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0" r:id="rId2"/>
    <p:sldId id="296" r:id="rId3"/>
    <p:sldId id="297" r:id="rId4"/>
    <p:sldId id="298" r:id="rId5"/>
    <p:sldId id="299" r:id="rId6"/>
    <p:sldId id="300" r:id="rId7"/>
    <p:sldId id="303" r:id="rId8"/>
    <p:sldId id="301" r:id="rId9"/>
    <p:sldId id="302" r:id="rId10"/>
    <p:sldId id="304" r:id="rId11"/>
    <p:sldId id="306" r:id="rId12"/>
    <p:sldId id="307" r:id="rId13"/>
    <p:sldId id="308" r:id="rId14"/>
    <p:sldId id="309" r:id="rId15"/>
    <p:sldId id="322" r:id="rId16"/>
    <p:sldId id="323" r:id="rId17"/>
    <p:sldId id="324" r:id="rId18"/>
    <p:sldId id="325" r:id="rId19"/>
    <p:sldId id="326" r:id="rId20"/>
    <p:sldId id="327" r:id="rId21"/>
    <p:sldId id="310" r:id="rId22"/>
    <p:sldId id="311" r:id="rId23"/>
    <p:sldId id="312" r:id="rId24"/>
    <p:sldId id="314" r:id="rId25"/>
    <p:sldId id="315" r:id="rId26"/>
    <p:sldId id="316" r:id="rId27"/>
    <p:sldId id="317" r:id="rId28"/>
    <p:sldId id="318" r:id="rId29"/>
    <p:sldId id="321" r:id="rId30"/>
    <p:sldId id="320" r:id="rId31"/>
    <p:sldId id="319" r:id="rId32"/>
    <p:sldId id="258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26" autoAdjust="0"/>
  </p:normalViewPr>
  <p:slideViewPr>
    <p:cSldViewPr snapToGrid="0" snapToObjects="1">
      <p:cViewPr varScale="1">
        <p:scale>
          <a:sx n="63" d="100"/>
          <a:sy n="63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ABC4-D3F8-4FEC-A081-17F891AA9F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30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61DBC4B-18FA-4641-AED3-09167062A95C}" type="datetime1">
              <a:rPr lang="en-US" smtClean="0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6975-30F2-B74D-B90F-E83C4C9562E7}" type="datetime1">
              <a:rPr lang="en-US" smtClean="0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A678-D006-7B41-A446-6998EA1314C2}" type="datetime1">
              <a:rPr lang="en-US" smtClean="0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F2DA-4C0E-AF48-AAE7-6B5FD0673F17}" type="datetime1">
              <a:rPr lang="en-US" smtClean="0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548A-BD02-5246-9AB8-6847FF416924}" type="datetime1">
              <a:rPr lang="en-US" smtClean="0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9DE922-2F34-1241-8A40-1B6D2996FA4E}" type="datetime1">
              <a:rPr lang="en-US" smtClean="0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2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Engineering for </a:t>
            </a:r>
            <a:r>
              <a:rPr lang="id-ID" dirty="0" smtClean="0"/>
              <a:t>Internet</a:t>
            </a:r>
            <a:r>
              <a:rPr lang="en-US" dirty="0" smtClean="0"/>
              <a:t> Applications</a:t>
            </a:r>
            <a:endParaRPr lang="id-ID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Laravel API Development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ADF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61DBC4B-18FA-4641-AED3-09167062A95C}" type="datetime1">
              <a:rPr lang="en-US" smtClean="0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23510"/>
            <a:ext cx="8326438" cy="401153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/>
              <a:t>Modify index method</a:t>
            </a:r>
          </a:p>
          <a:p>
            <a:pPr lvl="1"/>
            <a:r>
              <a:rPr lang="en-US" sz="1800" dirty="0" smtClean="0"/>
              <a:t>add $id to find book list from an author with id=$id</a:t>
            </a:r>
            <a:endParaRPr lang="id-ID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Resource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48683" y="2878486"/>
            <a:ext cx="7943515" cy="246221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288925"/>
            <a:r>
              <a:rPr lang="id-ID" sz="1400" noProof="1" smtClean="0">
                <a:solidFill>
                  <a:srgbClr val="0000FF"/>
                </a:solidFill>
                <a:highlight>
                  <a:srgbClr val="FEFCF5"/>
                </a:highlight>
              </a:rPr>
              <a:t>...</a:t>
            </a:r>
            <a:r>
              <a:rPr lang="id-ID" sz="1400" noProof="1" smtClean="0">
                <a:solidFill>
                  <a:srgbClr val="FF0000"/>
                </a:solidFill>
                <a:highlight>
                  <a:srgbClr val="FDF8E3"/>
                </a:highlight>
              </a:rPr>
              <a:t> </a:t>
            </a:r>
          </a:p>
          <a:p>
            <a:pPr defTabSz="288925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4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index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 </a:t>
            </a:r>
            <a:r>
              <a:rPr lang="en-US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id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null 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8892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88925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$books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$id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?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Author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400" dirty="0" err="1">
                <a:solidFill>
                  <a:srgbClr val="000000"/>
                </a:solidFill>
                <a:highlight>
                  <a:srgbClr val="FEFCF5"/>
                </a:highlight>
              </a:rPr>
              <a:t>findOrFail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$id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)-&gt;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books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: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Book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all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8892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</a:p>
          <a:p>
            <a:pPr defTabSz="28892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respond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88925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'data'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400" dirty="0" err="1">
                <a:solidFill>
                  <a:srgbClr val="000000"/>
                </a:solidFill>
                <a:highlight>
                  <a:srgbClr val="FEFCF5"/>
                </a:highlight>
              </a:rPr>
              <a:t>bookTransformer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400" dirty="0" err="1">
                <a:solidFill>
                  <a:srgbClr val="000000"/>
                </a:solidFill>
                <a:highlight>
                  <a:srgbClr val="FEFCF5"/>
                </a:highlight>
              </a:rPr>
              <a:t>transformCollection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$books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all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())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8892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]);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8892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</a:p>
          <a:p>
            <a:pPr defTabSz="28892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400" noProof="1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88925"/>
            <a:r>
              <a:rPr lang="id-ID" sz="1400" noProof="1" smtClean="0">
                <a:solidFill>
                  <a:srgbClr val="0000FF"/>
                </a:solidFill>
                <a:highlight>
                  <a:srgbClr val="FEFCF5"/>
                </a:highlight>
              </a:rPr>
              <a:t>...</a:t>
            </a:r>
            <a:endParaRPr lang="id-ID" sz="1400" noProof="1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1450" y="4949626"/>
            <a:ext cx="3832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/>
              <a:t>\app\Http\Controllers\</a:t>
            </a:r>
            <a:r>
              <a:rPr lang="en-US" sz="1200" dirty="0" err="1"/>
              <a:t>BooksAPIController.php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70206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23510"/>
            <a:ext cx="8326438" cy="401153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/>
              <a:t>Modify show method</a:t>
            </a:r>
          </a:p>
          <a:p>
            <a:pPr lvl="1"/>
            <a:r>
              <a:rPr lang="en-US" sz="1800" dirty="0" smtClean="0"/>
              <a:t>add $id2 to show a book from an </a:t>
            </a:r>
            <a:r>
              <a:rPr lang="en-US" sz="1800" dirty="0"/>
              <a:t>author with id=$</a:t>
            </a:r>
            <a:r>
              <a:rPr lang="en-US" sz="1800" dirty="0" smtClean="0"/>
              <a:t>id2</a:t>
            </a:r>
            <a:endParaRPr lang="id-ID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Resource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48683" y="2878486"/>
            <a:ext cx="7943515" cy="310854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id-ID" sz="1400" noProof="1" smtClean="0">
                <a:solidFill>
                  <a:srgbClr val="0000FF"/>
                </a:solidFill>
                <a:highlight>
                  <a:srgbClr val="FEFCF5"/>
                </a:highlight>
              </a:rPr>
              <a:t>...</a:t>
            </a:r>
            <a:r>
              <a:rPr lang="id-ID" sz="1400" noProof="1" smtClean="0">
                <a:solidFill>
                  <a:srgbClr val="FF0000"/>
                </a:solidFill>
                <a:highlight>
                  <a:srgbClr val="FDF8E3"/>
                </a:highlight>
              </a:rPr>
              <a:t> </a:t>
            </a:r>
          </a:p>
          <a:p>
            <a:pPr defTabSz="228600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4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show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 </a:t>
            </a:r>
            <a:r>
              <a:rPr lang="en-US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id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$id2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null 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286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</a:p>
          <a:p>
            <a:pPr defTabSz="228600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$book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$id2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?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Author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400" dirty="0" err="1">
                <a:solidFill>
                  <a:srgbClr val="000000"/>
                </a:solidFill>
                <a:highlight>
                  <a:srgbClr val="FEFCF5"/>
                </a:highlight>
              </a:rPr>
              <a:t>findOrFail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$id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)-&gt;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books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()-&gt;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find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$id2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: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Book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find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$id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286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</a:p>
          <a:p>
            <a:pPr defTabSz="2286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if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!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$book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28600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en-US" sz="14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400" dirty="0" err="1">
                <a:solidFill>
                  <a:srgbClr val="000000"/>
                </a:solidFill>
                <a:highlight>
                  <a:srgbClr val="FEFCF5"/>
                </a:highlight>
              </a:rPr>
              <a:t>respondNotFound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'Book does not exists'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286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286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</a:p>
          <a:p>
            <a:pPr defTabSz="2286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respond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28600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'data'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400" dirty="0" err="1">
                <a:solidFill>
                  <a:srgbClr val="000000"/>
                </a:solidFill>
                <a:highlight>
                  <a:srgbClr val="FEFCF5"/>
                </a:highlight>
              </a:rPr>
              <a:t>bookTransformer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transform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$book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286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286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228600"/>
            <a:r>
              <a:rPr lang="id-ID" sz="1400" noProof="1" smtClean="0">
                <a:solidFill>
                  <a:srgbClr val="0000FF"/>
                </a:solidFill>
                <a:highlight>
                  <a:srgbClr val="FEFCF5"/>
                </a:highlight>
              </a:rPr>
              <a:t>...</a:t>
            </a:r>
            <a:endParaRPr lang="id-ID" sz="1400" noProof="1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59552" y="5643547"/>
            <a:ext cx="3832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/>
              <a:t>\app\Http\Controllers\</a:t>
            </a:r>
            <a:r>
              <a:rPr lang="en-US" sz="1200" dirty="0" err="1"/>
              <a:t>BooksAPIController.php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52847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23510"/>
            <a:ext cx="8326438" cy="401153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/>
              <a:t>Create an error handling if user want to show a book from non existent author</a:t>
            </a:r>
          </a:p>
          <a:p>
            <a:pPr lvl="1"/>
            <a:r>
              <a:rPr lang="en-US" sz="1600" dirty="0" smtClean="0"/>
              <a:t>Modify render method at \app\Exceptions\</a:t>
            </a:r>
            <a:r>
              <a:rPr lang="en-US" sz="1600" dirty="0" err="1" smtClean="0"/>
              <a:t>Handler.php</a:t>
            </a:r>
            <a:endParaRPr lang="id-ID" sz="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Resource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48683" y="3168046"/>
            <a:ext cx="7943515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288925"/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use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Response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en-US" sz="1400" noProof="1" smtClean="0">
              <a:solidFill>
                <a:srgbClr val="0000FF"/>
              </a:solidFill>
              <a:highlight>
                <a:srgbClr val="FEFCF5"/>
              </a:highlight>
            </a:endParaRPr>
          </a:p>
          <a:p>
            <a:pPr defTabSz="288925"/>
            <a:r>
              <a:rPr lang="id-ID" sz="1400" noProof="1" smtClean="0">
                <a:solidFill>
                  <a:srgbClr val="0000FF"/>
                </a:solidFill>
                <a:highlight>
                  <a:srgbClr val="FEFCF5"/>
                </a:highlight>
              </a:rPr>
              <a:t>...</a:t>
            </a:r>
            <a:r>
              <a:rPr lang="id-ID" sz="1400" noProof="1" smtClean="0">
                <a:solidFill>
                  <a:srgbClr val="FF0000"/>
                </a:solidFill>
                <a:highlight>
                  <a:srgbClr val="FDF8E3"/>
                </a:highlight>
              </a:rPr>
              <a:t> </a:t>
            </a:r>
            <a:endParaRPr lang="id-ID" sz="1400" noProof="1" smtClean="0">
              <a:solidFill>
                <a:srgbClr val="FF0000"/>
              </a:solidFill>
              <a:highlight>
                <a:srgbClr val="FDF8E3"/>
              </a:highlight>
            </a:endParaRPr>
          </a:p>
          <a:p>
            <a:pPr defTabSz="28892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render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request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Exception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e</a:t>
            </a:r>
            <a:r>
              <a:rPr lang="en-US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8892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if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$e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instanceof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ModelNotFoundException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8892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400" dirty="0">
                <a:solidFill>
                  <a:srgbClr val="008000"/>
                </a:solidFill>
                <a:highlight>
                  <a:srgbClr val="FEFCF5"/>
                </a:highlight>
              </a:rPr>
              <a:t>//$e = new NotFoundHttpException($e-&gt;getMessage(), $e);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88925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en-US" sz="14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Response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EFCF5"/>
                </a:highlight>
              </a:rPr>
              <a:t>json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 [ 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'message'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</a:p>
          <a:p>
            <a:pPr defTabSz="288925"/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	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			[ 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'message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'Resource not found'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 ], </a:t>
            </a:r>
            <a:r>
              <a:rPr lang="en-US" sz="1400" dirty="0" smtClean="0">
                <a:solidFill>
                  <a:srgbClr val="FF8000"/>
                </a:solidFill>
                <a:highlight>
                  <a:srgbClr val="FEFCF5"/>
                </a:highlight>
              </a:rPr>
              <a:t>404 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8892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88925"/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8892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parent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render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$request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8892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288925"/>
            <a:r>
              <a:rPr lang="id-ID" sz="1400" noProof="1" smtClean="0">
                <a:solidFill>
                  <a:srgbClr val="0000FF"/>
                </a:solidFill>
                <a:highlight>
                  <a:srgbClr val="FEFCF5"/>
                </a:highlight>
              </a:rPr>
              <a:t>...</a:t>
            </a:r>
            <a:endParaRPr lang="id-ID" sz="1400" noProof="1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55512" y="5597827"/>
            <a:ext cx="2436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/>
              <a:t>\app\Exceptions\</a:t>
            </a:r>
            <a:r>
              <a:rPr lang="en-US" sz="1200" dirty="0" err="1"/>
              <a:t>Handler.php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7571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Resource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08" y="2143245"/>
            <a:ext cx="3993988" cy="33058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368" y="2143245"/>
            <a:ext cx="3919195" cy="26850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757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Resource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408" y="2107980"/>
            <a:ext cx="4050461" cy="27383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b="4240"/>
          <a:stretch/>
        </p:blipFill>
        <p:spPr>
          <a:xfrm>
            <a:off x="389907" y="2107981"/>
            <a:ext cx="3868419" cy="27535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345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Remember, Retrieve is bad</a:t>
            </a:r>
          </a:p>
          <a:p>
            <a:r>
              <a:rPr lang="en-US" dirty="0" smtClean="0"/>
              <a:t>Go to Author API Controller</a:t>
            </a:r>
            <a:endParaRPr lang="en-US" dirty="0"/>
          </a:p>
          <a:p>
            <a:pPr lvl="1"/>
            <a:r>
              <a:rPr lang="en-US" dirty="0" smtClean="0"/>
              <a:t>Modify index method, use paginated</a:t>
            </a:r>
          </a:p>
          <a:p>
            <a:pPr lvl="1"/>
            <a:r>
              <a:rPr lang="en-US" dirty="0" smtClean="0"/>
              <a:t>Add default limit but also receive if user specify the limit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Pagination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810595" y="3986408"/>
            <a:ext cx="7875269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288925"/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...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8892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index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288925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$limit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Input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get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'limit'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?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:</a:t>
            </a:r>
            <a:r>
              <a:rPr lang="en-US" sz="1400" dirty="0">
                <a:solidFill>
                  <a:srgbClr val="FF8000"/>
                </a:solidFill>
                <a:highlight>
                  <a:srgbClr val="FEFCF5"/>
                </a:highlight>
              </a:rPr>
              <a:t>3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8892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$authors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Author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paginate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$limit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28892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respond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88925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'data'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400" dirty="0" err="1">
                <a:solidFill>
                  <a:srgbClr val="000000"/>
                </a:solidFill>
                <a:highlight>
                  <a:srgbClr val="FEFCF5"/>
                </a:highlight>
              </a:rPr>
              <a:t>authorTransformer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400" dirty="0" err="1">
                <a:solidFill>
                  <a:srgbClr val="000000"/>
                </a:solidFill>
                <a:highlight>
                  <a:srgbClr val="FEFCF5"/>
                </a:highlight>
              </a:rPr>
              <a:t>transformCollection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$authors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all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())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8892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]);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288925"/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400" dirty="0"/>
          </a:p>
          <a:p>
            <a:pPr marL="0" lvl="1" defTabSz="288925"/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...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22356" y="6042070"/>
            <a:ext cx="38698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/>
              <a:t>\app\Http\Controllers\</a:t>
            </a:r>
            <a:r>
              <a:rPr lang="en-US" sz="1200" dirty="0" err="1"/>
              <a:t>AuthorsAPIController.php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80153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69295" y="1977656"/>
            <a:ext cx="3297811" cy="4025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Pagination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344" y="1977656"/>
            <a:ext cx="3395485" cy="37077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9038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paginator</a:t>
            </a:r>
            <a:r>
              <a:rPr lang="en-US" dirty="0" smtClean="0"/>
              <a:t> object</a:t>
            </a:r>
          </a:p>
          <a:p>
            <a:pPr lvl="1"/>
            <a:r>
              <a:rPr lang="en-US" dirty="0" smtClean="0"/>
              <a:t>Total data  </a:t>
            </a:r>
            <a:r>
              <a:rPr lang="en-US" dirty="0" smtClean="0">
                <a:sym typeface="Wingdings" panose="05000000000000000000" pitchFamily="2" charset="2"/>
              </a:rPr>
              <a:t> total()</a:t>
            </a:r>
            <a:endParaRPr lang="en-US" dirty="0" smtClean="0"/>
          </a:p>
          <a:p>
            <a:pPr lvl="1"/>
            <a:r>
              <a:rPr lang="en-US" dirty="0" smtClean="0"/>
              <a:t>Current page 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currentPage</a:t>
            </a:r>
            <a:r>
              <a:rPr lang="en-US" dirty="0" smtClean="0">
                <a:sym typeface="Wingdings" panose="05000000000000000000" pitchFamily="2" charset="2"/>
              </a:rPr>
              <a:t>()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Limit   </a:t>
            </a:r>
            <a:r>
              <a:rPr lang="en-US" dirty="0" err="1" smtClean="0">
                <a:sym typeface="Wingdings" panose="05000000000000000000" pitchFamily="2" charset="2"/>
              </a:rPr>
              <a:t>perPage</a:t>
            </a:r>
            <a:r>
              <a:rPr lang="en-US" dirty="0" smtClean="0">
                <a:sym typeface="Wingdings" panose="05000000000000000000" pitchFamily="2" charset="2"/>
              </a:rPr>
              <a:t>()</a:t>
            </a:r>
            <a:endParaRPr lang="en-US" dirty="0"/>
          </a:p>
          <a:p>
            <a:pPr lvl="1"/>
            <a:r>
              <a:rPr lang="en-US" dirty="0" smtClean="0"/>
              <a:t>Total page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total</a:t>
            </a:r>
            <a:r>
              <a:rPr lang="en-US" dirty="0">
                <a:sym typeface="Wingdings" panose="05000000000000000000" pitchFamily="2" charset="2"/>
              </a:rPr>
              <a:t>() / </a:t>
            </a:r>
            <a:r>
              <a:rPr lang="en-US" dirty="0" err="1" smtClean="0">
                <a:sym typeface="Wingdings" panose="05000000000000000000" pitchFamily="2" charset="2"/>
              </a:rPr>
              <a:t>perPage</a:t>
            </a:r>
            <a:r>
              <a:rPr lang="en-US" dirty="0">
                <a:sym typeface="Wingdings" panose="05000000000000000000" pitchFamily="2" charset="2"/>
              </a:rPr>
              <a:t>()</a:t>
            </a:r>
          </a:p>
          <a:p>
            <a:r>
              <a:rPr lang="en-US" dirty="0" smtClean="0"/>
              <a:t>The Link Header Field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Pagination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9339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 smtClean="0"/>
              <a:t>Add respond with pagination method in API Controller</a:t>
            </a:r>
            <a:endParaRPr 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Pagination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810595" y="2468867"/>
            <a:ext cx="7875269" cy="35394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...</a:t>
            </a:r>
          </a:p>
          <a:p>
            <a:pPr defTabSz="228600"/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use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Illuminate\Pagination\LengthAwarePaginator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as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Paginator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228600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...</a:t>
            </a:r>
          </a:p>
          <a:p>
            <a:pPr defTabSz="228600"/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28600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400" dirty="0">
                <a:solidFill>
                  <a:srgbClr val="0000FF"/>
                </a:solidFill>
                <a:highlight>
                  <a:srgbClr val="FEFCF5"/>
                </a:highlight>
              </a:rPr>
              <a:t>protected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EFCF5"/>
                </a:highlight>
              </a:rPr>
              <a:t>respondWithPagination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 err="1">
                <a:solidFill>
                  <a:srgbClr val="000000"/>
                </a:solidFill>
                <a:highlight>
                  <a:srgbClr val="FEFCF5"/>
                </a:highlight>
              </a:rPr>
              <a:t>Paginator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$authors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$data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286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$data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array_merge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$data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286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'paginator'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286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	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'total_count'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$authors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total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(),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286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	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'total_pages'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ceil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$authors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total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/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$authors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perPage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()),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286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	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'current_pages'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$authors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currentPage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(),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286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	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'limit'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$authors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perPage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(),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286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]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286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]);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286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respond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$data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286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400" dirty="0"/>
          </a:p>
          <a:p>
            <a:pPr marL="0" lvl="1" defTabSz="228600"/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...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9396" y="6016008"/>
            <a:ext cx="33496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/>
              <a:t>\</a:t>
            </a:r>
            <a:r>
              <a:rPr lang="en-US" sz="1200" dirty="0" smtClean="0"/>
              <a:t>app\Http\Controllers\</a:t>
            </a:r>
            <a:r>
              <a:rPr lang="en-US" sz="1200" dirty="0" err="1" smtClean="0"/>
              <a:t>APIController.php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419833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Modify the index method to return respond with pagination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Pagination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810595" y="2950088"/>
            <a:ext cx="7875269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288925"/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...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8892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index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288925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$limit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Input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get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'limit'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?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:</a:t>
            </a:r>
            <a:r>
              <a:rPr lang="en-US" sz="1400" dirty="0">
                <a:solidFill>
                  <a:srgbClr val="FF8000"/>
                </a:solidFill>
                <a:highlight>
                  <a:srgbClr val="FEFCF5"/>
                </a:highlight>
              </a:rPr>
              <a:t>3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8892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$authors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Author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paginate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$limit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28892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respondWithPagination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$authors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88925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'data'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400" dirty="0" err="1">
                <a:solidFill>
                  <a:srgbClr val="000000"/>
                </a:solidFill>
                <a:highlight>
                  <a:srgbClr val="FEFCF5"/>
                </a:highlight>
              </a:rPr>
              <a:t>authorTransformer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400" dirty="0" err="1">
                <a:solidFill>
                  <a:srgbClr val="000000"/>
                </a:solidFill>
                <a:highlight>
                  <a:srgbClr val="FEFCF5"/>
                </a:highlight>
              </a:rPr>
              <a:t>transformCollection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$authors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all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()),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8892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]);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288925"/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400" dirty="0"/>
          </a:p>
          <a:p>
            <a:pPr marL="0" lvl="1" defTabSz="288925"/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...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22356" y="5005750"/>
            <a:ext cx="38698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/>
              <a:t>\app\Http\Controllers\</a:t>
            </a:r>
            <a:r>
              <a:rPr lang="en-US" sz="1200" dirty="0" err="1"/>
              <a:t>AuthorsAPIController.php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7010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 smtClean="0"/>
              <a:t>Create a seeder</a:t>
            </a:r>
            <a:endParaRPr lang="id-ID" sz="20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some new data</a:t>
            </a:r>
            <a:endParaRPr lang="id-ID" dirty="0"/>
          </a:p>
        </p:txBody>
      </p:sp>
      <p:sp>
        <p:nvSpPr>
          <p:cNvPr id="2" name="Rectangle 1"/>
          <p:cNvSpPr/>
          <p:nvPr/>
        </p:nvSpPr>
        <p:spPr>
          <a:xfrm>
            <a:off x="365760" y="2460142"/>
            <a:ext cx="426720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lvl="1" defTabSz="168275"/>
            <a:r>
              <a:rPr lang="en-US" sz="1200" b="1" dirty="0" smtClean="0">
                <a:solidFill>
                  <a:srgbClr val="0000FF"/>
                </a:solidFill>
                <a:highlight>
                  <a:srgbClr val="FEFCF5"/>
                </a:highlight>
              </a:rPr>
              <a:t> </a:t>
            </a:r>
            <a:r>
              <a:rPr lang="id-ID" sz="1200" b="1" dirty="0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b="1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run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endParaRPr lang="en-US" sz="12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marL="0" lvl="1" defTabSz="168275"/>
            <a:r>
              <a:rPr lang="en-US" sz="12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$faker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Faker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2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68275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</a:p>
          <a:p>
            <a:pPr defTabSz="168275"/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b="1" dirty="0" smtClean="0">
                <a:solidFill>
                  <a:srgbClr val="0000FF"/>
                </a:solidFill>
                <a:highlight>
                  <a:srgbClr val="FEFCF5"/>
                </a:highlight>
              </a:rPr>
              <a:t>foreach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b="1" dirty="0" smtClean="0">
                <a:solidFill>
                  <a:srgbClr val="0000FF"/>
                </a:solidFill>
                <a:highlight>
                  <a:srgbClr val="FEFCF5"/>
                </a:highlight>
              </a:rPr>
              <a:t>range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FF8000"/>
                </a:solidFill>
                <a:highlight>
                  <a:srgbClr val="FEFCF5"/>
                </a:highlight>
              </a:rPr>
              <a:t>1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200" dirty="0" smtClean="0">
                <a:solidFill>
                  <a:srgbClr val="FF8000"/>
                </a:solidFill>
                <a:highlight>
                  <a:srgbClr val="FEFCF5"/>
                </a:highlight>
              </a:rPr>
              <a:t>30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1200" b="1" dirty="0" smtClean="0">
                <a:solidFill>
                  <a:srgbClr val="0000FF"/>
                </a:solidFill>
                <a:highlight>
                  <a:srgbClr val="FEFCF5"/>
                </a:highlight>
              </a:rPr>
              <a:t>as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$index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68275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Author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68275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$faker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name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</a:p>
          <a:p>
            <a:pPr defTabSz="168275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'gender'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'm'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68275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'birthdate'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$faker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dateTime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(),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68275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'active'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$faker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b="1" dirty="0">
                <a:solidFill>
                  <a:srgbClr val="0000FF"/>
                </a:solidFill>
                <a:highlight>
                  <a:srgbClr val="FEFCF5"/>
                </a:highlight>
              </a:rPr>
              <a:t>boolean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(),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	</a:t>
            </a:r>
          </a:p>
          <a:p>
            <a:pPr defTabSz="168275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]);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68275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2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68275"/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2699980"/>
            <a:ext cx="4785360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</a:p>
          <a:p>
            <a:pPr defTabSz="228600"/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2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en-US" sz="1200" dirty="0" err="1" smtClean="0">
                <a:solidFill>
                  <a:srgbClr val="000080"/>
                </a:solidFill>
                <a:highlight>
                  <a:srgbClr val="FEFCF5"/>
                </a:highlight>
              </a:rPr>
              <a:t>authorIds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Author</a:t>
            </a:r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lists</a:t>
            </a:r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'id'</a:t>
            </a:r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)-&gt;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all</a:t>
            </a:r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en-US" sz="12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28600"/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</a:p>
          <a:p>
            <a:pPr defTabSz="228600"/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b="1" dirty="0" smtClean="0">
                <a:solidFill>
                  <a:srgbClr val="0000FF"/>
                </a:solidFill>
                <a:highlight>
                  <a:srgbClr val="FEFCF5"/>
                </a:highlight>
              </a:rPr>
              <a:t>foreach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$authorIds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b="1" dirty="0" smtClean="0">
                <a:solidFill>
                  <a:srgbClr val="0000FF"/>
                </a:solidFill>
                <a:highlight>
                  <a:srgbClr val="FEFCF5"/>
                </a:highlight>
              </a:rPr>
              <a:t>as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$authorId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id-ID" sz="12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28600"/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Author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find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$authorId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2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28600"/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address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()-&gt;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endParaRPr lang="id-ID" sz="12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28600"/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'street'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2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$faker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address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</a:p>
          <a:p>
            <a:pPr defTabSz="228600"/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'city'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2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$faker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city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endParaRPr lang="id-ID" sz="12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28600"/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]);</a:t>
            </a:r>
            <a:endParaRPr lang="id-ID" sz="12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28600"/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2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28600"/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</a:p>
          <a:p>
            <a:pPr defTabSz="2286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b="1" dirty="0">
                <a:solidFill>
                  <a:srgbClr val="0000FF"/>
                </a:solidFill>
                <a:highlight>
                  <a:srgbClr val="FEFCF5"/>
                </a:highlight>
              </a:rPr>
              <a:t>foreach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b="1" dirty="0">
                <a:solidFill>
                  <a:srgbClr val="0000FF"/>
                </a:solidFill>
                <a:highlight>
                  <a:srgbClr val="FEFCF5"/>
                </a:highlight>
              </a:rPr>
              <a:t>range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>
                <a:solidFill>
                  <a:srgbClr val="FF8000"/>
                </a:solidFill>
                <a:highlight>
                  <a:srgbClr val="FEFCF5"/>
                </a:highlight>
              </a:rPr>
              <a:t>1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200" dirty="0">
                <a:solidFill>
                  <a:srgbClr val="FF8000"/>
                </a:solidFill>
                <a:highlight>
                  <a:srgbClr val="FEFCF5"/>
                </a:highlight>
              </a:rPr>
              <a:t>30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1200" b="1" dirty="0">
                <a:solidFill>
                  <a:srgbClr val="0000FF"/>
                </a:solidFill>
                <a:highlight>
                  <a:srgbClr val="FEFCF5"/>
                </a:highlight>
              </a:rPr>
              <a:t>as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$index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286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$authorId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$faker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randomElement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$authorIds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286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Author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find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$authorId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286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$book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books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()-&gt;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286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'title'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$faker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catchPhrase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</a:p>
          <a:p>
            <a:pPr defTabSz="2286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'published'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$faker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dateTime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(),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286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]);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286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</a:p>
          <a:p>
            <a:pPr defTabSz="228600"/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2204640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Pagination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89908" y="2201821"/>
            <a:ext cx="3538951" cy="4025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375" y="1657036"/>
            <a:ext cx="3111100" cy="30722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483" y="3405466"/>
            <a:ext cx="3027016" cy="3046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726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Unit Testing</a:t>
            </a:r>
          </a:p>
          <a:p>
            <a:pPr lvl="1"/>
            <a:r>
              <a:rPr lang="en-US" dirty="0" err="1" smtClean="0"/>
              <a:t>PHPUnit</a:t>
            </a:r>
            <a:endParaRPr lang="en-US" dirty="0" smtClean="0"/>
          </a:p>
          <a:p>
            <a:pPr lvl="1"/>
            <a:r>
              <a:rPr lang="en-US" dirty="0" err="1" smtClean="0"/>
              <a:t>Codeception</a:t>
            </a:r>
            <a:endParaRPr lang="en-US" dirty="0" smtClean="0"/>
          </a:p>
          <a:p>
            <a:r>
              <a:rPr lang="en-US" dirty="0" smtClean="0"/>
              <a:t>Unit Testing Process</a:t>
            </a:r>
          </a:p>
          <a:p>
            <a:pPr lvl="1"/>
            <a:r>
              <a:rPr lang="en-US" dirty="0" smtClean="0"/>
              <a:t>Arrange</a:t>
            </a:r>
          </a:p>
          <a:p>
            <a:pPr lvl="1"/>
            <a:r>
              <a:rPr lang="en-US" dirty="0" smtClean="0"/>
              <a:t>Act</a:t>
            </a:r>
          </a:p>
          <a:p>
            <a:pPr lvl="1"/>
            <a:r>
              <a:rPr lang="en-US" dirty="0" smtClean="0"/>
              <a:t>Assert 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Testing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63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6075" lvl="1" indent="-346075">
              <a:spcBef>
                <a:spcPts val="1800"/>
              </a:spcBef>
              <a:buClrTx/>
              <a:buSzPct val="135000"/>
              <a:buBlip>
                <a:blip r:embed="rId2"/>
              </a:buBlip>
            </a:pPr>
            <a:r>
              <a:rPr lang="en-US" dirty="0" err="1"/>
              <a:t>Php</a:t>
            </a:r>
            <a:r>
              <a:rPr lang="en-US" dirty="0"/>
              <a:t> artisan </a:t>
            </a:r>
            <a:r>
              <a:rPr lang="en-US" dirty="0" err="1"/>
              <a:t>make:test</a:t>
            </a:r>
            <a:r>
              <a:rPr lang="en-US" dirty="0"/>
              <a:t> </a:t>
            </a:r>
            <a:r>
              <a:rPr lang="en-US" dirty="0" err="1"/>
              <a:t>AuthorTest</a:t>
            </a:r>
            <a:endParaRPr lang="en-US" dirty="0"/>
          </a:p>
          <a:p>
            <a:r>
              <a:rPr lang="en-US" sz="2000" dirty="0" smtClean="0"/>
              <a:t>Create method to test the API</a:t>
            </a:r>
            <a:endParaRPr lang="id-ID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smtClean="0"/>
              <a:t>class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48683" y="3017536"/>
            <a:ext cx="7942880" cy="32316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rgbClr val="FF0000"/>
                </a:solidFill>
                <a:highlight>
                  <a:srgbClr val="FDF8E3"/>
                </a:highlight>
              </a:rPr>
              <a:t>&lt;?</a:t>
            </a:r>
            <a:r>
              <a:rPr lang="id-ID" sz="1200" dirty="0" smtClean="0">
                <a:solidFill>
                  <a:srgbClr val="FF0000"/>
                </a:solidFill>
                <a:highlight>
                  <a:srgbClr val="FDF8E3"/>
                </a:highlight>
              </a:rPr>
              <a:t>php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use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Illuminate\Foundation\Testing\WithoutMiddleware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use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Illuminate\Foundation\Testing\DatabaseMigrations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use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Illuminate\Foundation\Testing\DatabaseTransactions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AuthorTest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extends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TestCase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>
                <a:solidFill>
                  <a:srgbClr val="008000"/>
                </a:solidFill>
                <a:highlight>
                  <a:srgbClr val="FEFCF5"/>
                </a:highlight>
              </a:rPr>
              <a:t>/** @test*/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it_fetches_authors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times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>
                <a:solidFill>
                  <a:srgbClr val="FF8000"/>
                </a:solidFill>
                <a:highlight>
                  <a:srgbClr val="FEFCF5"/>
                </a:highlight>
              </a:rPr>
              <a:t>5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)-&gt;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makeAuthor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getJson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'api/v1/authors'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assertResponseOk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</a:p>
          <a:p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15408" y="5963587"/>
            <a:ext cx="18761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\tests\</a:t>
            </a:r>
            <a:r>
              <a:rPr lang="en-US" sz="1200" dirty="0" err="1" smtClean="0"/>
              <a:t>AuthorTest.php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5101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smtClean="0"/>
              <a:t>class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/>
              <a:t>Create </a:t>
            </a:r>
            <a:r>
              <a:rPr lang="en-US" sz="2000" dirty="0" err="1" smtClean="0"/>
              <a:t>makeAuthor</a:t>
            </a:r>
            <a:r>
              <a:rPr lang="en-US" sz="2000" dirty="0" smtClean="0"/>
              <a:t>() </a:t>
            </a:r>
            <a:r>
              <a:rPr lang="en-US" sz="2000" dirty="0"/>
              <a:t>method to create new Author</a:t>
            </a:r>
          </a:p>
          <a:p>
            <a:pPr lvl="1"/>
            <a:r>
              <a:rPr lang="en-US" sz="1800" dirty="0"/>
              <a:t>Use </a:t>
            </a:r>
            <a:r>
              <a:rPr lang="en-US" sz="1800" dirty="0" smtClean="0"/>
              <a:t>faker</a:t>
            </a:r>
            <a:endParaRPr lang="en-US" dirty="0" smtClean="0"/>
          </a:p>
          <a:p>
            <a:pPr lvl="1"/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748683" y="2821305"/>
            <a:ext cx="7942879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anchor="t" anchorCtr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...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use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Faker\Factory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as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Faker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use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App\Author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AuthorTest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extends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TestCase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protected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$fake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endParaRPr lang="en-US" sz="12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private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makeAuthor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$authorFields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[]){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      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$fake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Faker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array_merge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$fake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name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endParaRPr lang="en-US" sz="12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	</a:t>
            </a:r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'gender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'm'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'birthdate'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$fake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dateTime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(),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],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$authorFields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Author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200" dirty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en-US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...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15408" y="5963587"/>
            <a:ext cx="18761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\tests\</a:t>
            </a:r>
            <a:r>
              <a:rPr lang="en-US" sz="1200" dirty="0" err="1" smtClean="0"/>
              <a:t>AuthorTest.php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50317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smtClean="0"/>
              <a:t>class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/>
              <a:t>Create </a:t>
            </a:r>
            <a:r>
              <a:rPr lang="en-US" sz="2000" dirty="0" err="1" smtClean="0"/>
              <a:t>getJson</a:t>
            </a:r>
            <a:r>
              <a:rPr lang="en-US" sz="2000" dirty="0" smtClean="0"/>
              <a:t>() </a:t>
            </a:r>
            <a:r>
              <a:rPr lang="en-US" sz="2000" dirty="0"/>
              <a:t>method to </a:t>
            </a:r>
            <a:r>
              <a:rPr lang="en-US" sz="2000" dirty="0" smtClean="0"/>
              <a:t>retrieve test data</a:t>
            </a:r>
          </a:p>
          <a:p>
            <a:r>
              <a:rPr lang="en-US" sz="2000" dirty="0" smtClean="0"/>
              <a:t>Create setup() method to </a:t>
            </a:r>
            <a:r>
              <a:rPr lang="en-US" sz="1800" dirty="0" smtClean="0"/>
              <a:t>set up the database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748683" y="3152799"/>
            <a:ext cx="7943515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anchor="t" anchorCtr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...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setUp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parent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setUp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Artisan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call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'migrate'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200" dirty="0">
                <a:solidFill>
                  <a:srgbClr val="0000FF"/>
                </a:solidFill>
                <a:highlight>
                  <a:srgbClr val="FEFCF5"/>
                </a:highlight>
              </a:rPr>
              <a:t>private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EFCF5"/>
                </a:highlight>
              </a:rPr>
              <a:t>getJson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200" dirty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en-US" sz="1200" dirty="0" err="1">
                <a:solidFill>
                  <a:srgbClr val="000080"/>
                </a:solidFill>
                <a:highlight>
                  <a:srgbClr val="FEFCF5"/>
                </a:highlight>
              </a:rPr>
              <a:t>uri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000080"/>
                </a:solidFill>
                <a:highlight>
                  <a:srgbClr val="FEFCF5"/>
                </a:highlight>
              </a:rPr>
              <a:t>$method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'GET'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en-US" sz="1200" dirty="0" err="1">
                <a:solidFill>
                  <a:srgbClr val="000080"/>
                </a:solidFill>
                <a:highlight>
                  <a:srgbClr val="FEFCF5"/>
                </a:highlight>
              </a:rPr>
              <a:t>param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=[]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en-US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en-US" sz="12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 err="1">
                <a:solidFill>
                  <a:srgbClr val="0000FF"/>
                </a:solidFill>
                <a:highlight>
                  <a:srgbClr val="FEFCF5"/>
                </a:highlight>
              </a:rPr>
              <a:t>json_decode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2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call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200" dirty="0">
                <a:solidFill>
                  <a:srgbClr val="000080"/>
                </a:solidFill>
                <a:highlight>
                  <a:srgbClr val="FEFCF5"/>
                </a:highlight>
              </a:rPr>
              <a:t>$method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en-US" sz="1200" dirty="0" err="1">
                <a:solidFill>
                  <a:srgbClr val="000080"/>
                </a:solidFill>
                <a:highlight>
                  <a:srgbClr val="FEFCF5"/>
                </a:highlight>
              </a:rPr>
              <a:t>uri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en-US" sz="1200" dirty="0" err="1">
                <a:solidFill>
                  <a:srgbClr val="000080"/>
                </a:solidFill>
                <a:highlight>
                  <a:srgbClr val="FEFCF5"/>
                </a:highlight>
              </a:rPr>
              <a:t>param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)-&gt;</a:t>
            </a:r>
            <a:r>
              <a:rPr lang="en-US" sz="1200" dirty="0" err="1">
                <a:solidFill>
                  <a:srgbClr val="000000"/>
                </a:solidFill>
                <a:highlight>
                  <a:srgbClr val="FEFCF5"/>
                </a:highlight>
              </a:rPr>
              <a:t>getContent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());</a:t>
            </a:r>
            <a:endParaRPr lang="en-US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...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15408" y="5308267"/>
            <a:ext cx="18761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\tests\</a:t>
            </a:r>
            <a:r>
              <a:rPr lang="en-US" sz="1200" dirty="0" err="1" smtClean="0"/>
              <a:t>AuthorTest.php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48988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For testing, let’s not use the real database</a:t>
            </a:r>
          </a:p>
          <a:p>
            <a:pPr lvl="1"/>
            <a:r>
              <a:rPr lang="en-US" dirty="0" smtClean="0"/>
              <a:t>Set up </a:t>
            </a:r>
            <a:r>
              <a:rPr lang="en-US" dirty="0" err="1" smtClean="0"/>
              <a:t>sqlite</a:t>
            </a:r>
            <a:r>
              <a:rPr lang="en-US" dirty="0" smtClean="0"/>
              <a:t> in memory for testing</a:t>
            </a:r>
          </a:p>
          <a:p>
            <a:pPr lvl="1"/>
            <a:r>
              <a:rPr lang="en-US" dirty="0" smtClean="0"/>
              <a:t>Add connection </a:t>
            </a:r>
            <a:r>
              <a:rPr lang="en-US" dirty="0" err="1" smtClean="0"/>
              <a:t>sqlite_testing</a:t>
            </a:r>
            <a:r>
              <a:rPr lang="en-US" dirty="0" smtClean="0"/>
              <a:t> in </a:t>
            </a:r>
            <a:r>
              <a:rPr lang="en-US" dirty="0" err="1" smtClean="0"/>
              <a:t>config</a:t>
            </a:r>
            <a:r>
              <a:rPr lang="en-US" dirty="0" smtClean="0"/>
              <a:t>\</a:t>
            </a:r>
            <a:r>
              <a:rPr lang="en-US" dirty="0" err="1" smtClean="0"/>
              <a:t>database.php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Environment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48683" y="3466129"/>
            <a:ext cx="7942880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en-US" sz="16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'connections'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'sqlite_testing'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'driver'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 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'sqlite'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'database'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':memory:'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'prefix'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 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</a:rPr>
              <a:t>''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],</a:t>
            </a:r>
            <a:endParaRPr lang="en-US" sz="16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endParaRPr lang="en-US" sz="16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600" dirty="0"/>
          </a:p>
        </p:txBody>
      </p:sp>
      <p:sp>
        <p:nvSpPr>
          <p:cNvPr id="8" name="Rectangle 7"/>
          <p:cNvSpPr/>
          <p:nvPr/>
        </p:nvSpPr>
        <p:spPr>
          <a:xfrm>
            <a:off x="6798096" y="5704507"/>
            <a:ext cx="18934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</a:t>
            </a:r>
            <a:r>
              <a:rPr lang="en-US" sz="1200" dirty="0" err="1" smtClean="0"/>
              <a:t>config</a:t>
            </a:r>
            <a:r>
              <a:rPr lang="en-US" sz="1200" dirty="0" smtClean="0"/>
              <a:t>\</a:t>
            </a:r>
            <a:r>
              <a:rPr lang="en-US" sz="1200" dirty="0" err="1" smtClean="0"/>
              <a:t>database.php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5049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 smtClean="0"/>
              <a:t>Add DB_CONNECTION variable in .</a:t>
            </a:r>
            <a:r>
              <a:rPr lang="en-US" sz="2000" dirty="0" err="1" smtClean="0"/>
              <a:t>env</a:t>
            </a:r>
            <a:r>
              <a:rPr lang="en-US" sz="2000" dirty="0" smtClean="0"/>
              <a:t> file</a:t>
            </a:r>
          </a:p>
          <a:p>
            <a:pPr lvl="1"/>
            <a:r>
              <a:rPr lang="en-US" sz="1800" dirty="0" smtClean="0"/>
              <a:t>Remember to remove it when you are not testing it anymore</a:t>
            </a:r>
            <a:endParaRPr lang="id-ID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Environment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48683" y="2917489"/>
            <a:ext cx="794288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d-ID" sz="1600" dirty="0">
                <a:solidFill>
                  <a:srgbClr val="000000"/>
                </a:solidFill>
                <a:highlight>
                  <a:srgbClr val="FFFFFF"/>
                </a:highlight>
              </a:rPr>
              <a:t>APP_ENV=local</a:t>
            </a:r>
          </a:p>
          <a:p>
            <a:r>
              <a:rPr lang="id-ID" sz="1600" dirty="0">
                <a:solidFill>
                  <a:srgbClr val="000000"/>
                </a:solidFill>
                <a:highlight>
                  <a:srgbClr val="FFFFFF"/>
                </a:highlight>
              </a:rPr>
              <a:t>APP_DEBUG=true</a:t>
            </a:r>
          </a:p>
          <a:p>
            <a:r>
              <a:rPr lang="id-ID" sz="16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APP_KEY=som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e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randomkey</a:t>
            </a:r>
            <a:endParaRPr lang="id-ID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endParaRPr lang="id-ID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FFFFF"/>
                </a:highlight>
              </a:rPr>
              <a:t>DB_CONNECTION=sqlite_testing</a:t>
            </a:r>
          </a:p>
          <a:p>
            <a:endParaRPr lang="en-US" sz="16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600" dirty="0"/>
          </a:p>
        </p:txBody>
      </p:sp>
      <p:sp>
        <p:nvSpPr>
          <p:cNvPr id="8" name="Rectangle 7"/>
          <p:cNvSpPr/>
          <p:nvPr/>
        </p:nvSpPr>
        <p:spPr>
          <a:xfrm>
            <a:off x="8101209" y="4790107"/>
            <a:ext cx="5903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\.</a:t>
            </a:r>
            <a:r>
              <a:rPr lang="en-US" sz="1200" dirty="0" err="1" smtClean="0"/>
              <a:t>env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6366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 smtClean="0"/>
              <a:t>Use </a:t>
            </a:r>
            <a:r>
              <a:rPr lang="en-US" sz="2000" dirty="0" err="1" smtClean="0"/>
              <a:t>phpunit</a:t>
            </a:r>
            <a:r>
              <a:rPr lang="en-US" sz="2000" dirty="0" smtClean="0"/>
              <a:t> from command  line</a:t>
            </a:r>
            <a:r>
              <a:rPr lang="en-US" dirty="0" smtClean="0"/>
              <a:t> </a:t>
            </a:r>
          </a:p>
          <a:p>
            <a:pPr lvl="1"/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the API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83" y="2600324"/>
            <a:ext cx="5530197" cy="10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08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Testing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/>
              <a:t>Create </a:t>
            </a:r>
            <a:r>
              <a:rPr lang="en-US" sz="2000" dirty="0" smtClean="0"/>
              <a:t>a new testing method to try to fetch a single author</a:t>
            </a:r>
          </a:p>
          <a:p>
            <a:pPr lvl="1"/>
            <a:r>
              <a:rPr lang="en-US" dirty="0" smtClean="0"/>
              <a:t>Check if the author has attribute name, sex, and age</a:t>
            </a:r>
          </a:p>
          <a:p>
            <a:pPr lvl="1"/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748683" y="2821305"/>
            <a:ext cx="7942879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anchor="t" anchorCtr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...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>
                <a:solidFill>
                  <a:srgbClr val="008000"/>
                </a:solidFill>
                <a:highlight>
                  <a:srgbClr val="FEFCF5"/>
                </a:highlight>
              </a:rPr>
              <a:t>/** @test*/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it_fetches_a_single_author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makeAuthor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en-US" sz="1200" dirty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200" dirty="0" err="1">
                <a:solidFill>
                  <a:srgbClr val="000000"/>
                </a:solidFill>
                <a:highlight>
                  <a:srgbClr val="FEFCF5"/>
                </a:highlight>
              </a:rPr>
              <a:t>getJson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200" dirty="0" err="1">
                <a:solidFill>
                  <a:srgbClr val="808080"/>
                </a:solidFill>
                <a:highlight>
                  <a:srgbClr val="FEFCF5"/>
                </a:highlight>
              </a:rPr>
              <a:t>api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/v1/authors/1'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)-&gt;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data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en-US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assertResponseOk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assertObjectHasAttribute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assertObjectHasAttribute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'sex'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assertObjectHasAttribute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'age'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</a:p>
          <a:p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...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15408" y="5734987"/>
            <a:ext cx="18761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\tests\</a:t>
            </a:r>
            <a:r>
              <a:rPr lang="en-US" sz="1200" dirty="0" err="1" smtClean="0"/>
              <a:t>AuthorTest.php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15656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Testing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/>
              <a:t>Create </a:t>
            </a:r>
            <a:r>
              <a:rPr lang="en-US" sz="2000" dirty="0" smtClean="0"/>
              <a:t>a new testing method to try to post new author</a:t>
            </a: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748682" y="2491606"/>
            <a:ext cx="7942879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anchor="t" anchorCtr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...</a:t>
            </a:r>
            <a:endParaRPr lang="id-ID" sz="12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>
                <a:solidFill>
                  <a:srgbClr val="008000"/>
                </a:solidFill>
                <a:highlight>
                  <a:srgbClr val="FEFCF5"/>
                </a:highlight>
              </a:rPr>
              <a:t>/** @test*/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b="1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b="1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it_creates_a_new_author_given_valid_parameters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$fake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Faker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$param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$fake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name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'gender'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'm'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'birthdate'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$fake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dateTime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(),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'active'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$fake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b="1" dirty="0">
                <a:solidFill>
                  <a:srgbClr val="0000FF"/>
                </a:solidFill>
                <a:highlight>
                  <a:srgbClr val="FEFCF5"/>
                </a:highlight>
              </a:rPr>
              <a:t>boolean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];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en-US" sz="12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200" dirty="0" err="1">
                <a:solidFill>
                  <a:srgbClr val="000000"/>
                </a:solidFill>
                <a:highlight>
                  <a:srgbClr val="FEFCF5"/>
                </a:highlight>
              </a:rPr>
              <a:t>getJson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200" dirty="0" err="1">
                <a:solidFill>
                  <a:srgbClr val="808080"/>
                </a:solidFill>
                <a:highlight>
                  <a:srgbClr val="FEFCF5"/>
                </a:highlight>
              </a:rPr>
              <a:t>api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/v1/authors'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'POST'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en-US" sz="1200" dirty="0" err="1">
                <a:solidFill>
                  <a:srgbClr val="000080"/>
                </a:solidFill>
                <a:highlight>
                  <a:srgbClr val="FEFCF5"/>
                </a:highlight>
              </a:rPr>
              <a:t>param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assertResponseStatus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>
                <a:solidFill>
                  <a:srgbClr val="FF8000"/>
                </a:solidFill>
                <a:highlight>
                  <a:srgbClr val="FEFCF5"/>
                </a:highlight>
              </a:rPr>
              <a:t>201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</a:p>
          <a:p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...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15407" y="5344328"/>
            <a:ext cx="18761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\tests\</a:t>
            </a:r>
            <a:r>
              <a:rPr lang="en-US" sz="1200" dirty="0" err="1" smtClean="0"/>
              <a:t>AuthorTest.php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716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smtClean="0"/>
              <a:t>route resource for book</a:t>
            </a:r>
          </a:p>
          <a:p>
            <a:pPr lvl="1"/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Resource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48683" y="2577838"/>
            <a:ext cx="7942880" cy="13849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350838"/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...</a:t>
            </a:r>
          </a:p>
          <a:p>
            <a:pPr defTabSz="350838"/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Route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group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'prefix'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err="1">
                <a:solidFill>
                  <a:srgbClr val="808080"/>
                </a:solidFill>
                <a:highlight>
                  <a:srgbClr val="FEFCF5"/>
                </a:highlight>
              </a:rPr>
              <a:t>api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/v1'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],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50838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resource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'authors'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'AuthorsAPIController'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50838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Route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400" dirty="0">
                <a:solidFill>
                  <a:srgbClr val="0000FF"/>
                </a:solidFill>
                <a:highlight>
                  <a:srgbClr val="FEFCF5"/>
                </a:highlight>
              </a:rPr>
              <a:t>resource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'books'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err="1">
                <a:solidFill>
                  <a:srgbClr val="808080"/>
                </a:solidFill>
                <a:highlight>
                  <a:srgbClr val="FEFCF5"/>
                </a:highlight>
              </a:rPr>
              <a:t>BooksAPIController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50838"/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});</a:t>
            </a:r>
            <a:endParaRPr lang="id-ID" sz="1400" dirty="0"/>
          </a:p>
          <a:p>
            <a:pPr marL="0" lvl="1" defTabSz="350838"/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...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73766" y="3957995"/>
            <a:ext cx="18501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/>
              <a:t>\</a:t>
            </a:r>
            <a:r>
              <a:rPr lang="en-US" sz="1200" dirty="0" smtClean="0"/>
              <a:t>app\Http\</a:t>
            </a:r>
            <a:r>
              <a:rPr lang="en-US" sz="1200" dirty="0" err="1" smtClean="0"/>
              <a:t>routes.php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792883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Testing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1800" dirty="0"/>
              <a:t>Create </a:t>
            </a:r>
            <a:r>
              <a:rPr lang="en-US" sz="1800" dirty="0" smtClean="0"/>
              <a:t>a new testing method to try to fetch author that doesn’t exist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Create a new testing method to try </a:t>
            </a:r>
            <a:r>
              <a:rPr lang="en-US" sz="1800" dirty="0" smtClean="0"/>
              <a:t>to post bad request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748683" y="2668905"/>
            <a:ext cx="7942879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anchor="t" anchorCtr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...</a:t>
            </a:r>
            <a:endParaRPr lang="id-ID" sz="12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 smtClean="0">
                <a:solidFill>
                  <a:srgbClr val="008000"/>
                </a:solidFill>
                <a:highlight>
                  <a:srgbClr val="FEFCF5"/>
                </a:highlight>
              </a:rPr>
              <a:t>/** @test*/</a:t>
            </a:r>
            <a:endParaRPr lang="id-ID" sz="12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it_404s_if_an_author_is_not_found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		</a:t>
            </a:r>
          </a:p>
          <a:p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en-US" sz="12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EFCF5"/>
                </a:highlight>
              </a:rPr>
              <a:t>getJson</a:t>
            </a:r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200" dirty="0" err="1" smtClean="0">
                <a:solidFill>
                  <a:srgbClr val="808080"/>
                </a:solidFill>
                <a:highlight>
                  <a:srgbClr val="FEFCF5"/>
                </a:highlight>
              </a:rPr>
              <a:t>api</a:t>
            </a:r>
            <a:r>
              <a:rPr lang="en-US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/v1/authors/x'</a:t>
            </a:r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</a:p>
          <a:p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assertResponseStatus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FF8000"/>
                </a:solidFill>
                <a:highlight>
                  <a:srgbClr val="FEFCF5"/>
                </a:highlight>
              </a:rPr>
              <a:t>404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2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</a:p>
          <a:p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...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15408" y="3784267"/>
            <a:ext cx="18761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\tests\</a:t>
            </a:r>
            <a:r>
              <a:rPr lang="en-US" sz="1200" dirty="0" err="1" smtClean="0"/>
              <a:t>AuthorTest.php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749654" y="4854499"/>
            <a:ext cx="7942879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anchor="t" anchorCtr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...</a:t>
            </a:r>
            <a:endParaRPr lang="id-ID" sz="12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 smtClean="0">
                <a:solidFill>
                  <a:srgbClr val="008000"/>
                </a:solidFill>
                <a:highlight>
                  <a:srgbClr val="FEFCF5"/>
                </a:highlight>
              </a:rPr>
              <a:t>/** @test*/</a:t>
            </a:r>
            <a:endParaRPr lang="id-ID" sz="12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b="1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b="1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it_402s_if_a_new_author_request_fails_validation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	</a:t>
            </a: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getJson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'api/v1/authors'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'POST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assertResponseStatus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>
                <a:solidFill>
                  <a:srgbClr val="FF8000"/>
                </a:solidFill>
                <a:highlight>
                  <a:srgbClr val="FEFCF5"/>
                </a:highlight>
              </a:rPr>
              <a:t>422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</a:p>
          <a:p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...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16379" y="5969861"/>
            <a:ext cx="18761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\tests\</a:t>
            </a:r>
            <a:r>
              <a:rPr lang="en-US" sz="1200" dirty="0" err="1" smtClean="0"/>
              <a:t>AuthorTest.php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37720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 smtClean="0"/>
              <a:t>Use </a:t>
            </a:r>
            <a:r>
              <a:rPr lang="en-US" sz="2000" dirty="0" err="1" smtClean="0"/>
              <a:t>phpunit</a:t>
            </a:r>
            <a:r>
              <a:rPr lang="en-US" sz="2000" dirty="0" smtClean="0"/>
              <a:t> from command  line</a:t>
            </a:r>
            <a:r>
              <a:rPr lang="en-US" dirty="0" smtClean="0"/>
              <a:t> </a:t>
            </a:r>
          </a:p>
          <a:p>
            <a:pPr lvl="1"/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the API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83" y="2515552"/>
            <a:ext cx="6685325" cy="126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61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58775" cy="365125"/>
          </a:xfrm>
        </p:spPr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11/18/2015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23510"/>
            <a:ext cx="8326438" cy="401153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err="1" smtClean="0"/>
              <a:t>Book</a:t>
            </a:r>
            <a:r>
              <a:rPr lang="en-US" sz="1800" dirty="0" err="1" smtClean="0"/>
              <a:t>Transformer.php</a:t>
            </a:r>
            <a:endParaRPr lang="id-ID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Book Transformer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48683" y="2482246"/>
            <a:ext cx="7943515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</a:rPr>
              <a:t>&lt;?php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namespace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App\Acme\Transformers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BookTransformer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extends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Transformer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transform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$book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'book_title'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$book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'title'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],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'published_at'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$book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'published'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],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];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400" dirty="0"/>
          </a:p>
        </p:txBody>
      </p:sp>
      <p:sp>
        <p:nvSpPr>
          <p:cNvPr id="8" name="Rectangle 7"/>
          <p:cNvSpPr/>
          <p:nvPr/>
        </p:nvSpPr>
        <p:spPr>
          <a:xfrm>
            <a:off x="4901930" y="5190935"/>
            <a:ext cx="3832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\app\Acme\Transformers\</a:t>
            </a:r>
            <a:r>
              <a:rPr lang="en-US" sz="1200" dirty="0" err="1" smtClean="0"/>
              <a:t>BookTransformer.php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791027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23510"/>
            <a:ext cx="8326438" cy="401153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err="1" smtClean="0"/>
              <a:t>Books</a:t>
            </a:r>
            <a:r>
              <a:rPr lang="en-US" sz="1800" dirty="0" err="1" smtClean="0"/>
              <a:t>APIController.php</a:t>
            </a:r>
            <a:r>
              <a:rPr lang="en-US" sz="1800" dirty="0" smtClean="0"/>
              <a:t> extends API Controller</a:t>
            </a:r>
            <a:endParaRPr lang="id-ID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Books API Controller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48683" y="2482246"/>
            <a:ext cx="7943515" cy="375487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</a:rPr>
              <a:t>&lt;?php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</a:p>
          <a:p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namespace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App\Http\Controllers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use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App\Book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use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App\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Author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use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App\Acme\Transformers\BookTransformer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BooksAPIController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extends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APIController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protected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$bookTransformer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__construct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BookTransformer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$bookTransformer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bookTransformer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$bookTransformer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...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96897" y="5752960"/>
            <a:ext cx="37327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/>
              <a:t>\</a:t>
            </a:r>
            <a:r>
              <a:rPr lang="en-US" sz="1200" dirty="0" smtClean="0"/>
              <a:t>app\Http\Controllers\</a:t>
            </a:r>
            <a:r>
              <a:rPr lang="en-US" sz="1200" dirty="0" err="1" smtClean="0"/>
              <a:t>BooksAPIController.php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0498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23510"/>
            <a:ext cx="8326438" cy="401153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/>
              <a:t>Add index method and return all Books data</a:t>
            </a:r>
          </a:p>
          <a:p>
            <a:pPr lvl="1"/>
            <a:r>
              <a:rPr lang="en-US" sz="1600" dirty="0" smtClean="0"/>
              <a:t>Remember, all is bad</a:t>
            </a:r>
            <a:endParaRPr lang="id-ID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Books API Controller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48683" y="2878486"/>
            <a:ext cx="7943515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288925"/>
            <a:r>
              <a:rPr lang="id-ID" sz="1400" noProof="1" smtClean="0">
                <a:solidFill>
                  <a:srgbClr val="0000FF"/>
                </a:solidFill>
                <a:highlight>
                  <a:srgbClr val="FEFCF5"/>
                </a:highlight>
              </a:rPr>
              <a:t>...</a:t>
            </a:r>
            <a:r>
              <a:rPr lang="id-ID" sz="1400" noProof="1" smtClean="0">
                <a:solidFill>
                  <a:srgbClr val="FF0000"/>
                </a:solidFill>
                <a:highlight>
                  <a:srgbClr val="FDF8E3"/>
                </a:highlight>
              </a:rPr>
              <a:t> </a:t>
            </a:r>
          </a:p>
          <a:p>
            <a:pPr defTabSz="288925"/>
            <a:r>
              <a:rPr lang="id-ID" sz="1400" noProof="1" smtClean="0">
                <a:solidFill>
                  <a:srgbClr val="FF0000"/>
                </a:solidFill>
                <a:highlight>
                  <a:srgbClr val="FDF8E3"/>
                </a:highlight>
              </a:rPr>
              <a:t>	</a:t>
            </a:r>
            <a:r>
              <a:rPr lang="id-ID" sz="1400" noProof="1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noProof="1" smtClean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 index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endParaRPr lang="id-ID" sz="1400" noProof="1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88925"/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noProof="1" smtClean="0">
                <a:solidFill>
                  <a:srgbClr val="000080"/>
                </a:solidFill>
                <a:highlight>
                  <a:srgbClr val="FEFCF5"/>
                </a:highlight>
              </a:rPr>
              <a:t>$books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 Book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all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400" noProof="1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88925"/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noProof="1" smtClean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noProof="1" smtClean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respond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endParaRPr lang="id-ID" sz="1400" noProof="1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88925"/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400" noProof="1" smtClean="0">
                <a:solidFill>
                  <a:srgbClr val="808080"/>
                </a:solidFill>
                <a:highlight>
                  <a:srgbClr val="FEFCF5"/>
                </a:highlight>
              </a:rPr>
              <a:t>'data'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noProof="1" smtClean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 bookTransformer 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transformCollection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( </a:t>
            </a:r>
            <a:r>
              <a:rPr lang="id-ID" sz="1400" noProof="1" smtClean="0">
                <a:solidFill>
                  <a:srgbClr val="000080"/>
                </a:solidFill>
                <a:highlight>
                  <a:srgbClr val="FEFCF5"/>
                </a:highlight>
              </a:rPr>
              <a:t>$books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all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() )</a:t>
            </a:r>
            <a:endParaRPr lang="id-ID" sz="1400" noProof="1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88925"/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]);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</a:p>
          <a:p>
            <a:pPr defTabSz="288925"/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400" noProof="1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88925"/>
            <a:endParaRPr lang="id-ID" sz="1400" noProof="1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88925"/>
            <a:r>
              <a:rPr lang="id-ID" sz="1400" noProof="1" smtClean="0">
                <a:solidFill>
                  <a:srgbClr val="0000FF"/>
                </a:solidFill>
                <a:highlight>
                  <a:srgbClr val="FEFCF5"/>
                </a:highlight>
              </a:rPr>
              <a:t>...</a:t>
            </a:r>
            <a:endParaRPr lang="id-ID" sz="1400" noProof="1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01930" y="4949626"/>
            <a:ext cx="3832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/>
              <a:t>\app\Http\Controllers\</a:t>
            </a:r>
            <a:r>
              <a:rPr lang="en-US" sz="1200" dirty="0" err="1"/>
              <a:t>BooksAPIController.php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4228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/>
              <a:t>Add </a:t>
            </a:r>
            <a:r>
              <a:rPr lang="en-US" sz="2000" dirty="0" smtClean="0"/>
              <a:t>show method</a:t>
            </a:r>
            <a:endParaRPr 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Books API Controller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48683" y="2447168"/>
            <a:ext cx="7943515" cy="246221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396875"/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...</a:t>
            </a:r>
          </a:p>
          <a:p>
            <a:pPr defTabSz="396875"/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noProof="1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noProof="1" smtClean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 show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noProof="1" smtClean="0">
                <a:solidFill>
                  <a:srgbClr val="000080"/>
                </a:solidFill>
                <a:highlight>
                  <a:srgbClr val="FEFCF5"/>
                </a:highlight>
              </a:rPr>
              <a:t>$id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id-ID" sz="1400" noProof="1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96875"/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noProof="1" smtClean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id-ID" sz="1400" noProof="1" smtClean="0">
                <a:solidFill>
                  <a:srgbClr val="000080"/>
                </a:solidFill>
                <a:highlight>
                  <a:srgbClr val="FEFCF5"/>
                </a:highlight>
              </a:rPr>
              <a:t>books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Book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find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noProof="1" smtClean="0">
                <a:solidFill>
                  <a:srgbClr val="000080"/>
                </a:solidFill>
                <a:highlight>
                  <a:srgbClr val="FEFCF5"/>
                </a:highlight>
              </a:rPr>
              <a:t>$id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400" noProof="1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96875"/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noProof="1" smtClean="0">
                <a:solidFill>
                  <a:srgbClr val="0000FF"/>
                </a:solidFill>
                <a:highlight>
                  <a:srgbClr val="FEFCF5"/>
                </a:highlight>
              </a:rPr>
              <a:t>if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!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noProof="1" smtClean="0">
                <a:solidFill>
                  <a:srgbClr val="000080"/>
                </a:solidFill>
                <a:highlight>
                  <a:srgbClr val="FEFCF5"/>
                </a:highlight>
              </a:rPr>
              <a:t>$books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id-ID" sz="1400" noProof="1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96875"/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400" noProof="1" smtClean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noProof="1" smtClean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respondNotFound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noProof="1" smtClean="0">
                <a:solidFill>
                  <a:srgbClr val="808080"/>
                </a:solidFill>
                <a:highlight>
                  <a:srgbClr val="FEFCF5"/>
                </a:highlight>
              </a:rPr>
              <a:t>‘Book does not exists'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400" noProof="1" smtClean="0"/>
          </a:p>
          <a:p>
            <a:pPr defTabSz="396875"/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400" noProof="1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96875"/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noProof="1" smtClean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noProof="1" smtClean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respond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endParaRPr lang="id-ID" sz="1400" noProof="1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96875"/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400" noProof="1" smtClean="0">
                <a:solidFill>
                  <a:srgbClr val="808080"/>
                </a:solidFill>
                <a:highlight>
                  <a:srgbClr val="FEFCF5"/>
                </a:highlight>
              </a:rPr>
              <a:t>'data'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noProof="1" smtClean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 bookTransformer 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transform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noProof="1" smtClean="0">
                <a:solidFill>
                  <a:srgbClr val="000080"/>
                </a:solidFill>
                <a:highlight>
                  <a:srgbClr val="FEFCF5"/>
                </a:highlight>
              </a:rPr>
              <a:t>$books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id-ID" sz="1400" noProof="1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96875"/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]);</a:t>
            </a:r>
            <a:endParaRPr lang="id-ID" sz="1400" noProof="1" smtClean="0"/>
          </a:p>
          <a:p>
            <a:pPr defTabSz="396875"/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400" noProof="1" smtClean="0"/>
          </a:p>
          <a:p>
            <a:pPr marL="0" lvl="1" defTabSz="396875"/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...</a:t>
            </a:r>
            <a:endParaRPr lang="id-ID" sz="1400" noProof="1" smtClean="0">
              <a:solidFill>
                <a:srgbClr val="8000FF"/>
              </a:solidFill>
              <a:highlight>
                <a:srgbClr val="FEFCF5"/>
              </a:highligh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22356" y="4968517"/>
            <a:ext cx="38698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/>
              <a:t>\app\Http\Controllers\</a:t>
            </a:r>
            <a:r>
              <a:rPr lang="en-US" sz="1200" dirty="0" err="1"/>
              <a:t>BooksAPIController.php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53698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125" y="2023510"/>
            <a:ext cx="8326438" cy="401153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/>
              <a:t>Test the books index method using postman</a:t>
            </a:r>
            <a:endParaRPr lang="id-ID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11/18/2015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Books API </a:t>
            </a:r>
            <a:r>
              <a:rPr lang="en-US" dirty="0" smtClean="0"/>
              <a:t>Testing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06" y="2517086"/>
            <a:ext cx="4035724" cy="31200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811" y="2517086"/>
            <a:ext cx="3791752" cy="27040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8263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Select the books of an author</a:t>
            </a:r>
          </a:p>
          <a:p>
            <a:r>
              <a:rPr lang="en-US" dirty="0" smtClean="0"/>
              <a:t>Add route resource for book</a:t>
            </a:r>
          </a:p>
          <a:p>
            <a:pPr lvl="1"/>
            <a:r>
              <a:rPr lang="en-US" dirty="0" smtClean="0"/>
              <a:t>Let’s try to add resource only for index and show methods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11/19/2015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Resource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48683" y="3614158"/>
            <a:ext cx="7942880" cy="2031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288925"/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...</a:t>
            </a:r>
          </a:p>
          <a:p>
            <a:pPr defTabSz="288925"/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	Route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group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r>
              <a:rPr lang="id-ID" sz="1400" noProof="1" smtClean="0">
                <a:solidFill>
                  <a:srgbClr val="808080"/>
                </a:solidFill>
                <a:highlight>
                  <a:srgbClr val="FEFCF5"/>
                </a:highlight>
              </a:rPr>
              <a:t>'prefix'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noProof="1" smtClean="0">
                <a:solidFill>
                  <a:srgbClr val="808080"/>
                </a:solidFill>
                <a:highlight>
                  <a:srgbClr val="FEFCF5"/>
                </a:highlight>
              </a:rPr>
              <a:t>'api/v1'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],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noProof="1" smtClean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() {</a:t>
            </a:r>
            <a:endParaRPr lang="id-ID" sz="1400" noProof="1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88925"/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		Route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noProof="1" smtClean="0">
                <a:solidFill>
                  <a:srgbClr val="0000FF"/>
                </a:solidFill>
                <a:highlight>
                  <a:srgbClr val="FEFCF5"/>
                </a:highlight>
              </a:rPr>
              <a:t>resource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noProof="1" smtClean="0">
                <a:solidFill>
                  <a:srgbClr val="808080"/>
                </a:solidFill>
                <a:highlight>
                  <a:srgbClr val="FEFCF5"/>
                </a:highlight>
              </a:rPr>
              <a:t>'authors'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noProof="1" smtClean="0">
                <a:solidFill>
                  <a:srgbClr val="808080"/>
                </a:solidFill>
                <a:highlight>
                  <a:srgbClr val="FEFCF5"/>
                </a:highlight>
              </a:rPr>
              <a:t>'AuthorsAPIController'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400" noProof="1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88925"/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		Route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noProof="1" smtClean="0">
                <a:solidFill>
                  <a:srgbClr val="0000FF"/>
                </a:solidFill>
                <a:highlight>
                  <a:srgbClr val="FEFCF5"/>
                </a:highlight>
              </a:rPr>
              <a:t>resource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noProof="1" smtClean="0">
                <a:solidFill>
                  <a:srgbClr val="808080"/>
                </a:solidFill>
                <a:highlight>
                  <a:srgbClr val="FEFCF5"/>
                </a:highlight>
              </a:rPr>
              <a:t>'books'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, </a:t>
            </a:r>
            <a:r>
              <a:rPr lang="id-ID" sz="1400" noProof="1" smtClean="0">
                <a:solidFill>
                  <a:srgbClr val="808080"/>
                </a:solidFill>
                <a:highlight>
                  <a:srgbClr val="FEFCF5"/>
                </a:highlight>
              </a:rPr>
              <a:t>'BooksAPIController'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400" noProof="1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88925"/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		Route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noProof="1" smtClean="0">
                <a:solidFill>
                  <a:srgbClr val="0000FF"/>
                </a:solidFill>
                <a:highlight>
                  <a:srgbClr val="FEFCF5"/>
                </a:highlight>
              </a:rPr>
              <a:t>resource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noProof="1" smtClean="0">
                <a:solidFill>
                  <a:srgbClr val="808080"/>
                </a:solidFill>
                <a:highlight>
                  <a:srgbClr val="FEFCF5"/>
                </a:highlight>
              </a:rPr>
              <a:t>'authors.books'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noProof="1" smtClean="0">
                <a:solidFill>
                  <a:srgbClr val="808080"/>
                </a:solidFill>
                <a:highlight>
                  <a:srgbClr val="FEFCF5"/>
                </a:highlight>
              </a:rPr>
              <a:t> 'BooksAPIController '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</a:p>
          <a:p>
            <a:pPr defTabSz="288925"/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					 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400" noProof="1" smtClean="0">
                <a:solidFill>
                  <a:srgbClr val="808080"/>
                </a:solidFill>
                <a:highlight>
                  <a:srgbClr val="FEFCF5"/>
                </a:highlight>
              </a:rPr>
              <a:t>'only'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400" noProof="1" smtClean="0">
                <a:solidFill>
                  <a:srgbClr val="808080"/>
                </a:solidFill>
                <a:highlight>
                  <a:srgbClr val="FEFCF5"/>
                </a:highlight>
              </a:rPr>
              <a:t>'index'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noProof="1" smtClean="0">
                <a:solidFill>
                  <a:srgbClr val="808080"/>
                </a:solidFill>
                <a:highlight>
                  <a:srgbClr val="FEFCF5"/>
                </a:highlight>
              </a:rPr>
              <a:t>'show'</a:t>
            </a:r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]]);</a:t>
            </a:r>
            <a:endParaRPr lang="id-ID" sz="1400" noProof="1" smtClean="0"/>
          </a:p>
          <a:p>
            <a:pPr defTabSz="288925"/>
            <a:endParaRPr lang="id-ID" sz="1400" noProof="1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88925"/>
            <a:r>
              <a:rPr lang="id-ID" sz="1400" noProof="1" smtClean="0">
                <a:solidFill>
                  <a:srgbClr val="8000FF"/>
                </a:solidFill>
                <a:highlight>
                  <a:srgbClr val="FEFCF5"/>
                </a:highlight>
              </a:rPr>
              <a:t>	});</a:t>
            </a:r>
            <a:endParaRPr lang="id-ID" sz="1400" noProof="1" smtClean="0"/>
          </a:p>
          <a:p>
            <a:pPr marL="0" lvl="1" defTabSz="288925"/>
            <a:r>
              <a:rPr lang="id-ID" sz="1400" noProof="1" smtClean="0">
                <a:solidFill>
                  <a:srgbClr val="000000"/>
                </a:solidFill>
                <a:highlight>
                  <a:srgbClr val="FEFCF5"/>
                </a:highlight>
              </a:rPr>
              <a:t>...</a:t>
            </a:r>
            <a:endParaRPr lang="id-ID" sz="1400" noProof="1" smtClean="0">
              <a:solidFill>
                <a:srgbClr val="8000FF"/>
              </a:solidFill>
              <a:highlight>
                <a:srgbClr val="FEFCF5"/>
              </a:highligh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73766" y="5329595"/>
            <a:ext cx="18501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/>
              <a:t>\</a:t>
            </a:r>
            <a:r>
              <a:rPr lang="en-US" sz="1200" dirty="0" smtClean="0"/>
              <a:t>app\Http\</a:t>
            </a:r>
            <a:r>
              <a:rPr lang="en-US" sz="1200" dirty="0" err="1" smtClean="0"/>
              <a:t>routes.php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00447955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informatika_slid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5241</TotalTime>
  <Words>625</Words>
  <Application>Microsoft Office PowerPoint</Application>
  <PresentationFormat>On-screen Show (4:3)</PresentationFormat>
  <Paragraphs>448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Lucida Grande</vt:lpstr>
      <vt:lpstr>ＭＳ Ｐゴシック</vt:lpstr>
      <vt:lpstr>Arial</vt:lpstr>
      <vt:lpstr>Brush Script Std</vt:lpstr>
      <vt:lpstr>Calibri</vt:lpstr>
      <vt:lpstr>Verdana</vt:lpstr>
      <vt:lpstr>Wingdings</vt:lpstr>
      <vt:lpstr>template_informatika_slide</vt:lpstr>
      <vt:lpstr>Software Engineering for Internet Applications</vt:lpstr>
      <vt:lpstr>Seed some new data</vt:lpstr>
      <vt:lpstr>Book Resource</vt:lpstr>
      <vt:lpstr>Create Book Transformer</vt:lpstr>
      <vt:lpstr>Create Books API Controller</vt:lpstr>
      <vt:lpstr>Create Books API Controller</vt:lpstr>
      <vt:lpstr>Create Books API Controller</vt:lpstr>
      <vt:lpstr>Create Books API Testing</vt:lpstr>
      <vt:lpstr>Nested Resource</vt:lpstr>
      <vt:lpstr>Nested Resource</vt:lpstr>
      <vt:lpstr>Nested Resource</vt:lpstr>
      <vt:lpstr>Nested Resource</vt:lpstr>
      <vt:lpstr>Nested Resource</vt:lpstr>
      <vt:lpstr>Nested Resource</vt:lpstr>
      <vt:lpstr>API Pagination</vt:lpstr>
      <vt:lpstr>API Pagination</vt:lpstr>
      <vt:lpstr>API Pagination</vt:lpstr>
      <vt:lpstr>API Pagination</vt:lpstr>
      <vt:lpstr>API Pagination</vt:lpstr>
      <vt:lpstr>API Pagination</vt:lpstr>
      <vt:lpstr>API Testing</vt:lpstr>
      <vt:lpstr>Testing class</vt:lpstr>
      <vt:lpstr>Testing class</vt:lpstr>
      <vt:lpstr>Testing class</vt:lpstr>
      <vt:lpstr>Testing Environment</vt:lpstr>
      <vt:lpstr>Testing Environment</vt:lpstr>
      <vt:lpstr>Testing the API</vt:lpstr>
      <vt:lpstr>More Testing</vt:lpstr>
      <vt:lpstr>More Testing</vt:lpstr>
      <vt:lpstr>More Testing</vt:lpstr>
      <vt:lpstr>Testing the API</vt:lpstr>
      <vt:lpstr>PowerPoint Presentation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ANDITYA ARIFIANTO</cp:lastModifiedBy>
  <cp:revision>422</cp:revision>
  <dcterms:created xsi:type="dcterms:W3CDTF">2012-11-14T18:53:32Z</dcterms:created>
  <dcterms:modified xsi:type="dcterms:W3CDTF">2015-11-18T23:33:40Z</dcterms:modified>
</cp:coreProperties>
</file>