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3"/>
  </p:notesMasterIdLst>
  <p:handoutMasterIdLst>
    <p:handoutMasterId r:id="rId124"/>
  </p:handoutMasterIdLst>
  <p:sldIdLst>
    <p:sldId id="260" r:id="rId2"/>
    <p:sldId id="259" r:id="rId3"/>
    <p:sldId id="261" r:id="rId4"/>
    <p:sldId id="262" r:id="rId5"/>
    <p:sldId id="276" r:id="rId6"/>
    <p:sldId id="382" r:id="rId7"/>
    <p:sldId id="361" r:id="rId8"/>
    <p:sldId id="263" r:id="rId9"/>
    <p:sldId id="265" r:id="rId10"/>
    <p:sldId id="363" r:id="rId11"/>
    <p:sldId id="364" r:id="rId12"/>
    <p:sldId id="365" r:id="rId13"/>
    <p:sldId id="264" r:id="rId14"/>
    <p:sldId id="266" r:id="rId15"/>
    <p:sldId id="369" r:id="rId16"/>
    <p:sldId id="381" r:id="rId17"/>
    <p:sldId id="333" r:id="rId18"/>
    <p:sldId id="267" r:id="rId19"/>
    <p:sldId id="366" r:id="rId20"/>
    <p:sldId id="334" r:id="rId21"/>
    <p:sldId id="370" r:id="rId22"/>
    <p:sldId id="268" r:id="rId23"/>
    <p:sldId id="367" r:id="rId24"/>
    <p:sldId id="368" r:id="rId25"/>
    <p:sldId id="347" r:id="rId26"/>
    <p:sldId id="380" r:id="rId27"/>
    <p:sldId id="271" r:id="rId28"/>
    <p:sldId id="336" r:id="rId29"/>
    <p:sldId id="335" r:id="rId30"/>
    <p:sldId id="272" r:id="rId31"/>
    <p:sldId id="273" r:id="rId32"/>
    <p:sldId id="337" r:id="rId33"/>
    <p:sldId id="295" r:id="rId34"/>
    <p:sldId id="323" r:id="rId35"/>
    <p:sldId id="325" r:id="rId36"/>
    <p:sldId id="327" r:id="rId37"/>
    <p:sldId id="324" r:id="rId38"/>
    <p:sldId id="326" r:id="rId39"/>
    <p:sldId id="330" r:id="rId40"/>
    <p:sldId id="329" r:id="rId41"/>
    <p:sldId id="322" r:id="rId42"/>
    <p:sldId id="275" r:id="rId43"/>
    <p:sldId id="277" r:id="rId44"/>
    <p:sldId id="313" r:id="rId45"/>
    <p:sldId id="314" r:id="rId46"/>
    <p:sldId id="278" r:id="rId47"/>
    <p:sldId id="281" r:id="rId48"/>
    <p:sldId id="297" r:id="rId49"/>
    <p:sldId id="279" r:id="rId50"/>
    <p:sldId id="293" r:id="rId51"/>
    <p:sldId id="331" r:id="rId52"/>
    <p:sldId id="282" r:id="rId53"/>
    <p:sldId id="283" r:id="rId54"/>
    <p:sldId id="284" r:id="rId55"/>
    <p:sldId id="311" r:id="rId56"/>
    <p:sldId id="287" r:id="rId57"/>
    <p:sldId id="288" r:id="rId58"/>
    <p:sldId id="289" r:id="rId59"/>
    <p:sldId id="299" r:id="rId60"/>
    <p:sldId id="339" r:id="rId61"/>
    <p:sldId id="290" r:id="rId62"/>
    <p:sldId id="301" r:id="rId63"/>
    <p:sldId id="338" r:id="rId64"/>
    <p:sldId id="312" r:id="rId65"/>
    <p:sldId id="285" r:id="rId66"/>
    <p:sldId id="286" r:id="rId67"/>
    <p:sldId id="328" r:id="rId68"/>
    <p:sldId id="344" r:id="rId69"/>
    <p:sldId id="291" r:id="rId70"/>
    <p:sldId id="341" r:id="rId71"/>
    <p:sldId id="340" r:id="rId72"/>
    <p:sldId id="292" r:id="rId73"/>
    <p:sldId id="300" r:id="rId74"/>
    <p:sldId id="303" r:id="rId75"/>
    <p:sldId id="383" r:id="rId76"/>
    <p:sldId id="304" r:id="rId77"/>
    <p:sldId id="310" r:id="rId78"/>
    <p:sldId id="306" r:id="rId79"/>
    <p:sldId id="332" r:id="rId80"/>
    <p:sldId id="315" r:id="rId81"/>
    <p:sldId id="307" r:id="rId82"/>
    <p:sldId id="309" r:id="rId83"/>
    <p:sldId id="308" r:id="rId84"/>
    <p:sldId id="316" r:id="rId85"/>
    <p:sldId id="342" r:id="rId86"/>
    <p:sldId id="318" r:id="rId87"/>
    <p:sldId id="377" r:id="rId88"/>
    <p:sldId id="379" r:id="rId89"/>
    <p:sldId id="378" r:id="rId90"/>
    <p:sldId id="343" r:id="rId91"/>
    <p:sldId id="319" r:id="rId92"/>
    <p:sldId id="345" r:id="rId93"/>
    <p:sldId id="321" r:id="rId94"/>
    <p:sldId id="346" r:id="rId95"/>
    <p:sldId id="384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  <p:sldId id="356" r:id="rId105"/>
    <p:sldId id="385" r:id="rId106"/>
    <p:sldId id="371" r:id="rId107"/>
    <p:sldId id="372" r:id="rId108"/>
    <p:sldId id="374" r:id="rId109"/>
    <p:sldId id="373" r:id="rId110"/>
    <p:sldId id="376" r:id="rId111"/>
    <p:sldId id="386" r:id="rId112"/>
    <p:sldId id="357" r:id="rId113"/>
    <p:sldId id="358" r:id="rId114"/>
    <p:sldId id="359" r:id="rId115"/>
    <p:sldId id="388" r:id="rId116"/>
    <p:sldId id="360" r:id="rId117"/>
    <p:sldId id="387" r:id="rId118"/>
    <p:sldId id="390" r:id="rId119"/>
    <p:sldId id="392" r:id="rId120"/>
    <p:sldId id="393" r:id="rId121"/>
    <p:sldId id="258" r:id="rId1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282CC4D1-50EB-496B-BA15-67C2C9AD5C24}">
          <p14:sldIdLst>
            <p14:sldId id="260"/>
          </p14:sldIdLst>
        </p14:section>
        <p14:section name="Laravel Basic" id="{5D003EE2-B7FD-4758-88A6-8840E9CAC685}">
          <p14:sldIdLst>
            <p14:sldId id="259"/>
            <p14:sldId id="261"/>
            <p14:sldId id="262"/>
            <p14:sldId id="276"/>
          </p14:sldIdLst>
        </p14:section>
        <p14:section name="Routing and View" id="{F31CC238-3A31-458D-9D1B-E95F290F8C47}">
          <p14:sldIdLst>
            <p14:sldId id="382"/>
            <p14:sldId id="361"/>
            <p14:sldId id="263"/>
            <p14:sldId id="265"/>
            <p14:sldId id="363"/>
            <p14:sldId id="364"/>
            <p14:sldId id="365"/>
            <p14:sldId id="264"/>
            <p14:sldId id="266"/>
            <p14:sldId id="369"/>
          </p14:sldIdLst>
        </p14:section>
        <p14:section name="Laravel PHP" id="{7FBBCFDB-3BEE-4801-9E50-38BC2F99A20A}">
          <p14:sldIdLst>
            <p14:sldId id="381"/>
            <p14:sldId id="333"/>
            <p14:sldId id="267"/>
            <p14:sldId id="366"/>
            <p14:sldId id="334"/>
            <p14:sldId id="370"/>
            <p14:sldId id="268"/>
            <p14:sldId id="367"/>
            <p14:sldId id="368"/>
            <p14:sldId id="347"/>
          </p14:sldIdLst>
        </p14:section>
        <p14:section name="Layout Template" id="{BD3B8E51-C86A-425A-9AB4-F03E836A9C94}">
          <p14:sldIdLst>
            <p14:sldId id="380"/>
            <p14:sldId id="271"/>
            <p14:sldId id="336"/>
            <p14:sldId id="335"/>
            <p14:sldId id="272"/>
            <p14:sldId id="273"/>
            <p14:sldId id="337"/>
          </p14:sldIdLst>
        </p14:section>
        <p14:section name="MVC Design" id="{06467F8E-0DA4-4EBB-841F-1D9AD7ABF874}">
          <p14:sldIdLst>
            <p14:sldId id="295"/>
            <p14:sldId id="323"/>
            <p14:sldId id="325"/>
            <p14:sldId id="327"/>
            <p14:sldId id="324"/>
            <p14:sldId id="326"/>
            <p14:sldId id="330"/>
            <p14:sldId id="329"/>
          </p14:sldIdLst>
        </p14:section>
        <p14:section name="Database and Migration" id="{D16C8403-7200-4AA7-863C-EFE86BDB6C55}">
          <p14:sldIdLst>
            <p14:sldId id="322"/>
            <p14:sldId id="275"/>
            <p14:sldId id="277"/>
            <p14:sldId id="313"/>
            <p14:sldId id="314"/>
            <p14:sldId id="278"/>
            <p14:sldId id="281"/>
            <p14:sldId id="297"/>
            <p14:sldId id="279"/>
            <p14:sldId id="293"/>
            <p14:sldId id="331"/>
            <p14:sldId id="282"/>
            <p14:sldId id="283"/>
            <p14:sldId id="284"/>
          </p14:sldIdLst>
        </p14:section>
        <p14:section name="Laravel Form" id="{4DE05BAC-7D75-4456-9E28-EA63285A733D}">
          <p14:sldIdLst>
            <p14:sldId id="311"/>
            <p14:sldId id="287"/>
            <p14:sldId id="288"/>
            <p14:sldId id="289"/>
            <p14:sldId id="299"/>
            <p14:sldId id="339"/>
            <p14:sldId id="290"/>
            <p14:sldId id="301"/>
            <p14:sldId id="338"/>
          </p14:sldIdLst>
        </p14:section>
        <p14:section name="Eloquent - Create" id="{D67EF09D-72C4-451F-AAF1-63A3956FFE95}">
          <p14:sldIdLst>
            <p14:sldId id="312"/>
            <p14:sldId id="285"/>
            <p14:sldId id="286"/>
            <p14:sldId id="328"/>
            <p14:sldId id="344"/>
            <p14:sldId id="291"/>
            <p14:sldId id="341"/>
            <p14:sldId id="340"/>
            <p14:sldId id="292"/>
            <p14:sldId id="300"/>
            <p14:sldId id="303"/>
          </p14:sldIdLst>
        </p14:section>
        <p14:section name="Eloquent - Retrieve" id="{266CFCC4-CA43-4CD3-8871-A8DEBF897118}">
          <p14:sldIdLst>
            <p14:sldId id="383"/>
            <p14:sldId id="304"/>
            <p14:sldId id="310"/>
            <p14:sldId id="306"/>
            <p14:sldId id="332"/>
            <p14:sldId id="315"/>
            <p14:sldId id="307"/>
            <p14:sldId id="309"/>
            <p14:sldId id="308"/>
          </p14:sldIdLst>
        </p14:section>
        <p14:section name="Scope, Accessor, Mutator" id="{5D5CE3A2-44EB-4B4D-B984-7A18C3205EF0}">
          <p14:sldIdLst>
            <p14:sldId id="316"/>
            <p14:sldId id="342"/>
            <p14:sldId id="318"/>
            <p14:sldId id="377"/>
            <p14:sldId id="379"/>
            <p14:sldId id="378"/>
            <p14:sldId id="343"/>
            <p14:sldId id="319"/>
            <p14:sldId id="345"/>
            <p14:sldId id="321"/>
            <p14:sldId id="346"/>
          </p14:sldIdLst>
        </p14:section>
        <p14:section name="Form Validation" id="{3A03A485-4DE9-4652-AC06-7DBA3AB9A38E}">
          <p14:sldIdLst>
            <p14:sldId id="384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</p14:sldIdLst>
        </p14:section>
        <p14:section name="View Partial and Form Reuse" id="{8E7194CE-CF18-4EEF-A4CA-ECC7DCF26AB8}">
          <p14:sldIdLst>
            <p14:sldId id="385"/>
            <p14:sldId id="371"/>
            <p14:sldId id="372"/>
            <p14:sldId id="374"/>
            <p14:sldId id="373"/>
            <p14:sldId id="376"/>
          </p14:sldIdLst>
        </p14:section>
        <p14:section name="Eloquent - Update" id="{1D1165DB-D8B7-4DF8-ABC0-E95F57CCEB5D}">
          <p14:sldIdLst>
            <p14:sldId id="386"/>
            <p14:sldId id="357"/>
            <p14:sldId id="358"/>
            <p14:sldId id="359"/>
            <p14:sldId id="388"/>
            <p14:sldId id="360"/>
            <p14:sldId id="387"/>
            <p14:sldId id="390"/>
            <p14:sldId id="392"/>
            <p14:sldId id="393"/>
          </p14:sldIdLst>
        </p14:section>
        <p14:section name="Untitled Section" id="{486F23CD-6B49-4F4B-B188-98679133185A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52" autoAdjust="0"/>
    <p:restoredTop sz="94103" autoAdjust="0"/>
  </p:normalViewPr>
  <p:slideViewPr>
    <p:cSldViewPr snapToGrid="0" snapToObjects="1">
      <p:cViewPr varScale="1">
        <p:scale>
          <a:sx n="41" d="100"/>
          <a:sy n="41" d="100"/>
        </p:scale>
        <p:origin x="32" y="4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1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notesMaster" Target="notesMasters/notesMaster1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9219-4A66-4B41-AFAD-B4DCC55121D3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9D96-90C2-44B4-8DCF-3216EB4C3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6F5A-DA36-4202-8F3F-DA89D0431918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ABC4-D3F8-4FEC-A081-17F891AA9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BABC4-D3F8-4FEC-A081-17F891AA9F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41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61DBC4B-18FA-4641-AED3-09167062A95C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8814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16975-30F2-B74D-B90F-E83C4C9562E7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4517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CA678-D006-7B41-A446-6998EA1314C2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962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F2DA-4C0E-AF48-AAE7-6B5FD0673F17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5055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548A-BD02-5246-9AB8-6847FF416924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9857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72592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9DE922-2F34-1241-8A40-1B6D2996FA4E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transition spd="med">
    <p:wipe/>
  </p:transition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2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etcomposer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packagist.org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Software Engineering for </a:t>
            </a:r>
            <a:r>
              <a:rPr lang="id-ID" dirty="0" smtClean="0"/>
              <a:t>Internet</a:t>
            </a:r>
            <a:r>
              <a:rPr lang="en-US" dirty="0" smtClean="0"/>
              <a:t> Applications</a:t>
            </a:r>
            <a:endParaRPr lang="id-ID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Laravel Framework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ADF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61DBC4B-18FA-4641-AED3-09167062A95C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75031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Routing - Example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389909" y="2100190"/>
            <a:ext cx="6056611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400" dirty="0">
                <a:solidFill>
                  <a:srgbClr val="000000"/>
                </a:solidFill>
                <a:highlight>
                  <a:srgbClr val="A6CAF0"/>
                </a:highlight>
              </a:rPr>
              <a:t>&lt;!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DOCTYPE html</a:t>
            </a:r>
            <a:r>
              <a:rPr lang="id-ID" sz="1400" dirty="0">
                <a:solidFill>
                  <a:srgbClr val="000000"/>
                </a:solidFill>
                <a:highlight>
                  <a:srgbClr val="A6CAF0"/>
                </a:highlight>
              </a:rPr>
              <a:t>&gt;</a:t>
            </a:r>
            <a:endParaRPr lang="id-ID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&lt;html&gt;</a:t>
            </a:r>
            <a:endParaRPr lang="id-ID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&lt;head&gt;</a:t>
            </a:r>
            <a:endParaRPr lang="id-ID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&lt;title&gt;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This is Home Page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&lt;/title&gt;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&lt;/head&gt;</a:t>
            </a:r>
            <a:endParaRPr lang="id-ID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&lt;body&gt;</a:t>
            </a:r>
            <a:endParaRPr lang="id-ID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&lt;h1&gt;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Hello World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&lt;/h1&gt;</a:t>
            </a:r>
            <a:endParaRPr lang="id-ID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&lt;/body&gt;</a:t>
            </a:r>
            <a:endParaRPr lang="id-ID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&lt;/html&gt;</a:t>
            </a:r>
            <a:endParaRPr lang="id-ID" sz="1400" dirty="0"/>
          </a:p>
        </p:txBody>
      </p:sp>
      <p:sp>
        <p:nvSpPr>
          <p:cNvPr id="12" name="Rectangle 11"/>
          <p:cNvSpPr/>
          <p:nvPr/>
        </p:nvSpPr>
        <p:spPr>
          <a:xfrm>
            <a:off x="3815672" y="4131515"/>
            <a:ext cx="26308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resources/views/</a:t>
            </a:r>
            <a:r>
              <a:rPr lang="en-US" sz="1400" dirty="0" err="1"/>
              <a:t>home.php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127667613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Modify store method in </a:t>
            </a:r>
            <a:r>
              <a:rPr lang="en-US" dirty="0" err="1" smtClean="0"/>
              <a:t>studentsController</a:t>
            </a:r>
            <a:endParaRPr lang="en-US" dirty="0" smtClean="0"/>
          </a:p>
          <a:p>
            <a:pPr lvl="1"/>
            <a:r>
              <a:rPr lang="en-US" dirty="0" smtClean="0"/>
              <a:t>Add import use </a:t>
            </a:r>
            <a:r>
              <a:rPr lang="id-ID" dirty="0" smtClean="0">
                <a:solidFill>
                  <a:srgbClr val="000000"/>
                </a:solidFill>
                <a:highlight>
                  <a:srgbClr val="FEFCF5"/>
                </a:highlight>
              </a:rPr>
              <a:t>StudentRequest</a:t>
            </a:r>
            <a:endParaRPr lang="en-US" dirty="0" smtClean="0"/>
          </a:p>
          <a:p>
            <a:pPr lvl="1"/>
            <a:r>
              <a:rPr lang="en-US" dirty="0" smtClean="0"/>
              <a:t>Change Request store to </a:t>
            </a:r>
            <a:r>
              <a:rPr lang="id-ID" dirty="0" smtClean="0">
                <a:solidFill>
                  <a:srgbClr val="000000"/>
                </a:solidFill>
                <a:highlight>
                  <a:srgbClr val="FEFCF5"/>
                </a:highlight>
              </a:rPr>
              <a:t>StudentRequest</a:t>
            </a:r>
            <a:endParaRPr lang="en-US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highlight>
                  <a:srgbClr val="FEFCF5"/>
                </a:highlight>
              </a:rPr>
              <a:t>Get request using $request-&gt;all();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100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</a:t>
            </a:r>
            <a:r>
              <a:rPr lang="en-US" dirty="0"/>
              <a:t>Request </a:t>
            </a:r>
            <a:r>
              <a:rPr lang="en-US" dirty="0" smtClean="0"/>
              <a:t>Validation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810595" y="3765215"/>
            <a:ext cx="7880967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…</a:t>
            </a:r>
          </a:p>
          <a:p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use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App\Http\Requests\StudentRequest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id-ID" sz="1600" dirty="0"/>
          </a:p>
          <a:p>
            <a:r>
              <a:rPr lang="en-US" sz="16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…</a:t>
            </a:r>
          </a:p>
          <a:p>
            <a:endParaRPr lang="en-US" sz="1600" dirty="0" smtClean="0">
              <a:solidFill>
                <a:srgbClr val="0000FF"/>
              </a:solidFill>
              <a:highlight>
                <a:srgbClr val="FEFCF5"/>
              </a:highlight>
            </a:endParaRPr>
          </a:p>
          <a:p>
            <a:pPr marL="457200"/>
            <a:r>
              <a:rPr lang="id-ID" sz="16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store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StudentRequest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</a:rPr>
              <a:t>$request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){</a:t>
            </a:r>
            <a:endParaRPr lang="en-US" sz="16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marL="457200"/>
            <a:r>
              <a:rPr lang="en-US" sz="16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student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create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$request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 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all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marL="457200"/>
            <a:r>
              <a:rPr lang="en-US" sz="16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redirect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student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600" dirty="0"/>
          </a:p>
          <a:p>
            <a:pPr marL="457200"/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en-US" sz="16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marL="457200"/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600" dirty="0"/>
          </a:p>
        </p:txBody>
      </p:sp>
      <p:sp>
        <p:nvSpPr>
          <p:cNvPr id="8" name="Rectangle 7"/>
          <p:cNvSpPr/>
          <p:nvPr/>
        </p:nvSpPr>
        <p:spPr>
          <a:xfrm>
            <a:off x="5043656" y="6085571"/>
            <a:ext cx="36485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App/Http/Controllers/</a:t>
            </a:r>
            <a:r>
              <a:rPr lang="en-US" sz="1200" dirty="0" err="1" smtClean="0"/>
              <a:t>studentsController.php</a:t>
            </a: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660283403"/>
      </p:ext>
    </p:extLst>
  </p:cSld>
  <p:clrMapOvr>
    <a:masterClrMapping/>
  </p:clrMapOvr>
  <p:transition spd="med">
    <p:wipe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101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Routing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 bwMode="auto">
          <a:xfrm>
            <a:off x="365125" y="2623549"/>
            <a:ext cx="3863220" cy="225970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-13740" r="-19882" b="-9020"/>
          <a:stretch/>
        </p:blipFill>
        <p:spPr>
          <a:xfrm>
            <a:off x="6571283" y="2726731"/>
            <a:ext cx="1959882" cy="20533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659359" y="4912892"/>
            <a:ext cx="15689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/students/create</a:t>
            </a:r>
            <a:endParaRPr lang="id-ID" sz="1200" dirty="0"/>
          </a:p>
        </p:txBody>
      </p:sp>
      <p:sp>
        <p:nvSpPr>
          <p:cNvPr id="10" name="Flowchart: Decision 9"/>
          <p:cNvSpPr/>
          <p:nvPr/>
        </p:nvSpPr>
        <p:spPr>
          <a:xfrm>
            <a:off x="4881966" y="3334948"/>
            <a:ext cx="945397" cy="836908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1" name="Rectangle 10"/>
          <p:cNvSpPr/>
          <p:nvPr/>
        </p:nvSpPr>
        <p:spPr>
          <a:xfrm>
            <a:off x="4570171" y="2768189"/>
            <a:ext cx="1568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Validation passed</a:t>
            </a:r>
            <a:endParaRPr lang="id-ID" sz="1600" dirty="0"/>
          </a:p>
        </p:txBody>
      </p:sp>
      <p:cxnSp>
        <p:nvCxnSpPr>
          <p:cNvPr id="13" name="Straight Arrow Connector 12"/>
          <p:cNvCxnSpPr>
            <a:stCxn id="7" idx="3"/>
            <a:endCxn id="10" idx="1"/>
          </p:cNvCxnSpPr>
          <p:nvPr/>
        </p:nvCxnSpPr>
        <p:spPr>
          <a:xfrm flipV="1">
            <a:off x="4228345" y="3753402"/>
            <a:ext cx="653621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3"/>
            <a:endCxn id="8" idx="1"/>
          </p:cNvCxnSpPr>
          <p:nvPr/>
        </p:nvCxnSpPr>
        <p:spPr>
          <a:xfrm>
            <a:off x="5827363" y="3753402"/>
            <a:ext cx="743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2"/>
            <a:endCxn id="7" idx="2"/>
          </p:cNvCxnSpPr>
          <p:nvPr/>
        </p:nvCxnSpPr>
        <p:spPr>
          <a:xfrm rot="5400000">
            <a:off x="3470000" y="2998591"/>
            <a:ext cx="711400" cy="3057930"/>
          </a:xfrm>
          <a:prstGeom prst="bentConnector3">
            <a:avLst>
              <a:gd name="adj1" fmla="val 214919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277530" y="4790570"/>
            <a:ext cx="10605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/student</a:t>
            </a:r>
            <a:endParaRPr lang="id-ID" sz="1200" dirty="0"/>
          </a:p>
        </p:txBody>
      </p:sp>
      <p:sp>
        <p:nvSpPr>
          <p:cNvPr id="24" name="Rectangle 23"/>
          <p:cNvSpPr/>
          <p:nvPr/>
        </p:nvSpPr>
        <p:spPr>
          <a:xfrm>
            <a:off x="5842214" y="3761606"/>
            <a:ext cx="5938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yes</a:t>
            </a:r>
            <a:endParaRPr lang="id-ID" sz="1400" dirty="0"/>
          </a:p>
        </p:txBody>
      </p:sp>
      <p:sp>
        <p:nvSpPr>
          <p:cNvPr id="25" name="Rectangle 24"/>
          <p:cNvSpPr/>
          <p:nvPr/>
        </p:nvSpPr>
        <p:spPr>
          <a:xfrm>
            <a:off x="5248328" y="4590075"/>
            <a:ext cx="5938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no</a:t>
            </a:r>
            <a:endParaRPr lang="id-ID" sz="1400" dirty="0"/>
          </a:p>
        </p:txBody>
      </p:sp>
      <p:sp>
        <p:nvSpPr>
          <p:cNvPr id="27" name="Rectangle 26"/>
          <p:cNvSpPr/>
          <p:nvPr/>
        </p:nvSpPr>
        <p:spPr>
          <a:xfrm>
            <a:off x="884672" y="5886914"/>
            <a:ext cx="1568986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Add show error here</a:t>
            </a:r>
            <a:endParaRPr lang="id-ID" sz="1600" dirty="0"/>
          </a:p>
        </p:txBody>
      </p:sp>
      <p:cxnSp>
        <p:nvCxnSpPr>
          <p:cNvPr id="29" name="Straight Arrow Connector 16"/>
          <p:cNvCxnSpPr>
            <a:stCxn id="27" idx="3"/>
          </p:cNvCxnSpPr>
          <p:nvPr/>
        </p:nvCxnSpPr>
        <p:spPr>
          <a:xfrm flipV="1">
            <a:off x="2453658" y="5886914"/>
            <a:ext cx="754491" cy="292388"/>
          </a:xfrm>
          <a:prstGeom prst="curvedConnector3">
            <a:avLst>
              <a:gd name="adj1" fmla="val 993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981051"/>
      </p:ext>
    </p:extLst>
  </p:cSld>
  <p:clrMapOvr>
    <a:masterClrMapping/>
  </p:clrMapOvr>
  <p:transition spd="med">
    <p:wipe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Laravel provide </a:t>
            </a:r>
            <a:r>
              <a:rPr lang="en-US" dirty="0" smtClean="0">
                <a:solidFill>
                  <a:srgbClr val="0070C0"/>
                </a:solidFill>
              </a:rPr>
              <a:t>$errors </a:t>
            </a:r>
            <a:r>
              <a:rPr lang="en-US" dirty="0" smtClean="0"/>
              <a:t>variable that store all error message during each operation</a:t>
            </a:r>
          </a:p>
          <a:p>
            <a:pPr lvl="1"/>
            <a:r>
              <a:rPr lang="en-US" dirty="0" smtClean="0"/>
              <a:t>Error bag</a:t>
            </a:r>
          </a:p>
          <a:p>
            <a:pPr lvl="1"/>
            <a:r>
              <a:rPr lang="en-US" dirty="0" smtClean="0"/>
              <a:t>Messages</a:t>
            </a:r>
          </a:p>
          <a:p>
            <a:r>
              <a:rPr lang="en-US" dirty="0" smtClean="0"/>
              <a:t>Check if there is any error using</a:t>
            </a:r>
          </a:p>
          <a:p>
            <a:pPr lvl="1"/>
            <a:r>
              <a:rPr lang="en-US" dirty="0" smtClean="0"/>
              <a:t>@if ( $errors-&gt;any() )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102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Error Validation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729864"/>
      </p:ext>
    </p:extLst>
  </p:cSld>
  <p:clrMapOvr>
    <a:masterClrMapping/>
  </p:clrMapOvr>
  <p:transition spd="med">
    <p:wipe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Add syntax to show $errors data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103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Error Validation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569295" y="2465948"/>
            <a:ext cx="7124700" cy="33239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…</a:t>
            </a:r>
          </a:p>
          <a:p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…</a:t>
            </a:r>
          </a:p>
          <a:p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&lt;div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400" dirty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FFFFF"/>
                </a:highlight>
              </a:rPr>
              <a:t>"pure-control-group"</a:t>
            </a:r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id-ID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		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Form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submit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'Submit'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,[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'class'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'pure-button'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])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&lt;/div</a:t>
            </a:r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sz="1400" dirty="0" smtClean="0">
              <a:solidFill>
                <a:srgbClr val="0000FF"/>
              </a:solidFill>
              <a:highlight>
                <a:srgbClr val="FFFFFF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close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endParaRPr lang="en-US" sz="1400" dirty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 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</a:rPr>
              <a:t>if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errors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any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&lt;ul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400" dirty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1400" dirty="0">
                <a:solidFill>
                  <a:srgbClr val="8000FF"/>
                </a:solidFill>
                <a:highlight>
                  <a:srgbClr val="FFFFFF"/>
                </a:highlight>
              </a:rPr>
              <a:t>"alert alert-danger"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id-ID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		@</a:t>
            </a:r>
            <a:r>
              <a:rPr lang="en-US" sz="1400" b="1" dirty="0" err="1">
                <a:solidFill>
                  <a:srgbClr val="0000FF"/>
                </a:solidFill>
                <a:highlight>
                  <a:srgbClr val="FEFCF5"/>
                </a:highlight>
              </a:rPr>
              <a:t>foreach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>
                <a:solidFill>
                  <a:srgbClr val="000080"/>
                </a:solidFill>
                <a:highlight>
                  <a:srgbClr val="FEFCF5"/>
                </a:highlight>
              </a:rPr>
              <a:t>$errors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all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()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0000FF"/>
                </a:solidFill>
                <a:highlight>
                  <a:srgbClr val="FEFCF5"/>
                </a:highlight>
              </a:rPr>
              <a:t>as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000080"/>
                </a:solidFill>
                <a:highlight>
                  <a:srgbClr val="FEFCF5"/>
                </a:highlight>
              </a:rPr>
              <a:t>$error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&lt;li&gt; 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{{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$error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}}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/</a:t>
            </a:r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li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@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</a:rPr>
              <a:t>endforeach</a:t>
            </a: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/</a:t>
            </a:r>
            <a:r>
              <a:rPr lang="en-US" sz="1400" dirty="0" err="1" smtClean="0">
                <a:solidFill>
                  <a:srgbClr val="0000FF"/>
                </a:solidFill>
                <a:highlight>
                  <a:srgbClr val="FFFFFF"/>
                </a:highlight>
              </a:rPr>
              <a:t>ul</a:t>
            </a:r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 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</a:rPr>
              <a:t>endi</a:t>
            </a:r>
            <a:r>
              <a:rPr lang="en-US" sz="1400" b="1" dirty="0" smtClean="0">
                <a:solidFill>
                  <a:schemeClr val="tx1"/>
                </a:solidFill>
                <a:highlight>
                  <a:srgbClr val="FEFCF5"/>
                </a:highlight>
              </a:rPr>
              <a:t>f</a:t>
            </a:r>
          </a:p>
          <a:p>
            <a:r>
              <a:rPr lang="en-US" sz="1400" b="1" dirty="0" smtClean="0">
                <a:solidFill>
                  <a:schemeClr val="tx1"/>
                </a:solidFill>
                <a:highlight>
                  <a:srgbClr val="FEFCF5"/>
                </a:highlight>
              </a:rPr>
              <a:t>  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en-US" sz="1400" b="1" dirty="0" smtClean="0">
                <a:solidFill>
                  <a:srgbClr val="0000FF"/>
                </a:solidFill>
                <a:highlight>
                  <a:srgbClr val="FEFCF5"/>
                </a:highlight>
              </a:rPr>
              <a:t>stop</a:t>
            </a:r>
            <a:endParaRPr lang="en-US" sz="1400" b="1" dirty="0">
              <a:solidFill>
                <a:srgbClr val="0000FF"/>
              </a:solidFill>
              <a:highlight>
                <a:srgbClr val="FEFCF5"/>
              </a:highligh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4935" y="5841807"/>
            <a:ext cx="35792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Resources/views/students/</a:t>
            </a:r>
            <a:r>
              <a:rPr lang="en-US" sz="1200" dirty="0" err="1" smtClean="0"/>
              <a:t>create.blade.php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62990188"/>
      </p:ext>
    </p:extLst>
  </p:cSld>
  <p:clrMapOvr>
    <a:masterClrMapping/>
  </p:clrMapOvr>
  <p:transition spd="med">
    <p:wipe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044725" y="2009775"/>
            <a:ext cx="4967237" cy="4025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104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Error Validation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4951753" y="6035675"/>
            <a:ext cx="21242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…/public/students/create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83141912"/>
      </p:ext>
    </p:extLst>
  </p:cSld>
  <p:clrMapOvr>
    <a:masterClrMapping/>
  </p:clrMapOvr>
  <p:transition spd="med">
    <p:wipe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105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</a:t>
            </a:r>
            <a:r>
              <a:rPr lang="en-US" dirty="0" smtClean="0"/>
              <a:t>View Partial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Content Placeholder 6" descr="http://blog.legacyteam.info/wp-content/uploads/2014/10/laravel-logo-white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44" y="3022600"/>
            <a:ext cx="5334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692295"/>
      </p:ext>
    </p:extLst>
  </p:cSld>
  <p:clrMapOvr>
    <a:masterClrMapping/>
  </p:clrMapOvr>
  <p:transition spd="med">
    <p:wipe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Prevent duplicated sections view codes</a:t>
            </a:r>
          </a:p>
          <a:p>
            <a:r>
              <a:rPr lang="en-US" dirty="0" smtClean="0"/>
              <a:t>Break down view into components</a:t>
            </a:r>
          </a:p>
          <a:p>
            <a:r>
              <a:rPr lang="en-US" dirty="0" smtClean="0"/>
              <a:t>Reuse using @include</a:t>
            </a:r>
          </a:p>
          <a:p>
            <a:r>
              <a:rPr lang="en-US" dirty="0" smtClean="0"/>
              <a:t>Clean code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106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Partial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397323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107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Partial – Example 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389908" y="1977656"/>
            <a:ext cx="4791692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98438">
              <a:spcBef>
                <a:spcPts val="0"/>
              </a:spcBef>
            </a:pPr>
            <a:r>
              <a:rPr lang="id-ID" sz="800" b="1" dirty="0">
                <a:solidFill>
                  <a:srgbClr val="000000"/>
                </a:solidFill>
                <a:highlight>
                  <a:srgbClr val="FFFFFF"/>
                </a:highlight>
              </a:rPr>
              <a:t>@</a:t>
            </a:r>
            <a:r>
              <a:rPr lang="id-ID" sz="800" b="1" dirty="0">
                <a:solidFill>
                  <a:srgbClr val="0000FF"/>
                </a:solidFill>
                <a:highlight>
                  <a:srgbClr val="FEFCF5"/>
                </a:highlight>
              </a:rPr>
              <a:t>extends</a:t>
            </a:r>
            <a:r>
              <a:rPr lang="id-ID" sz="800" b="1" dirty="0">
                <a:solidFill>
                  <a:srgbClr val="000000"/>
                </a:solidFill>
                <a:highlight>
                  <a:srgbClr val="FFFFFF"/>
                </a:highlight>
              </a:rPr>
              <a:t>(</a:t>
            </a:r>
            <a:r>
              <a:rPr lang="en-US" sz="800" dirty="0">
                <a:solidFill>
                  <a:srgbClr val="808080"/>
                </a:solidFill>
                <a:highlight>
                  <a:srgbClr val="FEFCF5"/>
                </a:highlight>
              </a:rPr>
              <a:t>'layout'</a:t>
            </a:r>
            <a:r>
              <a:rPr lang="id-ID" sz="800" b="1" dirty="0">
                <a:solidFill>
                  <a:srgbClr val="000000"/>
                </a:solidFill>
                <a:highlight>
                  <a:srgbClr val="FFFFFF"/>
                </a:highlight>
              </a:rPr>
              <a:t>)</a:t>
            </a:r>
            <a:endParaRPr lang="en-US" sz="8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98438">
              <a:spcBef>
                <a:spcPts val="0"/>
              </a:spcBef>
            </a:pPr>
            <a:r>
              <a:rPr lang="id-ID" sz="800" b="1" dirty="0">
                <a:solidFill>
                  <a:srgbClr val="000000"/>
                </a:solidFill>
                <a:highlight>
                  <a:srgbClr val="FFFFFF"/>
                </a:highlight>
              </a:rPr>
              <a:t>@</a:t>
            </a:r>
            <a:r>
              <a:rPr lang="id-ID" sz="800" b="1" dirty="0">
                <a:solidFill>
                  <a:srgbClr val="0000FF"/>
                </a:solidFill>
                <a:highlight>
                  <a:srgbClr val="FEFCF5"/>
                </a:highlight>
              </a:rPr>
              <a:t>section</a:t>
            </a:r>
            <a:r>
              <a:rPr lang="id-ID" sz="800" b="1" dirty="0">
                <a:solidFill>
                  <a:srgbClr val="000000"/>
                </a:solidFill>
                <a:highlight>
                  <a:srgbClr val="FFFFFF"/>
                </a:highlight>
              </a:rPr>
              <a:t>(</a:t>
            </a:r>
            <a:r>
              <a:rPr lang="id-ID" sz="800" dirty="0">
                <a:solidFill>
                  <a:srgbClr val="808080"/>
                </a:solidFill>
                <a:highlight>
                  <a:srgbClr val="FEFCF5"/>
                </a:highlight>
              </a:rPr>
              <a:t>'content</a:t>
            </a:r>
            <a:r>
              <a:rPr lang="en-US" sz="8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800" b="1" dirty="0">
                <a:solidFill>
                  <a:srgbClr val="000000"/>
                </a:solidFill>
                <a:highlight>
                  <a:srgbClr val="FFFFFF"/>
                </a:highlight>
              </a:rPr>
              <a:t>)</a:t>
            </a:r>
          </a:p>
          <a:p>
            <a:pPr defTabSz="198438"/>
            <a:endParaRPr lang="en-US" sz="8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198438"/>
            <a:r>
              <a:rPr lang="id-ID" sz="8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8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8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Form</a:t>
            </a:r>
            <a:r>
              <a:rPr lang="id-ID" sz="8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8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open</a:t>
            </a:r>
            <a:r>
              <a:rPr lang="id-ID" sz="8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([</a:t>
            </a:r>
            <a:r>
              <a:rPr lang="id-ID" sz="8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'url'</a:t>
            </a:r>
            <a:r>
              <a:rPr lang="id-ID" sz="8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8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'student'</a:t>
            </a:r>
            <a:r>
              <a:rPr lang="id-ID" sz="8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8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8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'class'</a:t>
            </a:r>
            <a:r>
              <a:rPr lang="id-ID" sz="8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8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'pure-form'</a:t>
            </a:r>
            <a:r>
              <a:rPr lang="id-ID" sz="8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])</a:t>
            </a:r>
            <a:r>
              <a:rPr lang="id-ID" sz="8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8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en-US" sz="8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198438"/>
            <a:endParaRPr lang="id-ID" sz="8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198438"/>
            <a:r>
              <a:rPr lang="id-ID" sz="8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8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&lt;div</a:t>
            </a:r>
            <a:r>
              <a:rPr lang="id-ID" sz="8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800" dirty="0" smtClean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id-ID" sz="8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800" dirty="0" smtClean="0">
                <a:solidFill>
                  <a:srgbClr val="8000FF"/>
                </a:solidFill>
                <a:highlight>
                  <a:srgbClr val="FFFFFF"/>
                </a:highlight>
              </a:rPr>
              <a:t>"pure-control-group"</a:t>
            </a:r>
            <a:r>
              <a:rPr lang="id-ID" sz="8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id-ID" sz="800" dirty="0" smtClean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98438"/>
            <a:r>
              <a:rPr lang="id-ID" sz="8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		</a:t>
            </a:r>
            <a:r>
              <a:rPr lang="id-ID" sz="8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8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8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8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label</a:t>
            </a:r>
            <a:r>
              <a:rPr lang="id-ID" sz="8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8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'name'</a:t>
            </a:r>
            <a:r>
              <a:rPr lang="id-ID" sz="8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8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'Name'</a:t>
            </a:r>
            <a:r>
              <a:rPr lang="id-ID" sz="8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id-ID" sz="8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8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8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198438"/>
            <a:r>
              <a:rPr lang="en-US" sz="8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en-US" sz="8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en-US" sz="8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en-US" sz="8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sz="8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text</a:t>
            </a:r>
            <a:r>
              <a:rPr lang="en-US" sz="8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8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'name'</a:t>
            </a:r>
            <a:r>
              <a:rPr lang="en-US" sz="8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8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800" b="1" dirty="0" smtClean="0">
                <a:solidFill>
                  <a:srgbClr val="0000FF"/>
                </a:solidFill>
                <a:highlight>
                  <a:srgbClr val="FEFCF5"/>
                </a:highlight>
              </a:rPr>
              <a:t>null</a:t>
            </a:r>
            <a:r>
              <a:rPr lang="en-US" sz="8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,[</a:t>
            </a:r>
            <a:r>
              <a:rPr lang="en-US" sz="8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'placeholder'</a:t>
            </a:r>
            <a:r>
              <a:rPr lang="en-US" sz="8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en-US" sz="8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'student name'</a:t>
            </a:r>
            <a:r>
              <a:rPr lang="en-US" sz="8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])</a:t>
            </a:r>
            <a:r>
              <a:rPr lang="en-US" sz="8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8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en-US" sz="8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198438"/>
            <a:r>
              <a:rPr lang="en-US" sz="8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	</a:t>
            </a:r>
            <a:r>
              <a:rPr lang="id-ID" sz="8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&lt;/div&gt;</a:t>
            </a:r>
            <a:endParaRPr lang="id-ID" sz="800" dirty="0" smtClean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98438"/>
            <a:r>
              <a:rPr lang="id-ID" sz="8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8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&lt;div</a:t>
            </a:r>
            <a:r>
              <a:rPr lang="id-ID" sz="8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800" dirty="0" smtClean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id-ID" sz="8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800" dirty="0" smtClean="0">
                <a:solidFill>
                  <a:srgbClr val="8000FF"/>
                </a:solidFill>
                <a:highlight>
                  <a:srgbClr val="FFFFFF"/>
                </a:highlight>
              </a:rPr>
              <a:t>"pure-control-group"</a:t>
            </a:r>
            <a:r>
              <a:rPr lang="id-ID" sz="8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id-ID" sz="800" dirty="0" smtClean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98438"/>
            <a:r>
              <a:rPr lang="id-ID" sz="8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		</a:t>
            </a:r>
            <a:r>
              <a:rPr lang="id-ID" sz="8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8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8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8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label</a:t>
            </a:r>
            <a:r>
              <a:rPr lang="id-ID" sz="8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8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'major'</a:t>
            </a:r>
            <a:r>
              <a:rPr lang="id-ID" sz="8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8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'Major'</a:t>
            </a:r>
            <a:r>
              <a:rPr lang="id-ID" sz="8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id-ID" sz="8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8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8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198438"/>
            <a:r>
              <a:rPr lang="id-ID" sz="8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8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8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8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8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text</a:t>
            </a:r>
            <a:r>
              <a:rPr lang="id-ID" sz="8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8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'major'</a:t>
            </a:r>
            <a:r>
              <a:rPr lang="id-ID" sz="8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id-ID" sz="8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8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800" dirty="0" smtClean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98438"/>
            <a:r>
              <a:rPr lang="id-ID" sz="8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8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&lt;/div&gt;</a:t>
            </a:r>
            <a:endParaRPr lang="en-US" sz="800" dirty="0" smtClean="0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defTabSz="198438"/>
            <a:r>
              <a:rPr lang="id-ID" sz="8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800" dirty="0">
                <a:solidFill>
                  <a:srgbClr val="0000FF"/>
                </a:solidFill>
                <a:highlight>
                  <a:srgbClr val="FFFFFF"/>
                </a:highlight>
              </a:rPr>
              <a:t>&lt;div</a:t>
            </a:r>
            <a:r>
              <a:rPr lang="id-ID" sz="8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800" dirty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id-ID" sz="8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800" dirty="0">
                <a:solidFill>
                  <a:srgbClr val="8000FF"/>
                </a:solidFill>
                <a:highlight>
                  <a:srgbClr val="FFFFFF"/>
                </a:highlight>
              </a:rPr>
              <a:t>"pure-control-group"</a:t>
            </a:r>
            <a:r>
              <a:rPr lang="id-ID" sz="8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id-ID" sz="8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98438"/>
            <a:r>
              <a:rPr lang="id-ID" sz="800" dirty="0">
                <a:solidFill>
                  <a:srgbClr val="000000"/>
                </a:solidFill>
                <a:highlight>
                  <a:srgbClr val="FFFFFF"/>
                </a:highlight>
              </a:rPr>
              <a:t>		</a:t>
            </a:r>
            <a:r>
              <a:rPr lang="id-ID" sz="8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8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8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800" dirty="0">
                <a:solidFill>
                  <a:srgbClr val="000000"/>
                </a:solidFill>
                <a:highlight>
                  <a:srgbClr val="FEFCF5"/>
                </a:highlight>
              </a:rPr>
              <a:t>label</a:t>
            </a:r>
            <a:r>
              <a:rPr lang="id-ID" sz="8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800" dirty="0">
                <a:solidFill>
                  <a:srgbClr val="808080"/>
                </a:solidFill>
                <a:highlight>
                  <a:srgbClr val="FEFCF5"/>
                </a:highlight>
              </a:rPr>
              <a:t>'description'</a:t>
            </a:r>
            <a:r>
              <a:rPr lang="id-ID" sz="8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800" dirty="0">
                <a:solidFill>
                  <a:srgbClr val="808080"/>
                </a:solidFill>
                <a:highlight>
                  <a:srgbClr val="FEFCF5"/>
                </a:highlight>
              </a:rPr>
              <a:t>'Description'</a:t>
            </a:r>
            <a:r>
              <a:rPr lang="id-ID" sz="800" dirty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id-ID" sz="8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8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8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198438"/>
            <a:r>
              <a:rPr lang="en-US" sz="8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en-US" sz="8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en-US" sz="8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en-US" sz="8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sz="800" dirty="0" err="1">
                <a:solidFill>
                  <a:srgbClr val="000000"/>
                </a:solidFill>
                <a:highlight>
                  <a:srgbClr val="FEFCF5"/>
                </a:highlight>
              </a:rPr>
              <a:t>textarea</a:t>
            </a:r>
            <a:r>
              <a:rPr lang="en-US" sz="8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800" dirty="0">
                <a:solidFill>
                  <a:srgbClr val="808080"/>
                </a:solidFill>
                <a:highlight>
                  <a:srgbClr val="FEFCF5"/>
                </a:highlight>
              </a:rPr>
              <a:t>'description'</a:t>
            </a:r>
            <a:r>
              <a:rPr lang="en-US" sz="8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8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800" b="1" dirty="0">
                <a:solidFill>
                  <a:srgbClr val="0000FF"/>
                </a:solidFill>
                <a:highlight>
                  <a:srgbClr val="FEFCF5"/>
                </a:highlight>
              </a:rPr>
              <a:t>null</a:t>
            </a:r>
            <a:r>
              <a:rPr lang="en-US" sz="800" dirty="0">
                <a:solidFill>
                  <a:srgbClr val="8000FF"/>
                </a:solidFill>
                <a:highlight>
                  <a:srgbClr val="FEFCF5"/>
                </a:highlight>
              </a:rPr>
              <a:t>,[</a:t>
            </a:r>
            <a:r>
              <a:rPr lang="en-US" sz="800" dirty="0">
                <a:solidFill>
                  <a:srgbClr val="808080"/>
                </a:solidFill>
                <a:highlight>
                  <a:srgbClr val="FEFCF5"/>
                </a:highlight>
              </a:rPr>
              <a:t>'rows'</a:t>
            </a:r>
            <a:r>
              <a:rPr lang="en-US" sz="8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en-US" sz="800" dirty="0">
                <a:solidFill>
                  <a:srgbClr val="808080"/>
                </a:solidFill>
                <a:highlight>
                  <a:srgbClr val="FEFCF5"/>
                </a:highlight>
              </a:rPr>
              <a:t>'4'</a:t>
            </a:r>
            <a:r>
              <a:rPr lang="en-US" sz="8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8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800" dirty="0">
                <a:solidFill>
                  <a:srgbClr val="808080"/>
                </a:solidFill>
                <a:highlight>
                  <a:srgbClr val="FEFCF5"/>
                </a:highlight>
              </a:rPr>
              <a:t>'cols'</a:t>
            </a:r>
            <a:r>
              <a:rPr lang="en-US" sz="8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en-US" sz="800" dirty="0">
                <a:solidFill>
                  <a:srgbClr val="808080"/>
                </a:solidFill>
                <a:highlight>
                  <a:srgbClr val="FEFCF5"/>
                </a:highlight>
              </a:rPr>
              <a:t>'40'</a:t>
            </a:r>
            <a:r>
              <a:rPr lang="en-US" sz="800" dirty="0">
                <a:solidFill>
                  <a:srgbClr val="8000FF"/>
                </a:solidFill>
                <a:highlight>
                  <a:srgbClr val="FEFCF5"/>
                </a:highlight>
              </a:rPr>
              <a:t>])</a:t>
            </a:r>
            <a:r>
              <a:rPr lang="en-US" sz="8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8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8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98438"/>
            <a:r>
              <a:rPr lang="id-ID" sz="8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800" dirty="0">
                <a:solidFill>
                  <a:srgbClr val="0000FF"/>
                </a:solidFill>
                <a:highlight>
                  <a:srgbClr val="FFFFFF"/>
                </a:highlight>
              </a:rPr>
              <a:t>&lt;/div&gt;</a:t>
            </a:r>
            <a:endParaRPr lang="id-ID" sz="8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98438"/>
            <a:r>
              <a:rPr lang="id-ID" sz="8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800" dirty="0">
                <a:solidFill>
                  <a:srgbClr val="0000FF"/>
                </a:solidFill>
                <a:highlight>
                  <a:srgbClr val="FFFFFF"/>
                </a:highlight>
              </a:rPr>
              <a:t>&lt;div</a:t>
            </a:r>
            <a:r>
              <a:rPr lang="id-ID" sz="8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800" dirty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id-ID" sz="8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800" dirty="0">
                <a:solidFill>
                  <a:srgbClr val="8000FF"/>
                </a:solidFill>
                <a:highlight>
                  <a:srgbClr val="FFFFFF"/>
                </a:highlight>
              </a:rPr>
              <a:t>"pure-control-group"</a:t>
            </a:r>
            <a:r>
              <a:rPr lang="id-ID" sz="8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id-ID" sz="8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98438"/>
            <a:r>
              <a:rPr lang="id-ID" sz="800" dirty="0">
                <a:solidFill>
                  <a:srgbClr val="000000"/>
                </a:solidFill>
                <a:highlight>
                  <a:srgbClr val="FFFFFF"/>
                </a:highlight>
              </a:rPr>
              <a:t>		</a:t>
            </a:r>
            <a:r>
              <a:rPr lang="id-ID" sz="8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8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8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800" dirty="0">
                <a:solidFill>
                  <a:srgbClr val="000000"/>
                </a:solidFill>
                <a:highlight>
                  <a:srgbClr val="FEFCF5"/>
                </a:highlight>
              </a:rPr>
              <a:t>label</a:t>
            </a:r>
            <a:r>
              <a:rPr lang="id-ID" sz="8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800" dirty="0">
                <a:solidFill>
                  <a:srgbClr val="808080"/>
                </a:solidFill>
                <a:highlight>
                  <a:srgbClr val="FEFCF5"/>
                </a:highlight>
              </a:rPr>
              <a:t>'birthdate'</a:t>
            </a:r>
            <a:r>
              <a:rPr lang="id-ID" sz="8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800" dirty="0">
                <a:solidFill>
                  <a:srgbClr val="808080"/>
                </a:solidFill>
                <a:highlight>
                  <a:srgbClr val="FEFCF5"/>
                </a:highlight>
              </a:rPr>
              <a:t>'birthdate'</a:t>
            </a:r>
            <a:r>
              <a:rPr lang="id-ID" sz="800" dirty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id-ID" sz="8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8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8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198438"/>
            <a:r>
              <a:rPr lang="id-ID" sz="8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8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8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8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800" dirty="0">
                <a:solidFill>
                  <a:srgbClr val="000000"/>
                </a:solidFill>
                <a:highlight>
                  <a:srgbClr val="FEFCF5"/>
                </a:highlight>
              </a:rPr>
              <a:t>input</a:t>
            </a:r>
            <a:r>
              <a:rPr lang="id-ID" sz="8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800" dirty="0">
                <a:solidFill>
                  <a:srgbClr val="808080"/>
                </a:solidFill>
                <a:highlight>
                  <a:srgbClr val="FEFCF5"/>
                </a:highlight>
              </a:rPr>
              <a:t>'date'</a:t>
            </a:r>
            <a:r>
              <a:rPr lang="id-ID" sz="8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8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800" dirty="0">
                <a:solidFill>
                  <a:srgbClr val="808080"/>
                </a:solidFill>
                <a:highlight>
                  <a:srgbClr val="FEFCF5"/>
                </a:highlight>
              </a:rPr>
              <a:t>'birthdate'</a:t>
            </a:r>
            <a:r>
              <a:rPr lang="id-ID" sz="8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800" b="1" dirty="0">
                <a:solidFill>
                  <a:srgbClr val="0000FF"/>
                </a:solidFill>
                <a:highlight>
                  <a:srgbClr val="FEFCF5"/>
                </a:highlight>
              </a:rPr>
              <a:t>date</a:t>
            </a:r>
            <a:r>
              <a:rPr lang="id-ID" sz="8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800" dirty="0">
                <a:solidFill>
                  <a:srgbClr val="808080"/>
                </a:solidFill>
                <a:highlight>
                  <a:srgbClr val="FEFCF5"/>
                </a:highlight>
              </a:rPr>
              <a:t>'Y-m-d'</a:t>
            </a:r>
            <a:r>
              <a:rPr lang="id-ID" sz="800" dirty="0">
                <a:solidFill>
                  <a:srgbClr val="8000FF"/>
                </a:solidFill>
                <a:highlight>
                  <a:srgbClr val="FEFCF5"/>
                </a:highlight>
              </a:rPr>
              <a:t>))</a:t>
            </a:r>
            <a:r>
              <a:rPr lang="id-ID" sz="8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8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8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198438"/>
            <a:r>
              <a:rPr lang="id-ID" sz="8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800" dirty="0">
                <a:solidFill>
                  <a:srgbClr val="0000FF"/>
                </a:solidFill>
                <a:highlight>
                  <a:srgbClr val="FFFFFF"/>
                </a:highlight>
              </a:rPr>
              <a:t>&lt;/div&gt;</a:t>
            </a:r>
            <a:endParaRPr lang="id-ID" sz="8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98438"/>
            <a:r>
              <a:rPr lang="id-ID" sz="8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800" dirty="0">
                <a:solidFill>
                  <a:srgbClr val="0000FF"/>
                </a:solidFill>
                <a:highlight>
                  <a:srgbClr val="FFFFFF"/>
                </a:highlight>
              </a:rPr>
              <a:t>&lt;div</a:t>
            </a:r>
            <a:r>
              <a:rPr lang="id-ID" sz="8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800" dirty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id-ID" sz="8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800" dirty="0">
                <a:solidFill>
                  <a:srgbClr val="8000FF"/>
                </a:solidFill>
                <a:highlight>
                  <a:srgbClr val="FFFFFF"/>
                </a:highlight>
              </a:rPr>
              <a:t>"pure-control-group"</a:t>
            </a:r>
            <a:r>
              <a:rPr lang="id-ID" sz="8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id-ID" sz="8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98438"/>
            <a:r>
              <a:rPr lang="id-ID" sz="800" dirty="0">
                <a:solidFill>
                  <a:srgbClr val="000000"/>
                </a:solidFill>
                <a:highlight>
                  <a:srgbClr val="FFFFFF"/>
                </a:highlight>
              </a:rPr>
              <a:t>		</a:t>
            </a:r>
            <a:r>
              <a:rPr lang="id-ID" sz="8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8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8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800" dirty="0">
                <a:solidFill>
                  <a:srgbClr val="000000"/>
                </a:solidFill>
                <a:highlight>
                  <a:srgbClr val="FEFCF5"/>
                </a:highlight>
              </a:rPr>
              <a:t>submit</a:t>
            </a:r>
            <a:r>
              <a:rPr lang="id-ID" sz="8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800" dirty="0">
                <a:solidFill>
                  <a:srgbClr val="808080"/>
                </a:solidFill>
                <a:highlight>
                  <a:srgbClr val="FEFCF5"/>
                </a:highlight>
              </a:rPr>
              <a:t>'Submit'</a:t>
            </a:r>
            <a:r>
              <a:rPr lang="id-ID" sz="800" dirty="0">
                <a:solidFill>
                  <a:srgbClr val="8000FF"/>
                </a:solidFill>
                <a:highlight>
                  <a:srgbClr val="FEFCF5"/>
                </a:highlight>
              </a:rPr>
              <a:t>,[</a:t>
            </a:r>
            <a:r>
              <a:rPr lang="id-ID" sz="800" dirty="0">
                <a:solidFill>
                  <a:srgbClr val="808080"/>
                </a:solidFill>
                <a:highlight>
                  <a:srgbClr val="FEFCF5"/>
                </a:highlight>
              </a:rPr>
              <a:t>'class'</a:t>
            </a:r>
            <a:r>
              <a:rPr lang="id-ID" sz="8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800" dirty="0">
                <a:solidFill>
                  <a:srgbClr val="808080"/>
                </a:solidFill>
                <a:highlight>
                  <a:srgbClr val="FEFCF5"/>
                </a:highlight>
              </a:rPr>
              <a:t>'pure-button'</a:t>
            </a:r>
            <a:r>
              <a:rPr lang="id-ID" sz="800" dirty="0">
                <a:solidFill>
                  <a:srgbClr val="8000FF"/>
                </a:solidFill>
                <a:highlight>
                  <a:srgbClr val="FEFCF5"/>
                </a:highlight>
              </a:rPr>
              <a:t>])</a:t>
            </a:r>
            <a:r>
              <a:rPr lang="id-ID" sz="8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8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8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98438"/>
            <a:r>
              <a:rPr lang="id-ID" sz="8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800" dirty="0">
                <a:solidFill>
                  <a:srgbClr val="0000FF"/>
                </a:solidFill>
                <a:highlight>
                  <a:srgbClr val="FFFFFF"/>
                </a:highlight>
              </a:rPr>
              <a:t>&lt;/div</a:t>
            </a:r>
            <a:r>
              <a:rPr lang="id-ID" sz="8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sz="800" dirty="0" smtClean="0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defTabSz="198438"/>
            <a:endParaRPr lang="en-US" sz="800" dirty="0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defTabSz="198438"/>
            <a:r>
              <a:rPr lang="id-ID" sz="8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8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8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8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800" dirty="0">
                <a:solidFill>
                  <a:srgbClr val="000000"/>
                </a:solidFill>
                <a:highlight>
                  <a:srgbClr val="FEFCF5"/>
                </a:highlight>
              </a:rPr>
              <a:t>close</a:t>
            </a:r>
            <a:r>
              <a:rPr lang="id-ID" sz="800" dirty="0">
                <a:solidFill>
                  <a:srgbClr val="8000FF"/>
                </a:solidFill>
                <a:highlight>
                  <a:srgbClr val="FEFCF5"/>
                </a:highlight>
              </a:rPr>
              <a:t>()</a:t>
            </a:r>
            <a:r>
              <a:rPr lang="id-ID" sz="8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8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en-US" sz="8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198438"/>
            <a:endParaRPr lang="en-US" sz="800" dirty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en-US" sz="800" dirty="0">
                <a:solidFill>
                  <a:srgbClr val="000000"/>
                </a:solidFill>
                <a:highlight>
                  <a:srgbClr val="FEFCF5"/>
                </a:highlight>
              </a:rPr>
              <a:t>  </a:t>
            </a:r>
            <a:r>
              <a:rPr lang="id-ID" sz="800" dirty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800" b="1" dirty="0">
                <a:solidFill>
                  <a:srgbClr val="0000FF"/>
                </a:solidFill>
                <a:highlight>
                  <a:srgbClr val="FEFCF5"/>
                </a:highlight>
              </a:rPr>
              <a:t>if</a:t>
            </a:r>
            <a:r>
              <a:rPr lang="id-ID" sz="8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8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800" dirty="0">
                <a:solidFill>
                  <a:srgbClr val="8000FF"/>
                </a:solidFill>
                <a:highlight>
                  <a:srgbClr val="FEFCF5"/>
                </a:highlight>
              </a:rPr>
              <a:t> </a:t>
            </a:r>
            <a:r>
              <a:rPr lang="id-ID" sz="800" dirty="0">
                <a:solidFill>
                  <a:srgbClr val="000080"/>
                </a:solidFill>
                <a:highlight>
                  <a:srgbClr val="FEFCF5"/>
                </a:highlight>
              </a:rPr>
              <a:t>$errors</a:t>
            </a:r>
            <a:r>
              <a:rPr lang="id-ID" sz="8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800" dirty="0">
                <a:solidFill>
                  <a:srgbClr val="000000"/>
                </a:solidFill>
                <a:highlight>
                  <a:srgbClr val="FEFCF5"/>
                </a:highlight>
              </a:rPr>
              <a:t>any</a:t>
            </a:r>
            <a:r>
              <a:rPr lang="id-ID" sz="800" dirty="0">
                <a:solidFill>
                  <a:srgbClr val="8000FF"/>
                </a:solidFill>
                <a:highlight>
                  <a:srgbClr val="FEFCF5"/>
                </a:highlight>
              </a:rPr>
              <a:t>()</a:t>
            </a:r>
            <a:r>
              <a:rPr lang="en-US" sz="800" dirty="0">
                <a:solidFill>
                  <a:srgbClr val="8000FF"/>
                </a:solidFill>
                <a:highlight>
                  <a:srgbClr val="FEFCF5"/>
                </a:highlight>
              </a:rPr>
              <a:t> </a:t>
            </a:r>
            <a:r>
              <a:rPr lang="id-ID" sz="800" dirty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endParaRPr lang="id-ID" sz="8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8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800" dirty="0">
                <a:solidFill>
                  <a:srgbClr val="0000FF"/>
                </a:solidFill>
                <a:highlight>
                  <a:srgbClr val="FFFFFF"/>
                </a:highlight>
              </a:rPr>
              <a:t>&lt;ul</a:t>
            </a:r>
            <a:r>
              <a:rPr lang="id-ID" sz="8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800" dirty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id-ID" sz="8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800" dirty="0">
                <a:solidFill>
                  <a:srgbClr val="8000FF"/>
                </a:solidFill>
                <a:highlight>
                  <a:srgbClr val="FFFFFF"/>
                </a:highlight>
              </a:rPr>
              <a:t>"alert alert-danger"</a:t>
            </a:r>
            <a:r>
              <a:rPr lang="id-ID" sz="8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id-ID" sz="8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800" dirty="0">
                <a:solidFill>
                  <a:srgbClr val="000000"/>
                </a:solidFill>
                <a:highlight>
                  <a:srgbClr val="FEFCF5"/>
                </a:highlight>
              </a:rPr>
              <a:t>		@</a:t>
            </a:r>
            <a:r>
              <a:rPr lang="en-US" sz="800" b="1" dirty="0" err="1">
                <a:solidFill>
                  <a:srgbClr val="0000FF"/>
                </a:solidFill>
                <a:highlight>
                  <a:srgbClr val="FEFCF5"/>
                </a:highlight>
              </a:rPr>
              <a:t>foreach</a:t>
            </a:r>
            <a:r>
              <a:rPr lang="en-US" sz="8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8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800" dirty="0">
                <a:solidFill>
                  <a:srgbClr val="000080"/>
                </a:solidFill>
                <a:highlight>
                  <a:srgbClr val="FEFCF5"/>
                </a:highlight>
              </a:rPr>
              <a:t>$errors</a:t>
            </a:r>
            <a:r>
              <a:rPr lang="en-US" sz="8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en-US" sz="800" dirty="0">
                <a:solidFill>
                  <a:srgbClr val="000000"/>
                </a:solidFill>
                <a:highlight>
                  <a:srgbClr val="FEFCF5"/>
                </a:highlight>
              </a:rPr>
              <a:t>all</a:t>
            </a:r>
            <a:r>
              <a:rPr lang="en-US" sz="800" dirty="0">
                <a:solidFill>
                  <a:srgbClr val="8000FF"/>
                </a:solidFill>
                <a:highlight>
                  <a:srgbClr val="FEFCF5"/>
                </a:highlight>
              </a:rPr>
              <a:t>()</a:t>
            </a:r>
            <a:r>
              <a:rPr lang="en-US" sz="8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800" dirty="0">
                <a:solidFill>
                  <a:srgbClr val="0000FF"/>
                </a:solidFill>
                <a:highlight>
                  <a:srgbClr val="FEFCF5"/>
                </a:highlight>
              </a:rPr>
              <a:t>as</a:t>
            </a:r>
            <a:r>
              <a:rPr lang="en-US" sz="8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800" dirty="0">
                <a:solidFill>
                  <a:srgbClr val="000080"/>
                </a:solidFill>
                <a:highlight>
                  <a:srgbClr val="FEFCF5"/>
                </a:highlight>
              </a:rPr>
              <a:t>$error</a:t>
            </a:r>
            <a:r>
              <a:rPr lang="en-US" sz="800" dirty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endParaRPr lang="en-US" sz="8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8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800" dirty="0">
                <a:solidFill>
                  <a:srgbClr val="0000FF"/>
                </a:solidFill>
                <a:highlight>
                  <a:srgbClr val="FFFFFF"/>
                </a:highlight>
              </a:rPr>
              <a:t>&lt;li&gt; </a:t>
            </a:r>
            <a:r>
              <a:rPr lang="id-ID" sz="800" dirty="0">
                <a:solidFill>
                  <a:srgbClr val="8000FF"/>
                </a:solidFill>
                <a:highlight>
                  <a:srgbClr val="FEFCF5"/>
                </a:highlight>
              </a:rPr>
              <a:t>{{</a:t>
            </a:r>
            <a:r>
              <a:rPr lang="id-ID" sz="8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800" dirty="0">
                <a:solidFill>
                  <a:srgbClr val="000080"/>
                </a:solidFill>
                <a:highlight>
                  <a:srgbClr val="FEFCF5"/>
                </a:highlight>
              </a:rPr>
              <a:t>$error</a:t>
            </a:r>
            <a:r>
              <a:rPr lang="id-ID" sz="8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800" dirty="0">
                <a:solidFill>
                  <a:srgbClr val="8000FF"/>
                </a:solidFill>
                <a:highlight>
                  <a:srgbClr val="FEFCF5"/>
                </a:highlight>
              </a:rPr>
              <a:t>}}</a:t>
            </a:r>
            <a:r>
              <a:rPr lang="id-ID" sz="8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8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sz="800" dirty="0">
                <a:solidFill>
                  <a:srgbClr val="0000FF"/>
                </a:solidFill>
                <a:highlight>
                  <a:srgbClr val="FFFFFF"/>
                </a:highlight>
              </a:rPr>
              <a:t>/</a:t>
            </a:r>
            <a:r>
              <a:rPr lang="id-ID" sz="800" dirty="0">
                <a:solidFill>
                  <a:srgbClr val="0000FF"/>
                </a:solidFill>
                <a:highlight>
                  <a:srgbClr val="FFFFFF"/>
                </a:highlight>
              </a:rPr>
              <a:t>li&gt;</a:t>
            </a:r>
            <a:endParaRPr lang="id-ID" sz="8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800" dirty="0">
                <a:solidFill>
                  <a:srgbClr val="000000"/>
                </a:solidFill>
                <a:highlight>
                  <a:srgbClr val="FEFCF5"/>
                </a:highlight>
              </a:rPr>
              <a:t>		@</a:t>
            </a:r>
            <a:r>
              <a:rPr lang="id-ID" sz="800" b="1" dirty="0">
                <a:solidFill>
                  <a:srgbClr val="0000FF"/>
                </a:solidFill>
                <a:highlight>
                  <a:srgbClr val="FEFCF5"/>
                </a:highlight>
              </a:rPr>
              <a:t>endforeach</a:t>
            </a:r>
          </a:p>
          <a:p>
            <a:r>
              <a:rPr lang="id-ID" sz="8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8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sz="800" dirty="0">
                <a:solidFill>
                  <a:srgbClr val="0000FF"/>
                </a:solidFill>
                <a:highlight>
                  <a:srgbClr val="FFFFFF"/>
                </a:highlight>
              </a:rPr>
              <a:t>/</a:t>
            </a:r>
            <a:r>
              <a:rPr lang="en-US" sz="800" dirty="0" err="1">
                <a:solidFill>
                  <a:srgbClr val="0000FF"/>
                </a:solidFill>
                <a:highlight>
                  <a:srgbClr val="FFFFFF"/>
                </a:highlight>
              </a:rPr>
              <a:t>ul</a:t>
            </a:r>
            <a:r>
              <a:rPr lang="id-ID" sz="8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id-ID" sz="8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800" dirty="0">
                <a:solidFill>
                  <a:srgbClr val="000000"/>
                </a:solidFill>
                <a:highlight>
                  <a:srgbClr val="FEFCF5"/>
                </a:highlight>
              </a:rPr>
              <a:t>  </a:t>
            </a:r>
            <a:r>
              <a:rPr lang="id-ID" sz="800" dirty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800" b="1" dirty="0">
                <a:solidFill>
                  <a:srgbClr val="0000FF"/>
                </a:solidFill>
                <a:highlight>
                  <a:srgbClr val="FEFCF5"/>
                </a:highlight>
              </a:rPr>
              <a:t>endi</a:t>
            </a:r>
            <a:r>
              <a:rPr lang="en-US" sz="800" b="1" dirty="0" smtClean="0">
                <a:solidFill>
                  <a:schemeClr val="tx1"/>
                </a:solidFill>
                <a:highlight>
                  <a:srgbClr val="FEFCF5"/>
                </a:highlight>
              </a:rPr>
              <a:t>f</a:t>
            </a:r>
          </a:p>
          <a:p>
            <a:endParaRPr lang="en-US" sz="800" dirty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198438"/>
            <a:r>
              <a:rPr lang="id-ID" sz="800" b="1" dirty="0">
                <a:solidFill>
                  <a:srgbClr val="000000"/>
                </a:solidFill>
                <a:highlight>
                  <a:srgbClr val="FFFFFF"/>
                </a:highlight>
              </a:rPr>
              <a:t>@</a:t>
            </a:r>
            <a:r>
              <a:rPr lang="en-US" sz="800" b="1" dirty="0">
                <a:solidFill>
                  <a:srgbClr val="0000FF"/>
                </a:solidFill>
                <a:highlight>
                  <a:srgbClr val="FEFCF5"/>
                </a:highlight>
              </a:rPr>
              <a:t>stop</a:t>
            </a:r>
            <a:endParaRPr lang="id-ID" sz="800" b="1" dirty="0">
              <a:solidFill>
                <a:srgbClr val="0000FF"/>
              </a:solidFill>
              <a:highlight>
                <a:srgbClr val="FEFCF5"/>
              </a:highligh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0066" y="6186413"/>
            <a:ext cx="35792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Resources/views/students/</a:t>
            </a:r>
            <a:r>
              <a:rPr lang="en-US" sz="1200" dirty="0" err="1" smtClean="0"/>
              <a:t>create.blade.php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624840" y="2575560"/>
            <a:ext cx="4221480" cy="243200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467202" y="5227319"/>
            <a:ext cx="3266598" cy="100481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846320" y="3810000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3"/>
          </p:cNvCxnSpPr>
          <p:nvPr/>
        </p:nvCxnSpPr>
        <p:spPr>
          <a:xfrm>
            <a:off x="3733800" y="5729726"/>
            <a:ext cx="24079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141720" y="3613666"/>
            <a:ext cx="2185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Form Component</a:t>
            </a:r>
            <a:endParaRPr lang="id-ID" dirty="0"/>
          </a:p>
        </p:txBody>
      </p:sp>
      <p:sp>
        <p:nvSpPr>
          <p:cNvPr id="22" name="Rectangle 21"/>
          <p:cNvSpPr/>
          <p:nvPr/>
        </p:nvSpPr>
        <p:spPr>
          <a:xfrm>
            <a:off x="6294120" y="5406559"/>
            <a:ext cx="17698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Error Display </a:t>
            </a:r>
          </a:p>
          <a:p>
            <a:r>
              <a:rPr lang="en-US" dirty="0" smtClean="0"/>
              <a:t>Component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6306277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Partial views</a:t>
            </a:r>
          </a:p>
          <a:p>
            <a:pPr lvl="1"/>
            <a:r>
              <a:rPr lang="en-US" dirty="0" smtClean="0"/>
              <a:t>Create ‘partials’ directory inside the view partial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Error views</a:t>
            </a:r>
          </a:p>
          <a:p>
            <a:pPr lvl="1"/>
            <a:r>
              <a:rPr lang="en-US" dirty="0" smtClean="0"/>
              <a:t>Use ‘errors’ directory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108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Partial – Example 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83892"/>
          <a:stretch/>
        </p:blipFill>
        <p:spPr>
          <a:xfrm>
            <a:off x="1035367" y="2919413"/>
            <a:ext cx="2105025" cy="311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64975"/>
          <a:stretch/>
        </p:blipFill>
        <p:spPr>
          <a:xfrm>
            <a:off x="1035367" y="3215640"/>
            <a:ext cx="2105025" cy="677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83312"/>
          <a:stretch/>
        </p:blipFill>
        <p:spPr>
          <a:xfrm>
            <a:off x="1035367" y="5011329"/>
            <a:ext cx="2105025" cy="3226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33240" b="51785"/>
          <a:stretch/>
        </p:blipFill>
        <p:spPr>
          <a:xfrm>
            <a:off x="1035367" y="5334001"/>
            <a:ext cx="2105025" cy="28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35293"/>
      </p:ext>
    </p:extLst>
  </p:cSld>
  <p:clrMapOvr>
    <a:masterClrMapping/>
  </p:clrMapOvr>
  <p:transition spd="med">
    <p:wipe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109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Partial – Example 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389907" y="1977656"/>
            <a:ext cx="8301655" cy="27238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98438"/>
            <a:r>
              <a:rPr lang="id-ID" sz="9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9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&lt;div</a:t>
            </a:r>
            <a:r>
              <a:rPr lang="id-ID" sz="9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900" dirty="0" smtClean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id-ID" sz="9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900" dirty="0" smtClean="0">
                <a:solidFill>
                  <a:srgbClr val="8000FF"/>
                </a:solidFill>
                <a:highlight>
                  <a:srgbClr val="FFFFFF"/>
                </a:highlight>
              </a:rPr>
              <a:t>"pure-control-group"</a:t>
            </a:r>
            <a:r>
              <a:rPr lang="id-ID" sz="9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id-ID" sz="900" dirty="0" smtClean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98438"/>
            <a:r>
              <a:rPr lang="id-ID" sz="9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		</a:t>
            </a:r>
            <a:r>
              <a:rPr lang="id-ID" sz="9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9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9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9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label</a:t>
            </a:r>
            <a:r>
              <a:rPr lang="id-ID" sz="9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9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'name'</a:t>
            </a:r>
            <a:r>
              <a:rPr lang="id-ID" sz="9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9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'Name'</a:t>
            </a:r>
            <a:r>
              <a:rPr lang="id-ID" sz="9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id-ID" sz="9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9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9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198438"/>
            <a:r>
              <a:rPr lang="en-US" sz="9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en-US" sz="9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en-US" sz="9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en-US" sz="9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sz="9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text</a:t>
            </a:r>
            <a:r>
              <a:rPr lang="en-US" sz="9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9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'name'</a:t>
            </a:r>
            <a:r>
              <a:rPr lang="en-US" sz="9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9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900" b="1" dirty="0" smtClean="0">
                <a:solidFill>
                  <a:srgbClr val="0000FF"/>
                </a:solidFill>
                <a:highlight>
                  <a:srgbClr val="FEFCF5"/>
                </a:highlight>
              </a:rPr>
              <a:t>null</a:t>
            </a:r>
            <a:r>
              <a:rPr lang="en-US" sz="9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,[</a:t>
            </a:r>
            <a:r>
              <a:rPr lang="en-US" sz="9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'placeholder'</a:t>
            </a:r>
            <a:r>
              <a:rPr lang="en-US" sz="9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en-US" sz="9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'student name'</a:t>
            </a:r>
            <a:r>
              <a:rPr lang="en-US" sz="9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])</a:t>
            </a:r>
            <a:r>
              <a:rPr lang="en-US" sz="9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9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en-US" sz="9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198438"/>
            <a:r>
              <a:rPr lang="en-US" sz="9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	</a:t>
            </a:r>
            <a:r>
              <a:rPr lang="id-ID" sz="9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&lt;/div&gt;</a:t>
            </a:r>
            <a:endParaRPr lang="id-ID" sz="900" dirty="0" smtClean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98438"/>
            <a:r>
              <a:rPr lang="id-ID" sz="9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9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&lt;div</a:t>
            </a:r>
            <a:r>
              <a:rPr lang="id-ID" sz="9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900" dirty="0" smtClean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id-ID" sz="9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900" dirty="0" smtClean="0">
                <a:solidFill>
                  <a:srgbClr val="8000FF"/>
                </a:solidFill>
                <a:highlight>
                  <a:srgbClr val="FFFFFF"/>
                </a:highlight>
              </a:rPr>
              <a:t>"pure-control-group"</a:t>
            </a:r>
            <a:r>
              <a:rPr lang="id-ID" sz="9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id-ID" sz="900" dirty="0" smtClean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98438"/>
            <a:r>
              <a:rPr lang="id-ID" sz="9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		</a:t>
            </a:r>
            <a:r>
              <a:rPr lang="id-ID" sz="9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9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9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9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label</a:t>
            </a:r>
            <a:r>
              <a:rPr lang="id-ID" sz="9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9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'major'</a:t>
            </a:r>
            <a:r>
              <a:rPr lang="id-ID" sz="9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9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'Major'</a:t>
            </a:r>
            <a:r>
              <a:rPr lang="id-ID" sz="9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id-ID" sz="9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9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9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198438"/>
            <a:r>
              <a:rPr lang="id-ID" sz="9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9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9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9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9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text</a:t>
            </a:r>
            <a:r>
              <a:rPr lang="id-ID" sz="9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9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'major'</a:t>
            </a:r>
            <a:r>
              <a:rPr lang="id-ID" sz="9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id-ID" sz="9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9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900" dirty="0" smtClean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98438"/>
            <a:r>
              <a:rPr lang="id-ID" sz="9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9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&lt;/div&gt;</a:t>
            </a:r>
            <a:endParaRPr lang="en-US" sz="900" dirty="0" smtClean="0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defTabSz="198438"/>
            <a:r>
              <a:rPr lang="id-ID" sz="9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900" dirty="0">
                <a:solidFill>
                  <a:srgbClr val="0000FF"/>
                </a:solidFill>
                <a:highlight>
                  <a:srgbClr val="FFFFFF"/>
                </a:highlight>
              </a:rPr>
              <a:t>&lt;div</a:t>
            </a:r>
            <a:r>
              <a:rPr lang="id-ID" sz="9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900" dirty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id-ID" sz="9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900" dirty="0">
                <a:solidFill>
                  <a:srgbClr val="8000FF"/>
                </a:solidFill>
                <a:highlight>
                  <a:srgbClr val="FFFFFF"/>
                </a:highlight>
              </a:rPr>
              <a:t>"pure-control-group"</a:t>
            </a:r>
            <a:r>
              <a:rPr lang="id-ID" sz="9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id-ID" sz="9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98438"/>
            <a:r>
              <a:rPr lang="id-ID" sz="900" dirty="0">
                <a:solidFill>
                  <a:srgbClr val="000000"/>
                </a:solidFill>
                <a:highlight>
                  <a:srgbClr val="FFFFFF"/>
                </a:highlight>
              </a:rPr>
              <a:t>		</a:t>
            </a:r>
            <a:r>
              <a:rPr lang="id-ID" sz="9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9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9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900" dirty="0">
                <a:solidFill>
                  <a:srgbClr val="000000"/>
                </a:solidFill>
                <a:highlight>
                  <a:srgbClr val="FEFCF5"/>
                </a:highlight>
              </a:rPr>
              <a:t>label</a:t>
            </a:r>
            <a:r>
              <a:rPr lang="id-ID" sz="9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900" dirty="0">
                <a:solidFill>
                  <a:srgbClr val="808080"/>
                </a:solidFill>
                <a:highlight>
                  <a:srgbClr val="FEFCF5"/>
                </a:highlight>
              </a:rPr>
              <a:t>'description'</a:t>
            </a:r>
            <a:r>
              <a:rPr lang="id-ID" sz="9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900" dirty="0">
                <a:solidFill>
                  <a:srgbClr val="808080"/>
                </a:solidFill>
                <a:highlight>
                  <a:srgbClr val="FEFCF5"/>
                </a:highlight>
              </a:rPr>
              <a:t>'Description'</a:t>
            </a:r>
            <a:r>
              <a:rPr lang="id-ID" sz="900" dirty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id-ID" sz="9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9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9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198438"/>
            <a:r>
              <a:rPr lang="en-US" sz="9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en-US" sz="9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en-US" sz="9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en-US" sz="9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sz="900" dirty="0" err="1">
                <a:solidFill>
                  <a:srgbClr val="000000"/>
                </a:solidFill>
                <a:highlight>
                  <a:srgbClr val="FEFCF5"/>
                </a:highlight>
              </a:rPr>
              <a:t>textarea</a:t>
            </a:r>
            <a:r>
              <a:rPr lang="en-US" sz="9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900" dirty="0">
                <a:solidFill>
                  <a:srgbClr val="808080"/>
                </a:solidFill>
                <a:highlight>
                  <a:srgbClr val="FEFCF5"/>
                </a:highlight>
              </a:rPr>
              <a:t>'description'</a:t>
            </a:r>
            <a:r>
              <a:rPr lang="en-US" sz="9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9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900" b="1" dirty="0">
                <a:solidFill>
                  <a:srgbClr val="0000FF"/>
                </a:solidFill>
                <a:highlight>
                  <a:srgbClr val="FEFCF5"/>
                </a:highlight>
              </a:rPr>
              <a:t>null</a:t>
            </a:r>
            <a:r>
              <a:rPr lang="en-US" sz="900" dirty="0">
                <a:solidFill>
                  <a:srgbClr val="8000FF"/>
                </a:solidFill>
                <a:highlight>
                  <a:srgbClr val="FEFCF5"/>
                </a:highlight>
              </a:rPr>
              <a:t>,[</a:t>
            </a:r>
            <a:r>
              <a:rPr lang="en-US" sz="900" dirty="0">
                <a:solidFill>
                  <a:srgbClr val="808080"/>
                </a:solidFill>
                <a:highlight>
                  <a:srgbClr val="FEFCF5"/>
                </a:highlight>
              </a:rPr>
              <a:t>'rows'</a:t>
            </a:r>
            <a:r>
              <a:rPr lang="en-US" sz="9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en-US" sz="900" dirty="0">
                <a:solidFill>
                  <a:srgbClr val="808080"/>
                </a:solidFill>
                <a:highlight>
                  <a:srgbClr val="FEFCF5"/>
                </a:highlight>
              </a:rPr>
              <a:t>'4'</a:t>
            </a:r>
            <a:r>
              <a:rPr lang="en-US" sz="9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9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900" dirty="0">
                <a:solidFill>
                  <a:srgbClr val="808080"/>
                </a:solidFill>
                <a:highlight>
                  <a:srgbClr val="FEFCF5"/>
                </a:highlight>
              </a:rPr>
              <a:t>'cols'</a:t>
            </a:r>
            <a:r>
              <a:rPr lang="en-US" sz="9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en-US" sz="900" dirty="0">
                <a:solidFill>
                  <a:srgbClr val="808080"/>
                </a:solidFill>
                <a:highlight>
                  <a:srgbClr val="FEFCF5"/>
                </a:highlight>
              </a:rPr>
              <a:t>'40'</a:t>
            </a:r>
            <a:r>
              <a:rPr lang="en-US" sz="900" dirty="0">
                <a:solidFill>
                  <a:srgbClr val="8000FF"/>
                </a:solidFill>
                <a:highlight>
                  <a:srgbClr val="FEFCF5"/>
                </a:highlight>
              </a:rPr>
              <a:t>])</a:t>
            </a:r>
            <a:r>
              <a:rPr lang="en-US" sz="9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9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9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98438"/>
            <a:r>
              <a:rPr lang="id-ID" sz="9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900" dirty="0">
                <a:solidFill>
                  <a:srgbClr val="0000FF"/>
                </a:solidFill>
                <a:highlight>
                  <a:srgbClr val="FFFFFF"/>
                </a:highlight>
              </a:rPr>
              <a:t>&lt;/div&gt;</a:t>
            </a:r>
            <a:endParaRPr lang="id-ID" sz="9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98438"/>
            <a:r>
              <a:rPr lang="id-ID" sz="9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900" dirty="0">
                <a:solidFill>
                  <a:srgbClr val="0000FF"/>
                </a:solidFill>
                <a:highlight>
                  <a:srgbClr val="FFFFFF"/>
                </a:highlight>
              </a:rPr>
              <a:t>&lt;div</a:t>
            </a:r>
            <a:r>
              <a:rPr lang="id-ID" sz="9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900" dirty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id-ID" sz="9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900" dirty="0">
                <a:solidFill>
                  <a:srgbClr val="8000FF"/>
                </a:solidFill>
                <a:highlight>
                  <a:srgbClr val="FFFFFF"/>
                </a:highlight>
              </a:rPr>
              <a:t>"pure-control-group"</a:t>
            </a:r>
            <a:r>
              <a:rPr lang="id-ID" sz="9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id-ID" sz="9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98438"/>
            <a:r>
              <a:rPr lang="id-ID" sz="900" dirty="0">
                <a:solidFill>
                  <a:srgbClr val="000000"/>
                </a:solidFill>
                <a:highlight>
                  <a:srgbClr val="FFFFFF"/>
                </a:highlight>
              </a:rPr>
              <a:t>		</a:t>
            </a:r>
            <a:r>
              <a:rPr lang="id-ID" sz="9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9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9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900" dirty="0">
                <a:solidFill>
                  <a:srgbClr val="000000"/>
                </a:solidFill>
                <a:highlight>
                  <a:srgbClr val="FEFCF5"/>
                </a:highlight>
              </a:rPr>
              <a:t>label</a:t>
            </a:r>
            <a:r>
              <a:rPr lang="id-ID" sz="9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900" dirty="0">
                <a:solidFill>
                  <a:srgbClr val="808080"/>
                </a:solidFill>
                <a:highlight>
                  <a:srgbClr val="FEFCF5"/>
                </a:highlight>
              </a:rPr>
              <a:t>'birthdate'</a:t>
            </a:r>
            <a:r>
              <a:rPr lang="id-ID" sz="9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900" dirty="0">
                <a:solidFill>
                  <a:srgbClr val="808080"/>
                </a:solidFill>
                <a:highlight>
                  <a:srgbClr val="FEFCF5"/>
                </a:highlight>
              </a:rPr>
              <a:t>'birthdate'</a:t>
            </a:r>
            <a:r>
              <a:rPr lang="id-ID" sz="900" dirty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id-ID" sz="9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9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9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198438"/>
            <a:r>
              <a:rPr lang="id-ID" sz="9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9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9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9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900" dirty="0">
                <a:solidFill>
                  <a:srgbClr val="000000"/>
                </a:solidFill>
                <a:highlight>
                  <a:srgbClr val="FEFCF5"/>
                </a:highlight>
              </a:rPr>
              <a:t>input</a:t>
            </a:r>
            <a:r>
              <a:rPr lang="id-ID" sz="9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900" dirty="0">
                <a:solidFill>
                  <a:srgbClr val="808080"/>
                </a:solidFill>
                <a:highlight>
                  <a:srgbClr val="FEFCF5"/>
                </a:highlight>
              </a:rPr>
              <a:t>'date'</a:t>
            </a:r>
            <a:r>
              <a:rPr lang="id-ID" sz="9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9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900" dirty="0">
                <a:solidFill>
                  <a:srgbClr val="808080"/>
                </a:solidFill>
                <a:highlight>
                  <a:srgbClr val="FEFCF5"/>
                </a:highlight>
              </a:rPr>
              <a:t>'birthdate'</a:t>
            </a:r>
            <a:r>
              <a:rPr lang="id-ID" sz="9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900" b="1" dirty="0">
                <a:solidFill>
                  <a:srgbClr val="0000FF"/>
                </a:solidFill>
                <a:highlight>
                  <a:srgbClr val="FEFCF5"/>
                </a:highlight>
              </a:rPr>
              <a:t>date</a:t>
            </a:r>
            <a:r>
              <a:rPr lang="id-ID" sz="9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900" dirty="0">
                <a:solidFill>
                  <a:srgbClr val="808080"/>
                </a:solidFill>
                <a:highlight>
                  <a:srgbClr val="FEFCF5"/>
                </a:highlight>
              </a:rPr>
              <a:t>'Y-m-d'</a:t>
            </a:r>
            <a:r>
              <a:rPr lang="id-ID" sz="900" dirty="0">
                <a:solidFill>
                  <a:srgbClr val="8000FF"/>
                </a:solidFill>
                <a:highlight>
                  <a:srgbClr val="FEFCF5"/>
                </a:highlight>
              </a:rPr>
              <a:t>))</a:t>
            </a:r>
            <a:r>
              <a:rPr lang="id-ID" sz="9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9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9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198438"/>
            <a:r>
              <a:rPr lang="id-ID" sz="9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900" dirty="0">
                <a:solidFill>
                  <a:srgbClr val="0000FF"/>
                </a:solidFill>
                <a:highlight>
                  <a:srgbClr val="FFFFFF"/>
                </a:highlight>
              </a:rPr>
              <a:t>&lt;/div&gt;</a:t>
            </a:r>
            <a:endParaRPr lang="id-ID" sz="9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98438"/>
            <a:r>
              <a:rPr lang="id-ID" sz="9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900" dirty="0">
                <a:solidFill>
                  <a:srgbClr val="0000FF"/>
                </a:solidFill>
                <a:highlight>
                  <a:srgbClr val="FFFFFF"/>
                </a:highlight>
              </a:rPr>
              <a:t>&lt;div</a:t>
            </a:r>
            <a:r>
              <a:rPr lang="id-ID" sz="9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900" dirty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id-ID" sz="9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900" dirty="0">
                <a:solidFill>
                  <a:srgbClr val="8000FF"/>
                </a:solidFill>
                <a:highlight>
                  <a:srgbClr val="FFFFFF"/>
                </a:highlight>
              </a:rPr>
              <a:t>"pure-control-group"</a:t>
            </a:r>
            <a:r>
              <a:rPr lang="id-ID" sz="9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id-ID" sz="9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98438"/>
            <a:r>
              <a:rPr lang="id-ID" sz="900" dirty="0">
                <a:solidFill>
                  <a:srgbClr val="000000"/>
                </a:solidFill>
                <a:highlight>
                  <a:srgbClr val="FFFFFF"/>
                </a:highlight>
              </a:rPr>
              <a:t>		</a:t>
            </a:r>
            <a:r>
              <a:rPr lang="id-ID" sz="9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9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9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900" dirty="0">
                <a:solidFill>
                  <a:srgbClr val="000000"/>
                </a:solidFill>
                <a:highlight>
                  <a:srgbClr val="FEFCF5"/>
                </a:highlight>
              </a:rPr>
              <a:t>submit</a:t>
            </a:r>
            <a:r>
              <a:rPr lang="id-ID" sz="9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900" dirty="0">
                <a:solidFill>
                  <a:srgbClr val="808080"/>
                </a:solidFill>
                <a:highlight>
                  <a:srgbClr val="FEFCF5"/>
                </a:highlight>
              </a:rPr>
              <a:t>'Submit'</a:t>
            </a:r>
            <a:r>
              <a:rPr lang="id-ID" sz="900" dirty="0">
                <a:solidFill>
                  <a:srgbClr val="8000FF"/>
                </a:solidFill>
                <a:highlight>
                  <a:srgbClr val="FEFCF5"/>
                </a:highlight>
              </a:rPr>
              <a:t>,[</a:t>
            </a:r>
            <a:r>
              <a:rPr lang="id-ID" sz="900" dirty="0">
                <a:solidFill>
                  <a:srgbClr val="808080"/>
                </a:solidFill>
                <a:highlight>
                  <a:srgbClr val="FEFCF5"/>
                </a:highlight>
              </a:rPr>
              <a:t>'class'</a:t>
            </a:r>
            <a:r>
              <a:rPr lang="id-ID" sz="9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900" dirty="0">
                <a:solidFill>
                  <a:srgbClr val="808080"/>
                </a:solidFill>
                <a:highlight>
                  <a:srgbClr val="FEFCF5"/>
                </a:highlight>
              </a:rPr>
              <a:t>'pure-button'</a:t>
            </a:r>
            <a:r>
              <a:rPr lang="id-ID" sz="900" dirty="0">
                <a:solidFill>
                  <a:srgbClr val="8000FF"/>
                </a:solidFill>
                <a:highlight>
                  <a:srgbClr val="FEFCF5"/>
                </a:highlight>
              </a:rPr>
              <a:t>])</a:t>
            </a:r>
            <a:r>
              <a:rPr lang="id-ID" sz="9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9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9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98438"/>
            <a:r>
              <a:rPr lang="id-ID" sz="9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900" dirty="0">
                <a:solidFill>
                  <a:srgbClr val="0000FF"/>
                </a:solidFill>
                <a:highlight>
                  <a:srgbClr val="FFFFFF"/>
                </a:highlight>
              </a:rPr>
              <a:t>&lt;/div</a:t>
            </a:r>
            <a:r>
              <a:rPr lang="id-ID" sz="9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sz="900" dirty="0">
              <a:solidFill>
                <a:srgbClr val="0000FF"/>
              </a:solidFill>
              <a:highlight>
                <a:srgbClr val="FFFFFF"/>
              </a:highligh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97005" y="6031356"/>
            <a:ext cx="38107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Resources/views/errors/</a:t>
            </a:r>
            <a:r>
              <a:rPr lang="en-US" sz="1200" dirty="0" err="1" smtClean="0"/>
              <a:t>form_error.blade.php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389907" y="4999905"/>
            <a:ext cx="8301655" cy="10618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 </a:t>
            </a:r>
            <a:r>
              <a:rPr lang="id-ID" sz="900" dirty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900" b="1" dirty="0">
                <a:solidFill>
                  <a:srgbClr val="0000FF"/>
                </a:solidFill>
                <a:highlight>
                  <a:srgbClr val="FEFCF5"/>
                </a:highlight>
              </a:rPr>
              <a:t>if</a:t>
            </a:r>
            <a:r>
              <a:rPr lang="id-ID" sz="9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9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900" dirty="0">
                <a:solidFill>
                  <a:srgbClr val="8000FF"/>
                </a:solidFill>
                <a:highlight>
                  <a:srgbClr val="FEFCF5"/>
                </a:highlight>
              </a:rPr>
              <a:t> </a:t>
            </a:r>
            <a:r>
              <a:rPr lang="id-ID" sz="900" dirty="0">
                <a:solidFill>
                  <a:srgbClr val="000080"/>
                </a:solidFill>
                <a:highlight>
                  <a:srgbClr val="FEFCF5"/>
                </a:highlight>
              </a:rPr>
              <a:t>$errors</a:t>
            </a:r>
            <a:r>
              <a:rPr lang="id-ID" sz="9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900" dirty="0">
                <a:solidFill>
                  <a:srgbClr val="000000"/>
                </a:solidFill>
                <a:highlight>
                  <a:srgbClr val="FEFCF5"/>
                </a:highlight>
              </a:rPr>
              <a:t>any</a:t>
            </a:r>
            <a:r>
              <a:rPr lang="id-ID" sz="900" dirty="0">
                <a:solidFill>
                  <a:srgbClr val="8000FF"/>
                </a:solidFill>
                <a:highlight>
                  <a:srgbClr val="FEFCF5"/>
                </a:highlight>
              </a:rPr>
              <a:t>()</a:t>
            </a:r>
            <a:r>
              <a:rPr lang="en-US" sz="900" dirty="0">
                <a:solidFill>
                  <a:srgbClr val="8000FF"/>
                </a:solidFill>
                <a:highlight>
                  <a:srgbClr val="FEFCF5"/>
                </a:highlight>
              </a:rPr>
              <a:t> </a:t>
            </a:r>
            <a:r>
              <a:rPr lang="id-ID" sz="900" dirty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endParaRPr lang="id-ID" sz="9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9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900" dirty="0">
                <a:solidFill>
                  <a:srgbClr val="0000FF"/>
                </a:solidFill>
                <a:highlight>
                  <a:srgbClr val="FFFFFF"/>
                </a:highlight>
              </a:rPr>
              <a:t>&lt;ul</a:t>
            </a:r>
            <a:r>
              <a:rPr lang="id-ID" sz="9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900" dirty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id-ID" sz="9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900" dirty="0">
                <a:solidFill>
                  <a:srgbClr val="8000FF"/>
                </a:solidFill>
                <a:highlight>
                  <a:srgbClr val="FFFFFF"/>
                </a:highlight>
              </a:rPr>
              <a:t>"alert alert-danger"</a:t>
            </a:r>
            <a:r>
              <a:rPr lang="id-ID" sz="9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id-ID" sz="9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900" dirty="0">
                <a:solidFill>
                  <a:srgbClr val="000000"/>
                </a:solidFill>
                <a:highlight>
                  <a:srgbClr val="FEFCF5"/>
                </a:highlight>
              </a:rPr>
              <a:t>		@</a:t>
            </a:r>
            <a:r>
              <a:rPr lang="en-US" sz="900" b="1" dirty="0" err="1">
                <a:solidFill>
                  <a:srgbClr val="0000FF"/>
                </a:solidFill>
                <a:highlight>
                  <a:srgbClr val="FEFCF5"/>
                </a:highlight>
              </a:rPr>
              <a:t>foreach</a:t>
            </a:r>
            <a:r>
              <a:rPr lang="en-US" sz="9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9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900" dirty="0">
                <a:solidFill>
                  <a:srgbClr val="000080"/>
                </a:solidFill>
                <a:highlight>
                  <a:srgbClr val="FEFCF5"/>
                </a:highlight>
              </a:rPr>
              <a:t>$errors</a:t>
            </a:r>
            <a:r>
              <a:rPr lang="en-US" sz="9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en-US" sz="900" dirty="0">
                <a:solidFill>
                  <a:srgbClr val="000000"/>
                </a:solidFill>
                <a:highlight>
                  <a:srgbClr val="FEFCF5"/>
                </a:highlight>
              </a:rPr>
              <a:t>all</a:t>
            </a:r>
            <a:r>
              <a:rPr lang="en-US" sz="900" dirty="0">
                <a:solidFill>
                  <a:srgbClr val="8000FF"/>
                </a:solidFill>
                <a:highlight>
                  <a:srgbClr val="FEFCF5"/>
                </a:highlight>
              </a:rPr>
              <a:t>()</a:t>
            </a:r>
            <a:r>
              <a:rPr lang="en-US" sz="9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900" dirty="0">
                <a:solidFill>
                  <a:srgbClr val="0000FF"/>
                </a:solidFill>
                <a:highlight>
                  <a:srgbClr val="FEFCF5"/>
                </a:highlight>
              </a:rPr>
              <a:t>as</a:t>
            </a:r>
            <a:r>
              <a:rPr lang="en-US" sz="9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900" dirty="0">
                <a:solidFill>
                  <a:srgbClr val="000080"/>
                </a:solidFill>
                <a:highlight>
                  <a:srgbClr val="FEFCF5"/>
                </a:highlight>
              </a:rPr>
              <a:t>$error</a:t>
            </a:r>
            <a:r>
              <a:rPr lang="en-US" sz="900" dirty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endParaRPr lang="en-US" sz="9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9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900" dirty="0">
                <a:solidFill>
                  <a:srgbClr val="0000FF"/>
                </a:solidFill>
                <a:highlight>
                  <a:srgbClr val="FFFFFF"/>
                </a:highlight>
              </a:rPr>
              <a:t>&lt;li&gt; </a:t>
            </a:r>
            <a:r>
              <a:rPr lang="id-ID" sz="900" dirty="0">
                <a:solidFill>
                  <a:srgbClr val="8000FF"/>
                </a:solidFill>
                <a:highlight>
                  <a:srgbClr val="FEFCF5"/>
                </a:highlight>
              </a:rPr>
              <a:t>{{</a:t>
            </a:r>
            <a:r>
              <a:rPr lang="id-ID" sz="9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900" dirty="0">
                <a:solidFill>
                  <a:srgbClr val="000080"/>
                </a:solidFill>
                <a:highlight>
                  <a:srgbClr val="FEFCF5"/>
                </a:highlight>
              </a:rPr>
              <a:t>$error</a:t>
            </a:r>
            <a:r>
              <a:rPr lang="id-ID" sz="9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900" dirty="0">
                <a:solidFill>
                  <a:srgbClr val="8000FF"/>
                </a:solidFill>
                <a:highlight>
                  <a:srgbClr val="FEFCF5"/>
                </a:highlight>
              </a:rPr>
              <a:t>}}</a:t>
            </a:r>
            <a:r>
              <a:rPr lang="id-ID" sz="9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9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</a:rPr>
              <a:t>/</a:t>
            </a:r>
            <a:r>
              <a:rPr lang="id-ID" sz="900" dirty="0">
                <a:solidFill>
                  <a:srgbClr val="0000FF"/>
                </a:solidFill>
                <a:highlight>
                  <a:srgbClr val="FFFFFF"/>
                </a:highlight>
              </a:rPr>
              <a:t>li&gt;</a:t>
            </a:r>
            <a:endParaRPr lang="id-ID" sz="9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900" dirty="0">
                <a:solidFill>
                  <a:srgbClr val="000000"/>
                </a:solidFill>
                <a:highlight>
                  <a:srgbClr val="FEFCF5"/>
                </a:highlight>
              </a:rPr>
              <a:t>		@</a:t>
            </a:r>
            <a:r>
              <a:rPr lang="id-ID" sz="900" b="1" dirty="0">
                <a:solidFill>
                  <a:srgbClr val="0000FF"/>
                </a:solidFill>
                <a:highlight>
                  <a:srgbClr val="FEFCF5"/>
                </a:highlight>
              </a:rPr>
              <a:t>endforeach</a:t>
            </a:r>
          </a:p>
          <a:p>
            <a:r>
              <a:rPr lang="id-ID" sz="9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9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</a:rPr>
              <a:t>/</a:t>
            </a:r>
            <a:r>
              <a:rPr lang="en-US" sz="900" dirty="0" err="1">
                <a:solidFill>
                  <a:srgbClr val="0000FF"/>
                </a:solidFill>
                <a:highlight>
                  <a:srgbClr val="FFFFFF"/>
                </a:highlight>
              </a:rPr>
              <a:t>ul</a:t>
            </a:r>
            <a:r>
              <a:rPr lang="id-ID" sz="9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id-ID" sz="9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900" dirty="0">
                <a:solidFill>
                  <a:srgbClr val="000000"/>
                </a:solidFill>
                <a:highlight>
                  <a:srgbClr val="FEFCF5"/>
                </a:highlight>
              </a:rPr>
              <a:t>  </a:t>
            </a:r>
            <a:r>
              <a:rPr lang="id-ID" sz="900" dirty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900" b="1" dirty="0" smtClean="0">
                <a:solidFill>
                  <a:srgbClr val="0000FF"/>
                </a:solidFill>
                <a:highlight>
                  <a:srgbClr val="FEFCF5"/>
                </a:highlight>
              </a:rPr>
              <a:t>endi</a:t>
            </a:r>
            <a:r>
              <a:rPr lang="en-US" sz="900" b="1" dirty="0" smtClean="0">
                <a:solidFill>
                  <a:srgbClr val="0000FF"/>
                </a:solidFill>
                <a:highlight>
                  <a:srgbClr val="FEFCF5"/>
                </a:highlight>
              </a:rPr>
              <a:t>f</a:t>
            </a:r>
            <a:endParaRPr lang="en-US" sz="900" b="1" dirty="0" smtClean="0">
              <a:solidFill>
                <a:schemeClr val="tx1"/>
              </a:solidFill>
              <a:highlight>
                <a:srgbClr val="FEFCF5"/>
              </a:highligh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74457" y="4645264"/>
            <a:ext cx="41018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Resources/views/students/partials/</a:t>
            </a:r>
            <a:r>
              <a:rPr lang="en-US" sz="1200" dirty="0" err="1" smtClean="0"/>
              <a:t>form.blade.php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8995056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Routing - Example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2" name="Rectangle 11"/>
          <p:cNvSpPr/>
          <p:nvPr/>
        </p:nvSpPr>
        <p:spPr>
          <a:xfrm>
            <a:off x="5019058" y="2148365"/>
            <a:ext cx="25010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localhost/project1/public</a:t>
            </a:r>
            <a:endParaRPr lang="id-ID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08" y="2121740"/>
            <a:ext cx="4629150" cy="20097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08" y="4539225"/>
            <a:ext cx="4972050" cy="1504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5377135" y="4784885"/>
            <a:ext cx="31582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localhost/project1/public/contact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186849228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Clean code using include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110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Partial – Example 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748682" y="2587256"/>
            <a:ext cx="4981557" cy="24776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98438">
              <a:spcBef>
                <a:spcPts val="600"/>
              </a:spcBef>
            </a:pPr>
            <a:r>
              <a:rPr lang="id-ID" sz="1100" b="1" dirty="0">
                <a:solidFill>
                  <a:srgbClr val="000000"/>
                </a:solidFill>
                <a:highlight>
                  <a:srgbClr val="FFFFFF"/>
                </a:highlight>
              </a:rPr>
              <a:t>@</a:t>
            </a:r>
            <a:r>
              <a:rPr lang="id-ID" sz="1100" b="1" dirty="0">
                <a:solidFill>
                  <a:srgbClr val="0000FF"/>
                </a:solidFill>
                <a:highlight>
                  <a:srgbClr val="FEFCF5"/>
                </a:highlight>
              </a:rPr>
              <a:t>extends</a:t>
            </a:r>
            <a:r>
              <a:rPr lang="id-ID" sz="1100" b="1" dirty="0">
                <a:solidFill>
                  <a:srgbClr val="000000"/>
                </a:solidFill>
                <a:highlight>
                  <a:srgbClr val="FFFFFF"/>
                </a:highlight>
              </a:rPr>
              <a:t>(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</a:rPr>
              <a:t>'layout'</a:t>
            </a:r>
            <a:r>
              <a:rPr lang="id-ID" sz="1100" b="1" dirty="0">
                <a:solidFill>
                  <a:srgbClr val="000000"/>
                </a:solidFill>
                <a:highlight>
                  <a:srgbClr val="FFFFFF"/>
                </a:highlight>
              </a:rPr>
              <a:t>)</a:t>
            </a:r>
            <a:endParaRPr lang="en-US" sz="11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98438">
              <a:spcBef>
                <a:spcPts val="600"/>
              </a:spcBef>
            </a:pPr>
            <a:r>
              <a:rPr lang="id-ID" sz="1100" b="1" dirty="0">
                <a:solidFill>
                  <a:srgbClr val="000000"/>
                </a:solidFill>
                <a:highlight>
                  <a:srgbClr val="FFFFFF"/>
                </a:highlight>
              </a:rPr>
              <a:t>@</a:t>
            </a:r>
            <a:r>
              <a:rPr lang="id-ID" sz="1100" b="1" dirty="0">
                <a:solidFill>
                  <a:srgbClr val="0000FF"/>
                </a:solidFill>
                <a:highlight>
                  <a:srgbClr val="FEFCF5"/>
                </a:highlight>
              </a:rPr>
              <a:t>section</a:t>
            </a:r>
            <a:r>
              <a:rPr lang="id-ID" sz="1100" b="1" dirty="0">
                <a:solidFill>
                  <a:srgbClr val="000000"/>
                </a:solidFill>
                <a:highlight>
                  <a:srgbClr val="FFFFFF"/>
                </a:highlight>
              </a:rPr>
              <a:t>(</a:t>
            </a:r>
            <a:r>
              <a:rPr lang="id-ID" sz="1100" dirty="0">
                <a:solidFill>
                  <a:srgbClr val="808080"/>
                </a:solidFill>
                <a:highlight>
                  <a:srgbClr val="FEFCF5"/>
                </a:highlight>
              </a:rPr>
              <a:t>'content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100" b="1" dirty="0">
                <a:solidFill>
                  <a:srgbClr val="000000"/>
                </a:solidFill>
                <a:highlight>
                  <a:srgbClr val="FFFFFF"/>
                </a:highlight>
              </a:rPr>
              <a:t>)</a:t>
            </a:r>
          </a:p>
          <a:p>
            <a:pPr defTabSz="198438">
              <a:spcBef>
                <a:spcPts val="600"/>
              </a:spcBef>
            </a:pPr>
            <a:endParaRPr lang="en-US" sz="11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198438">
              <a:spcBef>
                <a:spcPts val="600"/>
              </a:spcBef>
            </a:pP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Form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open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([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'url'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'student'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'class'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'pure-form'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])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en-US" sz="11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198438">
              <a:spcBef>
                <a:spcPts val="600"/>
              </a:spcBef>
            </a:pPr>
            <a:r>
              <a:rPr lang="id-ID" sz="11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1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@</a:t>
            </a:r>
            <a:r>
              <a:rPr lang="en-US" sz="1100" b="1" dirty="0">
                <a:solidFill>
                  <a:srgbClr val="0000FF"/>
                </a:solidFill>
                <a:highlight>
                  <a:srgbClr val="FEFCF5"/>
                </a:highlight>
              </a:rPr>
              <a:t>include</a:t>
            </a:r>
            <a:r>
              <a:rPr lang="id-ID" sz="11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(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100" dirty="0" err="1">
                <a:solidFill>
                  <a:srgbClr val="808080"/>
                </a:solidFill>
                <a:highlight>
                  <a:srgbClr val="FEFCF5"/>
                </a:highlight>
              </a:rPr>
              <a:t>students.partials.form</a:t>
            </a:r>
            <a:r>
              <a:rPr lang="id-ID" sz="11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1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)</a:t>
            </a:r>
            <a:endParaRPr lang="en-US" sz="11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98438">
              <a:spcBef>
                <a:spcPts val="600"/>
              </a:spcBef>
            </a:pP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Form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close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()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en-US" sz="11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198438">
              <a:spcBef>
                <a:spcPts val="600"/>
              </a:spcBef>
            </a:pPr>
            <a:endParaRPr lang="en-US" sz="1100" dirty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198438">
              <a:spcBef>
                <a:spcPts val="600"/>
              </a:spcBef>
            </a:pPr>
            <a:r>
              <a:rPr lang="id-ID" sz="11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@</a:t>
            </a:r>
            <a:r>
              <a:rPr lang="en-US" sz="1100" b="1" dirty="0">
                <a:solidFill>
                  <a:srgbClr val="0000FF"/>
                </a:solidFill>
                <a:highlight>
                  <a:srgbClr val="FEFCF5"/>
                </a:highlight>
              </a:rPr>
              <a:t>include</a:t>
            </a:r>
            <a:r>
              <a:rPr lang="id-ID" sz="11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(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100" dirty="0" err="1">
                <a:solidFill>
                  <a:srgbClr val="808080"/>
                </a:solidFill>
                <a:highlight>
                  <a:srgbClr val="FEFCF5"/>
                </a:highlight>
              </a:rPr>
              <a:t>errors.form_error</a:t>
            </a:r>
            <a:r>
              <a:rPr lang="id-ID" sz="11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1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)</a:t>
            </a:r>
            <a:endParaRPr lang="en-US" sz="11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>
              <a:spcBef>
                <a:spcPts val="600"/>
              </a:spcBef>
            </a:pPr>
            <a:endParaRPr lang="en-US" sz="1100" dirty="0">
              <a:solidFill>
                <a:srgbClr val="808080"/>
              </a:solidFill>
              <a:highlight>
                <a:srgbClr val="FEFCF5"/>
              </a:highlight>
            </a:endParaRPr>
          </a:p>
          <a:p>
            <a:pPr defTabSz="198438">
              <a:spcBef>
                <a:spcPts val="600"/>
              </a:spcBef>
            </a:pPr>
            <a:r>
              <a:rPr lang="id-ID" sz="1100" b="1" dirty="0">
                <a:solidFill>
                  <a:srgbClr val="000000"/>
                </a:solidFill>
                <a:highlight>
                  <a:srgbClr val="FFFFFF"/>
                </a:highlight>
              </a:rPr>
              <a:t>@</a:t>
            </a:r>
            <a:r>
              <a:rPr lang="en-US" sz="1100" b="1" dirty="0">
                <a:solidFill>
                  <a:srgbClr val="0000FF"/>
                </a:solidFill>
                <a:highlight>
                  <a:srgbClr val="FEFCF5"/>
                </a:highlight>
              </a:rPr>
              <a:t>stop</a:t>
            </a:r>
            <a:endParaRPr lang="id-ID" sz="1100" b="1" dirty="0">
              <a:solidFill>
                <a:srgbClr val="0000FF"/>
              </a:solidFill>
              <a:highlight>
                <a:srgbClr val="FEFCF5"/>
              </a:highligh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99951" y="5122691"/>
            <a:ext cx="35792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Resources/views/students/</a:t>
            </a:r>
            <a:r>
              <a:rPr lang="en-US" sz="1200" dirty="0" err="1" smtClean="0"/>
              <a:t>create.blade.php</a:t>
            </a:r>
            <a:endParaRPr lang="en-US" sz="1200" dirty="0"/>
          </a:p>
        </p:txBody>
      </p:sp>
      <p:cxnSp>
        <p:nvCxnSpPr>
          <p:cNvPr id="9" name="Straight Arrow Connector 8"/>
          <p:cNvCxnSpPr>
            <a:endCxn id="10" idx="1"/>
          </p:cNvCxnSpPr>
          <p:nvPr/>
        </p:nvCxnSpPr>
        <p:spPr>
          <a:xfrm>
            <a:off x="4151083" y="3710762"/>
            <a:ext cx="188777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038855" y="3387596"/>
            <a:ext cx="1793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Include Form </a:t>
            </a:r>
          </a:p>
          <a:p>
            <a:r>
              <a:rPr lang="en-US" dirty="0" smtClean="0"/>
              <a:t>Component</a:t>
            </a:r>
            <a:endParaRPr lang="id-ID" dirty="0"/>
          </a:p>
        </p:txBody>
      </p:sp>
      <p:sp>
        <p:nvSpPr>
          <p:cNvPr id="11" name="Rectangle 10"/>
          <p:cNvSpPr/>
          <p:nvPr/>
        </p:nvSpPr>
        <p:spPr>
          <a:xfrm>
            <a:off x="6038855" y="4153715"/>
            <a:ext cx="27076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Include Error Display </a:t>
            </a:r>
          </a:p>
          <a:p>
            <a:r>
              <a:rPr lang="en-US" dirty="0" smtClean="0"/>
              <a:t>Component</a:t>
            </a:r>
            <a:endParaRPr lang="id-ID" dirty="0"/>
          </a:p>
        </p:txBody>
      </p:sp>
      <p:cxnSp>
        <p:nvCxnSpPr>
          <p:cNvPr id="12" name="Straight Arrow Connector 11"/>
          <p:cNvCxnSpPr>
            <a:endCxn id="11" idx="1"/>
          </p:cNvCxnSpPr>
          <p:nvPr/>
        </p:nvCxnSpPr>
        <p:spPr>
          <a:xfrm>
            <a:off x="3431174" y="4476881"/>
            <a:ext cx="260768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579575"/>
      </p:ext>
    </p:extLst>
  </p:cSld>
  <p:clrMapOvr>
    <a:masterClrMapping/>
  </p:clrMapOvr>
  <p:transition spd="med">
    <p:wipe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111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Eloquent </a:t>
            </a:r>
            <a:r>
              <a:rPr lang="en-US" dirty="0" smtClean="0"/>
              <a:t>ORM - Update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Content Placeholder 6" descr="http://blog.legacyteam.info/wp-content/uploads/2014/10/laravel-logo-white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44" y="3022600"/>
            <a:ext cx="5334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156927"/>
      </p:ext>
    </p:extLst>
  </p:cSld>
  <p:clrMapOvr>
    <a:masterClrMapping/>
  </p:clrMapOvr>
  <p:transition spd="med">
    <p:wipe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549640" cy="4025490"/>
          </a:xfrm>
        </p:spPr>
        <p:txBody>
          <a:bodyPr/>
          <a:lstStyle/>
          <a:p>
            <a:pPr marL="98425"/>
            <a:r>
              <a:rPr lang="en-US" dirty="0" smtClean="0"/>
              <a:t>Suppose we want to edit a value</a:t>
            </a:r>
          </a:p>
          <a:p>
            <a:pPr marL="346075" lvl="1"/>
            <a:r>
              <a:rPr lang="en-US" dirty="0" smtClean="0"/>
              <a:t>$</a:t>
            </a:r>
            <a:r>
              <a:rPr lang="en-US" dirty="0"/>
              <a:t>data = \App\</a:t>
            </a:r>
            <a:r>
              <a:rPr lang="en-US" dirty="0" err="1"/>
              <a:t>class_name</a:t>
            </a:r>
            <a:r>
              <a:rPr lang="en-US" dirty="0"/>
              <a:t>::find(1);</a:t>
            </a:r>
          </a:p>
          <a:p>
            <a:r>
              <a:rPr lang="en-US" dirty="0" smtClean="0"/>
              <a:t>Edit column value</a:t>
            </a:r>
          </a:p>
          <a:p>
            <a:pPr lvl="1"/>
            <a:r>
              <a:rPr lang="en-US" dirty="0" smtClean="0"/>
              <a:t>$data-&gt;column = 'new value';</a:t>
            </a:r>
          </a:p>
          <a:p>
            <a:pPr lvl="1"/>
            <a:r>
              <a:rPr lang="en-US" dirty="0" smtClean="0"/>
              <a:t>$data-&gt;save();</a:t>
            </a:r>
          </a:p>
          <a:p>
            <a:r>
              <a:rPr lang="en-US" dirty="0" smtClean="0"/>
              <a:t>Use update function</a:t>
            </a:r>
          </a:p>
          <a:p>
            <a:pPr lvl="1"/>
            <a:r>
              <a:rPr lang="en-US" dirty="0" smtClean="0"/>
              <a:t>$data-&gt;update(['column'=&gt;'value]);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112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Eloquent – Update Data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878868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Add new routes for updating data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113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Laravel Eloquent – Update Data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810596" y="2459341"/>
            <a:ext cx="7236946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…</a:t>
            </a:r>
          </a:p>
          <a:p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Route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get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students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/{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id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}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/edit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'studentsController@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edit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Route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put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'student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</a:rPr>
              <a:t>s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/{id}'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'student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</a:rPr>
              <a:t>s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Controller@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</a:rPr>
              <a:t>update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en-US" sz="1400" dirty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Route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patch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'student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</a:rPr>
              <a:t>s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/{id}'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'student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</a:rPr>
              <a:t>s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Controller@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</a:rPr>
              <a:t>update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en-US" sz="1400" dirty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400" dirty="0"/>
          </a:p>
        </p:txBody>
      </p:sp>
      <p:sp>
        <p:nvSpPr>
          <p:cNvPr id="8" name="Rectangle 7"/>
          <p:cNvSpPr/>
          <p:nvPr/>
        </p:nvSpPr>
        <p:spPr>
          <a:xfrm>
            <a:off x="6222778" y="3660786"/>
            <a:ext cx="18303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App/Http/</a:t>
            </a:r>
            <a:r>
              <a:rPr lang="en-US" sz="1200" dirty="0" err="1" smtClean="0"/>
              <a:t>Routes.php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37239245"/>
      </p:ext>
    </p:extLst>
  </p:cSld>
  <p:clrMapOvr>
    <a:masterClrMapping/>
  </p:clrMapOvr>
  <p:transition spd="med">
    <p:wipe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Update </a:t>
            </a:r>
            <a:r>
              <a:rPr lang="en-US" dirty="0" smtClean="0"/>
              <a:t>Controller</a:t>
            </a:r>
          </a:p>
          <a:p>
            <a:pPr lvl="1"/>
            <a:r>
              <a:rPr lang="en-US" dirty="0" smtClean="0"/>
              <a:t>Add edit($id) function</a:t>
            </a:r>
          </a:p>
          <a:p>
            <a:pPr lvl="1"/>
            <a:r>
              <a:rPr lang="en-US" dirty="0" smtClean="0"/>
              <a:t>Same as show($id) function, but returns view edit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114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Laravel Eloquent – Update Data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810595" y="3388256"/>
            <a:ext cx="7880968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1175"/>
            <a:r>
              <a:rPr lang="en-US" sz="14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…</a:t>
            </a:r>
          </a:p>
          <a:p>
            <a:pPr marL="511175"/>
            <a:r>
              <a:rPr lang="id-ID" sz="14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edit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$id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){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marL="511175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$student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student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findOrFail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$id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marL="511175"/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en-US" sz="14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view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 err="1">
                <a:solidFill>
                  <a:srgbClr val="808080"/>
                </a:solidFill>
                <a:highlight>
                  <a:srgbClr val="FEFCF5"/>
                </a:highlight>
              </a:rPr>
              <a:t>students.edit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compact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</a:rPr>
              <a:t>'student'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));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marL="511175"/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400" dirty="0"/>
          </a:p>
          <a:p>
            <a:pPr marL="511175"/>
            <a:r>
              <a:rPr lang="en-US" sz="1400" dirty="0" smtClean="0"/>
              <a:t>…</a:t>
            </a:r>
            <a:endParaRPr lang="id-ID" sz="1400" dirty="0"/>
          </a:p>
        </p:txBody>
      </p:sp>
      <p:sp>
        <p:nvSpPr>
          <p:cNvPr id="8" name="Rectangle 7"/>
          <p:cNvSpPr/>
          <p:nvPr/>
        </p:nvSpPr>
        <p:spPr>
          <a:xfrm>
            <a:off x="5119810" y="4824069"/>
            <a:ext cx="36141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App/Http/Controllers/</a:t>
            </a:r>
            <a:r>
              <a:rPr lang="en-US" sz="1200" dirty="0" err="1" smtClean="0"/>
              <a:t>studentsController.php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04222577"/>
      </p:ext>
    </p:extLst>
  </p:cSld>
  <p:clrMapOvr>
    <a:masterClrMapping/>
  </p:clrMapOvr>
  <p:transition spd="med">
    <p:wipe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Update </a:t>
            </a:r>
            <a:r>
              <a:rPr lang="en-US" dirty="0" smtClean="0"/>
              <a:t>Controller</a:t>
            </a:r>
          </a:p>
          <a:p>
            <a:pPr lvl="1"/>
            <a:r>
              <a:rPr lang="en-US" dirty="0" smtClean="0"/>
              <a:t>Add update(Request $request, $id) function</a:t>
            </a:r>
          </a:p>
          <a:p>
            <a:pPr lvl="1"/>
            <a:r>
              <a:rPr lang="en-US" dirty="0" smtClean="0"/>
              <a:t>Retrieve the data using find $id</a:t>
            </a:r>
          </a:p>
          <a:p>
            <a:pPr lvl="1"/>
            <a:r>
              <a:rPr lang="en-US" dirty="0" smtClean="0"/>
              <a:t>Update the data using </a:t>
            </a:r>
            <a:r>
              <a:rPr lang="en-US" dirty="0" smtClean="0">
                <a:solidFill>
                  <a:srgbClr val="0070C0"/>
                </a:solidFill>
              </a:rPr>
              <a:t>update-&gt;($request-&gt;all())</a:t>
            </a:r>
          </a:p>
          <a:p>
            <a:pPr lvl="1"/>
            <a:r>
              <a:rPr lang="en-US" dirty="0" smtClean="0"/>
              <a:t>Get request data using validated Request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115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Laravel Eloquent – Update Data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810595" y="4197793"/>
            <a:ext cx="7880968" cy="18312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65138">
              <a:spcBef>
                <a:spcPts val="300"/>
              </a:spcBef>
            </a:pPr>
            <a:r>
              <a:rPr lang="en-US" sz="14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…</a:t>
            </a:r>
          </a:p>
          <a:p>
            <a:pPr marL="465138">
              <a:spcBef>
                <a:spcPts val="300"/>
              </a:spcBef>
            </a:pPr>
            <a:r>
              <a:rPr lang="en-US" sz="14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update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  <a:highlight>
                  <a:srgbClr val="FEFCF5"/>
                </a:highlight>
              </a:rPr>
              <a:t>StudentRequest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000080"/>
                </a:solidFill>
                <a:highlight>
                  <a:srgbClr val="FEFCF5"/>
                </a:highlight>
              </a:rPr>
              <a:t>$request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000080"/>
                </a:solidFill>
                <a:highlight>
                  <a:srgbClr val="FEFCF5"/>
                </a:highlight>
              </a:rPr>
              <a:t>$id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{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marL="465138">
              <a:spcBef>
                <a:spcPts val="300"/>
              </a:spcBef>
            </a:pP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$student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student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findOrFail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$id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marL="465138">
              <a:spcBef>
                <a:spcPts val="300"/>
              </a:spcBef>
            </a:pP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$student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update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$request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all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marL="465138">
              <a:spcBef>
                <a:spcPts val="300"/>
              </a:spcBef>
            </a:pP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redirect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'student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s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marL="465138">
              <a:spcBef>
                <a:spcPts val="300"/>
              </a:spcBef>
            </a:pP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marL="465138">
              <a:spcBef>
                <a:spcPts val="300"/>
              </a:spcBef>
            </a:pPr>
            <a:r>
              <a:rPr lang="en-US" sz="1400" dirty="0" smtClean="0"/>
              <a:t>…</a:t>
            </a:r>
            <a:endParaRPr lang="id-ID" sz="1400" dirty="0"/>
          </a:p>
        </p:txBody>
      </p:sp>
      <p:sp>
        <p:nvSpPr>
          <p:cNvPr id="8" name="Rectangle 7"/>
          <p:cNvSpPr/>
          <p:nvPr/>
        </p:nvSpPr>
        <p:spPr>
          <a:xfrm>
            <a:off x="5120445" y="6029064"/>
            <a:ext cx="36141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App/Http/Controllers/</a:t>
            </a:r>
            <a:r>
              <a:rPr lang="en-US" sz="1200" dirty="0" err="1" smtClean="0"/>
              <a:t>studentsController.php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19780512"/>
      </p:ext>
    </p:extLst>
  </p:cSld>
  <p:clrMapOvr>
    <a:masterClrMapping/>
  </p:clrMapOvr>
  <p:transition spd="med">
    <p:wipe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Create edit </a:t>
            </a:r>
            <a:r>
              <a:rPr lang="en-US" dirty="0" smtClean="0"/>
              <a:t>form using form partial</a:t>
            </a:r>
          </a:p>
          <a:p>
            <a:r>
              <a:rPr lang="en-US" dirty="0" smtClean="0"/>
              <a:t>Form eloquent model binding</a:t>
            </a:r>
          </a:p>
          <a:p>
            <a:pPr lvl="1"/>
            <a:r>
              <a:rPr lang="en-US" dirty="0" smtClean="0"/>
              <a:t>Form::model( $data, [‘option’] )</a:t>
            </a:r>
          </a:p>
          <a:p>
            <a:pPr lvl="1"/>
            <a:r>
              <a:rPr lang="en-US" dirty="0" smtClean="0"/>
              <a:t>Option = method =&gt; PATCH, </a:t>
            </a:r>
            <a:r>
              <a:rPr lang="en-US" dirty="0" err="1" smtClean="0"/>
              <a:t>url</a:t>
            </a:r>
            <a:r>
              <a:rPr lang="en-US" dirty="0" smtClean="0"/>
              <a:t> =&gt; students/id</a:t>
            </a:r>
            <a:endParaRPr lang="id-ID" dirty="0"/>
          </a:p>
          <a:p>
            <a:pPr lvl="1"/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116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Laravel Eloquent – Update Data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5205186" y="6044572"/>
            <a:ext cx="3478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Resources/views/students/</a:t>
            </a:r>
            <a:r>
              <a:rPr lang="en-US" sz="1200" dirty="0" err="1" smtClean="0"/>
              <a:t>edit.blade.php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748683" y="3977554"/>
            <a:ext cx="7942880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98438">
              <a:spcBef>
                <a:spcPts val="0"/>
              </a:spcBef>
            </a:pP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@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</a:rPr>
              <a:t>extends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(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</a:rPr>
              <a:t>'layout'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)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98438">
              <a:spcBef>
                <a:spcPts val="0"/>
              </a:spcBef>
            </a:pP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@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</a:rPr>
              <a:t>section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(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'content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)</a:t>
            </a:r>
          </a:p>
          <a:p>
            <a:pPr>
              <a:spcBef>
                <a:spcPts val="600"/>
              </a:spcBef>
            </a:pP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Form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model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$student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'method'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'PATCH'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'url'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'student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/'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.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student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id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])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1400" dirty="0"/>
          </a:p>
          <a:p>
            <a:pPr defTabSz="198438">
              <a:spcBef>
                <a:spcPts val="600"/>
              </a:spcBef>
            </a:pPr>
            <a:r>
              <a:rPr lang="id-ID" sz="1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@</a:t>
            </a:r>
            <a:r>
              <a:rPr lang="en-US" sz="1400" b="1" dirty="0">
                <a:solidFill>
                  <a:srgbClr val="0000FF"/>
                </a:solidFill>
                <a:highlight>
                  <a:srgbClr val="FEFCF5"/>
                </a:highlight>
              </a:rPr>
              <a:t>include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(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 err="1">
                <a:solidFill>
                  <a:srgbClr val="808080"/>
                </a:solidFill>
                <a:highlight>
                  <a:srgbClr val="FEFCF5"/>
                </a:highlight>
              </a:rPr>
              <a:t>students.partials.form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)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98438">
              <a:spcBef>
                <a:spcPts val="600"/>
              </a:spcBef>
            </a:pP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Form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close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198438">
              <a:spcBef>
                <a:spcPts val="600"/>
              </a:spcBef>
            </a:pPr>
            <a:r>
              <a:rPr lang="id-ID" sz="14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@</a:t>
            </a:r>
            <a:r>
              <a:rPr lang="en-US" sz="1400" b="1" dirty="0">
                <a:solidFill>
                  <a:srgbClr val="0000FF"/>
                </a:solidFill>
                <a:highlight>
                  <a:srgbClr val="FEFCF5"/>
                </a:highlight>
              </a:rPr>
              <a:t>include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(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 err="1">
                <a:solidFill>
                  <a:srgbClr val="808080"/>
                </a:solidFill>
                <a:highlight>
                  <a:srgbClr val="FEFCF5"/>
                </a:highlight>
              </a:rPr>
              <a:t>errors.form_error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)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98438">
              <a:spcBef>
                <a:spcPts val="600"/>
              </a:spcBef>
            </a:pPr>
            <a:r>
              <a:rPr lang="id-ID" sz="14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@</a:t>
            </a:r>
            <a:r>
              <a:rPr lang="en-US" sz="1400" b="1" dirty="0">
                <a:solidFill>
                  <a:srgbClr val="0000FF"/>
                </a:solidFill>
                <a:highlight>
                  <a:srgbClr val="FEFCF5"/>
                </a:highlight>
              </a:rPr>
              <a:t>stop</a:t>
            </a:r>
            <a:endParaRPr lang="id-ID" sz="1400" b="1" dirty="0">
              <a:solidFill>
                <a:srgbClr val="0000FF"/>
              </a:solidFill>
              <a:highlight>
                <a:srgbClr val="FEFCF5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6086442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Another approach</a:t>
            </a:r>
          </a:p>
          <a:p>
            <a:pPr lvl="1"/>
            <a:r>
              <a:rPr lang="en-US" dirty="0" smtClean="0"/>
              <a:t>Target Form Edit using action method from controller </a:t>
            </a:r>
          </a:p>
          <a:p>
            <a:pPr lvl="1"/>
            <a:r>
              <a:rPr lang="en-US" dirty="0" smtClean="0"/>
              <a:t>Avoid using hard code </a:t>
            </a:r>
            <a:r>
              <a:rPr lang="en-US" dirty="0" err="1" smtClean="0"/>
              <a:t>url</a:t>
            </a:r>
            <a:r>
              <a:rPr lang="en-US" dirty="0" smtClean="0"/>
              <a:t> target</a:t>
            </a:r>
            <a:endParaRPr lang="id-ID" dirty="0"/>
          </a:p>
          <a:p>
            <a:pPr lvl="1"/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117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Laravel Eloquent – Update Data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5382608" y="5666241"/>
            <a:ext cx="33868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Resources/views/students/</a:t>
            </a:r>
            <a:r>
              <a:rPr lang="en-US" sz="1200" dirty="0" err="1"/>
              <a:t>edit.blade.php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748683" y="3326117"/>
            <a:ext cx="8092054" cy="23544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98438">
              <a:spcBef>
                <a:spcPts val="0"/>
              </a:spcBef>
            </a:pP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@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</a:rPr>
              <a:t>extends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(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</a:rPr>
              <a:t>'layout'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)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98438">
              <a:spcBef>
                <a:spcPts val="0"/>
              </a:spcBef>
            </a:pP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@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</a:rPr>
              <a:t>section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(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'content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)</a:t>
            </a:r>
          </a:p>
          <a:p>
            <a:pPr defTabSz="198438">
              <a:spcBef>
                <a:spcPts val="600"/>
              </a:spcBef>
            </a:pP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Form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model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$student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'method'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'PATCH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 </a:t>
            </a:r>
          </a:p>
          <a:p>
            <a:pPr defTabSz="198438">
              <a:spcBef>
                <a:spcPts val="600"/>
              </a:spcBef>
            </a:pP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	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			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'action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'studentController@update'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$student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id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]])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1400" dirty="0"/>
          </a:p>
          <a:p>
            <a:pPr defTabSz="198438">
              <a:spcBef>
                <a:spcPts val="600"/>
              </a:spcBef>
            </a:pPr>
            <a:r>
              <a:rPr lang="id-ID" sz="1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@</a:t>
            </a:r>
            <a:r>
              <a:rPr lang="en-US" sz="1400" b="1" dirty="0">
                <a:solidFill>
                  <a:srgbClr val="0000FF"/>
                </a:solidFill>
                <a:highlight>
                  <a:srgbClr val="FEFCF5"/>
                </a:highlight>
              </a:rPr>
              <a:t>include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(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 err="1">
                <a:solidFill>
                  <a:srgbClr val="808080"/>
                </a:solidFill>
                <a:highlight>
                  <a:srgbClr val="FEFCF5"/>
                </a:highlight>
              </a:rPr>
              <a:t>students.partials.form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)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98438">
              <a:spcBef>
                <a:spcPts val="600"/>
              </a:spcBef>
            </a:pP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Form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close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198438">
              <a:spcBef>
                <a:spcPts val="600"/>
              </a:spcBef>
            </a:pPr>
            <a:r>
              <a:rPr lang="id-ID" sz="14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@</a:t>
            </a:r>
            <a:r>
              <a:rPr lang="en-US" sz="1400" b="1" dirty="0">
                <a:solidFill>
                  <a:srgbClr val="0000FF"/>
                </a:solidFill>
                <a:highlight>
                  <a:srgbClr val="FEFCF5"/>
                </a:highlight>
              </a:rPr>
              <a:t>include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(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 err="1">
                <a:solidFill>
                  <a:srgbClr val="808080"/>
                </a:solidFill>
                <a:highlight>
                  <a:srgbClr val="FEFCF5"/>
                </a:highlight>
              </a:rPr>
              <a:t>errors.form_error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)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98438">
              <a:spcBef>
                <a:spcPts val="600"/>
              </a:spcBef>
            </a:pPr>
            <a:r>
              <a:rPr lang="id-ID" sz="14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@</a:t>
            </a:r>
            <a:r>
              <a:rPr lang="en-US" sz="1400" b="1" dirty="0">
                <a:solidFill>
                  <a:srgbClr val="0000FF"/>
                </a:solidFill>
                <a:highlight>
                  <a:srgbClr val="FEFCF5"/>
                </a:highlight>
              </a:rPr>
              <a:t>stop</a:t>
            </a:r>
            <a:endParaRPr lang="id-ID" sz="1400" b="1" dirty="0">
              <a:solidFill>
                <a:srgbClr val="0000FF"/>
              </a:solidFill>
              <a:highlight>
                <a:srgbClr val="FEFCF5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904834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Form submit button text</a:t>
            </a:r>
          </a:p>
          <a:p>
            <a:pPr lvl="1"/>
            <a:r>
              <a:rPr lang="en-US" dirty="0" smtClean="0"/>
              <a:t>Create page -&gt; ‘Add Student’</a:t>
            </a:r>
          </a:p>
          <a:p>
            <a:pPr lvl="1"/>
            <a:r>
              <a:rPr lang="en-US" dirty="0" smtClean="0"/>
              <a:t>Edit Page -&gt; ‘Update Student’</a:t>
            </a:r>
          </a:p>
          <a:p>
            <a:r>
              <a:rPr lang="en-US" dirty="0" smtClean="0"/>
              <a:t>Modify form partial</a:t>
            </a:r>
          </a:p>
          <a:p>
            <a:pPr lvl="1"/>
            <a:r>
              <a:rPr lang="en-US" dirty="0" smtClean="0"/>
              <a:t>Set a variable as text for submit button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118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Partial View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748684" y="4319744"/>
            <a:ext cx="7942880" cy="12080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98438">
              <a:spcBef>
                <a:spcPts val="600"/>
              </a:spcBef>
            </a:pPr>
            <a:r>
              <a:rPr lang="en-US" sz="1050" dirty="0" smtClean="0">
                <a:solidFill>
                  <a:srgbClr val="000000"/>
                </a:solidFill>
                <a:highlight>
                  <a:srgbClr val="FFFFFF"/>
                </a:highlight>
              </a:rPr>
              <a:t>…</a:t>
            </a:r>
          </a:p>
          <a:p>
            <a:pPr defTabSz="198438">
              <a:spcBef>
                <a:spcPts val="600"/>
              </a:spcBef>
            </a:pPr>
            <a:r>
              <a:rPr lang="id-ID" sz="105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050" dirty="0">
                <a:solidFill>
                  <a:srgbClr val="0000FF"/>
                </a:solidFill>
                <a:highlight>
                  <a:srgbClr val="FFFFFF"/>
                </a:highlight>
              </a:rPr>
              <a:t>&lt;div</a:t>
            </a:r>
            <a:r>
              <a:rPr lang="id-ID" sz="105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050" dirty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id-ID" sz="105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1050" dirty="0">
                <a:solidFill>
                  <a:srgbClr val="8000FF"/>
                </a:solidFill>
                <a:highlight>
                  <a:srgbClr val="FFFFFF"/>
                </a:highlight>
              </a:rPr>
              <a:t>"pure-control-group"</a:t>
            </a:r>
            <a:r>
              <a:rPr lang="id-ID" sz="105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id-ID" sz="105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98438">
              <a:spcBef>
                <a:spcPts val="600"/>
              </a:spcBef>
            </a:pPr>
            <a:r>
              <a:rPr lang="id-ID" sz="1050" dirty="0">
                <a:solidFill>
                  <a:srgbClr val="000000"/>
                </a:solidFill>
                <a:highlight>
                  <a:srgbClr val="FFFFFF"/>
                </a:highlight>
              </a:rPr>
              <a:t>		</a:t>
            </a:r>
            <a:r>
              <a:rPr lang="id-ID" sz="105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05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105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050" dirty="0" smtClean="0">
                <a:solidFill>
                  <a:srgbClr val="000000"/>
                </a:solidFill>
                <a:highlight>
                  <a:srgbClr val="FEFCF5"/>
                </a:highlight>
              </a:rPr>
              <a:t>submit</a:t>
            </a:r>
            <a:r>
              <a:rPr lang="id-ID" sz="105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050" dirty="0" smtClean="0">
                <a:solidFill>
                  <a:srgbClr val="000000"/>
                </a:solidFill>
                <a:highlight>
                  <a:srgbClr val="FEFCF5"/>
                </a:highlight>
              </a:rPr>
              <a:t>$s</a:t>
            </a:r>
            <a:r>
              <a:rPr lang="id-ID" sz="1050" dirty="0" smtClean="0">
                <a:solidFill>
                  <a:srgbClr val="000000"/>
                </a:solidFill>
                <a:highlight>
                  <a:srgbClr val="FEFCF5"/>
                </a:highlight>
              </a:rPr>
              <a:t>ubm</a:t>
            </a:r>
            <a:r>
              <a:rPr lang="en-US" sz="1050" dirty="0" err="1" smtClean="0">
                <a:solidFill>
                  <a:srgbClr val="000000"/>
                </a:solidFill>
                <a:highlight>
                  <a:srgbClr val="FEFCF5"/>
                </a:highlight>
              </a:rPr>
              <a:t>itText</a:t>
            </a:r>
            <a:r>
              <a:rPr lang="id-ID" sz="105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050" dirty="0" smtClean="0">
                <a:solidFill>
                  <a:srgbClr val="8000FF"/>
                </a:solidFill>
                <a:highlight>
                  <a:srgbClr val="FEFCF5"/>
                </a:highlight>
              </a:rPr>
              <a:t> </a:t>
            </a:r>
            <a:r>
              <a:rPr lang="id-ID" sz="1050" dirty="0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050" dirty="0">
                <a:solidFill>
                  <a:srgbClr val="808080"/>
                </a:solidFill>
                <a:highlight>
                  <a:srgbClr val="FEFCF5"/>
                </a:highlight>
              </a:rPr>
              <a:t>'class'</a:t>
            </a:r>
            <a:r>
              <a:rPr lang="id-ID" sz="105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050" dirty="0">
                <a:solidFill>
                  <a:srgbClr val="808080"/>
                </a:solidFill>
                <a:highlight>
                  <a:srgbClr val="FEFCF5"/>
                </a:highlight>
              </a:rPr>
              <a:t>'pure-button'</a:t>
            </a:r>
            <a:r>
              <a:rPr lang="id-ID" sz="1050" dirty="0">
                <a:solidFill>
                  <a:srgbClr val="8000FF"/>
                </a:solidFill>
                <a:highlight>
                  <a:srgbClr val="FEFCF5"/>
                </a:highlight>
              </a:rPr>
              <a:t>])</a:t>
            </a:r>
            <a:r>
              <a:rPr lang="id-ID" sz="105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050" dirty="0" smtClean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105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98438">
              <a:spcBef>
                <a:spcPts val="600"/>
              </a:spcBef>
            </a:pPr>
            <a:r>
              <a:rPr lang="id-ID" sz="105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050" dirty="0">
                <a:solidFill>
                  <a:srgbClr val="0000FF"/>
                </a:solidFill>
                <a:highlight>
                  <a:srgbClr val="FFFFFF"/>
                </a:highlight>
              </a:rPr>
              <a:t>&lt;/div</a:t>
            </a:r>
            <a:r>
              <a:rPr lang="id-ID" sz="105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sz="1050" dirty="0" smtClean="0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defTabSz="198438">
              <a:spcBef>
                <a:spcPts val="600"/>
              </a:spcBef>
            </a:pPr>
            <a:endParaRPr lang="en-US" sz="1050" dirty="0">
              <a:solidFill>
                <a:srgbClr val="0000FF"/>
              </a:solidFill>
              <a:highlight>
                <a:srgbClr val="FFFFFF"/>
              </a:highligh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0124" y="5559661"/>
            <a:ext cx="41018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Resources/views/students/partials/</a:t>
            </a:r>
            <a:r>
              <a:rPr lang="en-US" sz="1200" dirty="0" err="1" smtClean="0"/>
              <a:t>form.blade.php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6244401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Set the $</a:t>
            </a:r>
            <a:r>
              <a:rPr lang="en-US" dirty="0" err="1" smtClean="0"/>
              <a:t>submitText</a:t>
            </a:r>
            <a:r>
              <a:rPr lang="en-US" dirty="0" smtClean="0"/>
              <a:t> when calling include view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119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Partial View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389908" y="2475691"/>
            <a:ext cx="8092054" cy="15773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41313">
              <a:spcBef>
                <a:spcPts val="300"/>
              </a:spcBef>
            </a:pP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@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</a:rPr>
              <a:t>extends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(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</a:rPr>
              <a:t>'layout'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)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341313">
              <a:spcBef>
                <a:spcPts val="300"/>
              </a:spcBef>
            </a:pP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@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</a:rPr>
              <a:t>section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(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'content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)</a:t>
            </a:r>
            <a:endParaRPr lang="en-US" sz="1400" dirty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341313">
              <a:spcBef>
                <a:spcPts val="300"/>
              </a:spcBef>
            </a:pP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open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([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'url'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'student'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'class'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'pure-form'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])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en-US" sz="1400" dirty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341313">
              <a:spcBef>
                <a:spcPts val="300"/>
              </a:spcBef>
            </a:pP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</a:rPr>
              <a:t>include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'student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</a:rPr>
              <a:t>s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.partials.form'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'submitText'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</a:rPr>
              <a:t>Add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 Student'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])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341313">
              <a:spcBef>
                <a:spcPts val="300"/>
              </a:spcBef>
            </a:pP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close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en-US" sz="1400" dirty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341313">
              <a:spcBef>
                <a:spcPts val="300"/>
              </a:spcBef>
            </a:pP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en-US" sz="1400" dirty="0">
              <a:solidFill>
                <a:srgbClr val="8000FF"/>
              </a:solidFill>
              <a:highlight>
                <a:srgbClr val="FEFCF5"/>
              </a:highligh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9908" y="4328646"/>
            <a:ext cx="8092054" cy="18312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03225">
              <a:spcBef>
                <a:spcPts val="300"/>
              </a:spcBef>
            </a:pP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@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</a:rPr>
              <a:t>extends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(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</a:rPr>
              <a:t>'layout'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)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403225">
              <a:spcBef>
                <a:spcPts val="300"/>
              </a:spcBef>
            </a:pP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@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</a:rPr>
              <a:t>section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(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'content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)</a:t>
            </a:r>
          </a:p>
          <a:p>
            <a:pPr defTabSz="403225">
              <a:spcBef>
                <a:spcPts val="300"/>
              </a:spcBef>
            </a:pP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model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$student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'method'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'PATCH'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 </a:t>
            </a:r>
          </a:p>
          <a:p>
            <a:pPr defTabSz="403225">
              <a:spcBef>
                <a:spcPts val="300"/>
              </a:spcBef>
            </a:pP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				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'action'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'studentController@update'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$student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id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]])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1400" dirty="0"/>
          </a:p>
          <a:p>
            <a:pPr defTabSz="403225">
              <a:spcBef>
                <a:spcPts val="300"/>
              </a:spcBef>
            </a:pP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</a:rPr>
              <a:t>include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'student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</a:rPr>
              <a:t>s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.partials.form'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'submitText'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'Update Student'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])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403225">
              <a:spcBef>
                <a:spcPts val="300"/>
              </a:spcBef>
            </a:pP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close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en-US" sz="1400" dirty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403225">
              <a:spcBef>
                <a:spcPts val="300"/>
              </a:spcBef>
            </a:pPr>
            <a:r>
              <a:rPr lang="en-US" sz="1400" b="1" dirty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99972" y="6131923"/>
            <a:ext cx="1847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4922208" y="3997529"/>
            <a:ext cx="35792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Resources/views/students/</a:t>
            </a:r>
            <a:r>
              <a:rPr lang="en-US" sz="1200" dirty="0" err="1"/>
              <a:t>create.blade.php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4998893" y="6086504"/>
            <a:ext cx="33868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Resources/views/students/</a:t>
            </a:r>
            <a:r>
              <a:rPr lang="en-US" sz="1200" dirty="0" err="1" smtClean="0"/>
              <a:t>edit.blade.php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925306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Register all designed </a:t>
            </a:r>
            <a:r>
              <a:rPr lang="en-US" dirty="0" err="1" smtClean="0"/>
              <a:t>url</a:t>
            </a:r>
            <a:endParaRPr lang="en-US" dirty="0" smtClean="0"/>
          </a:p>
          <a:p>
            <a:r>
              <a:rPr lang="en-US" dirty="0" smtClean="0"/>
              <a:t>example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Routing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390544" y="3137410"/>
            <a:ext cx="8301654" cy="1877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…</a:t>
            </a: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Route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get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</a:rPr>
              <a:t>'/'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</a:rPr>
              <a:t>'pagesController@home'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Route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get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</a:rPr>
              <a:t>'contact'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</a:rPr>
              <a:t>'pagesController@contact'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Route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get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</a:rPr>
              <a:t>'register'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</a:rPr>
              <a:t>'pagesController@register'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Route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get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</a:rPr>
              <a:t>'login'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</a:rPr>
              <a:t>'pagesController@login'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Route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get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</a:rPr>
              <a:t>'logout'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</a:rPr>
              <a:t>'pagesController@logout'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600" dirty="0"/>
          </a:p>
          <a:p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6639842" y="5063278"/>
            <a:ext cx="2094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app/Http/</a:t>
            </a:r>
            <a:r>
              <a:rPr lang="en-US" sz="1400" dirty="0" err="1" smtClean="0"/>
              <a:t>routes.php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1373087336"/>
      </p:ext>
    </p:extLst>
  </p:cSld>
  <p:clrMapOvr>
    <a:masterClrMapping/>
  </p:clrMapOvr>
  <p:transition spd="med">
    <p:wipe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120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Partial View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6599972" y="6131923"/>
            <a:ext cx="1847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1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t="-845"/>
          <a:stretch/>
        </p:blipFill>
        <p:spPr>
          <a:xfrm>
            <a:off x="4231073" y="3195575"/>
            <a:ext cx="4737797" cy="30748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95" y="2138308"/>
            <a:ext cx="4684445" cy="30014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2106774" y="5124947"/>
            <a:ext cx="21242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…/public/students/create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6579286" y="2827987"/>
            <a:ext cx="21002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…/</a:t>
            </a:r>
            <a:r>
              <a:rPr lang="en-US" sz="1200" dirty="0" smtClean="0"/>
              <a:t>public/students/3/edit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7965093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358775" cy="365125"/>
          </a:xfrm>
        </p:spPr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121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643063" cy="365125"/>
          </a:xfrm>
        </p:spPr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8890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Html page to view to user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/resources/views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return view file in controller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eturn view('</a:t>
            </a:r>
            <a:r>
              <a:rPr lang="en-US" dirty="0" err="1" smtClean="0"/>
              <a:t>viewFile</a:t>
            </a:r>
            <a:r>
              <a:rPr lang="en-US" dirty="0" smtClean="0"/>
              <a:t>')</a:t>
            </a:r>
            <a:endParaRPr lang="en-US" dirty="0"/>
          </a:p>
          <a:p>
            <a:pPr lvl="1"/>
            <a:r>
              <a:rPr lang="en-US" dirty="0" smtClean="0"/>
              <a:t>return </a:t>
            </a:r>
            <a:r>
              <a:rPr lang="en-US" dirty="0"/>
              <a:t>view</a:t>
            </a:r>
            <a:r>
              <a:rPr lang="en-US" dirty="0" smtClean="0"/>
              <a:t>('directory/</a:t>
            </a:r>
            <a:r>
              <a:rPr lang="en-US" dirty="0" err="1" smtClean="0"/>
              <a:t>viewFile</a:t>
            </a:r>
            <a:r>
              <a:rPr lang="en-US" dirty="0" smtClean="0"/>
              <a:t>')</a:t>
            </a:r>
            <a:endParaRPr lang="en-US" dirty="0"/>
          </a:p>
          <a:p>
            <a:pPr lvl="1"/>
            <a:r>
              <a:rPr lang="en-US" dirty="0" smtClean="0"/>
              <a:t>return </a:t>
            </a:r>
            <a:r>
              <a:rPr lang="en-US" dirty="0"/>
              <a:t>view</a:t>
            </a:r>
            <a:r>
              <a:rPr lang="en-US" dirty="0" smtClean="0"/>
              <a:t>('</a:t>
            </a:r>
            <a:r>
              <a:rPr lang="en-US" dirty="0" err="1" smtClean="0"/>
              <a:t>directory.viewFile</a:t>
            </a:r>
            <a:r>
              <a:rPr lang="en-US" dirty="0" smtClean="0"/>
              <a:t>')</a:t>
            </a:r>
            <a:endParaRPr lang="id-ID" dirty="0"/>
          </a:p>
          <a:p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View 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749951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Generate a controller page automatically</a:t>
            </a:r>
          </a:p>
          <a:p>
            <a:pPr lvl="1"/>
            <a:r>
              <a:rPr lang="en-US" dirty="0" err="1"/>
              <a:t>php</a:t>
            </a:r>
            <a:r>
              <a:rPr lang="en-US" dirty="0"/>
              <a:t> artisan </a:t>
            </a:r>
            <a:r>
              <a:rPr lang="en-US" dirty="0" err="1"/>
              <a:t>make:controller</a:t>
            </a:r>
            <a:r>
              <a:rPr lang="en-US" dirty="0"/>
              <a:t> [</a:t>
            </a:r>
            <a:r>
              <a:rPr lang="en-US" dirty="0" err="1"/>
              <a:t>controllerName</a:t>
            </a:r>
            <a:r>
              <a:rPr lang="en-US" dirty="0" smtClean="0"/>
              <a:t>] [option]</a:t>
            </a:r>
          </a:p>
          <a:p>
            <a:pPr lvl="2"/>
            <a:r>
              <a:rPr lang="en-US" dirty="0" smtClean="0"/>
              <a:t>See: </a:t>
            </a:r>
            <a:r>
              <a:rPr lang="en-US" dirty="0" err="1" smtClean="0">
                <a:solidFill>
                  <a:srgbClr val="0070C0"/>
                </a:solidFill>
              </a:rPr>
              <a:t>php</a:t>
            </a:r>
            <a:r>
              <a:rPr lang="en-US" dirty="0" smtClean="0">
                <a:solidFill>
                  <a:srgbClr val="0070C0"/>
                </a:solidFill>
              </a:rPr>
              <a:t> artisan help </a:t>
            </a:r>
            <a:r>
              <a:rPr lang="en-US" dirty="0" err="1" smtClean="0">
                <a:solidFill>
                  <a:srgbClr val="0070C0"/>
                </a:solidFill>
              </a:rPr>
              <a:t>make:controller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endParaRPr lang="en-US" dirty="0"/>
          </a:p>
          <a:p>
            <a:pPr lvl="1"/>
            <a:r>
              <a:rPr lang="en-US" dirty="0" err="1">
                <a:solidFill>
                  <a:srgbClr val="0070C0"/>
                </a:solidFill>
              </a:rPr>
              <a:t>php</a:t>
            </a:r>
            <a:r>
              <a:rPr lang="en-US" dirty="0">
                <a:solidFill>
                  <a:srgbClr val="0070C0"/>
                </a:solidFill>
              </a:rPr>
              <a:t> artisan </a:t>
            </a:r>
            <a:r>
              <a:rPr lang="en-US" dirty="0" err="1">
                <a:solidFill>
                  <a:srgbClr val="0070C0"/>
                </a:solidFill>
              </a:rPr>
              <a:t>make:controller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PagesController</a:t>
            </a:r>
            <a:endParaRPr lang="en-US" dirty="0" smtClean="0">
              <a:solidFill>
                <a:srgbClr val="0070C0"/>
              </a:solidFill>
            </a:endParaRPr>
          </a:p>
          <a:p>
            <a:pPr lvl="2"/>
            <a:r>
              <a:rPr lang="en-US" dirty="0" smtClean="0"/>
              <a:t>Includes default controller method</a:t>
            </a:r>
          </a:p>
          <a:p>
            <a:pPr lvl="1"/>
            <a:r>
              <a:rPr lang="en-US" dirty="0" smtClean="0"/>
              <a:t>or</a:t>
            </a:r>
            <a:endParaRPr lang="en-US" dirty="0"/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php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artisan </a:t>
            </a:r>
            <a:r>
              <a:rPr lang="en-US" dirty="0" err="1">
                <a:solidFill>
                  <a:srgbClr val="0070C0"/>
                </a:solidFill>
              </a:rPr>
              <a:t>make:controller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PagesController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––plain</a:t>
            </a:r>
            <a:endParaRPr lang="en-US" dirty="0" smtClean="0">
              <a:solidFill>
                <a:srgbClr val="0070C0"/>
              </a:solidFill>
            </a:endParaRPr>
          </a:p>
          <a:p>
            <a:pPr lvl="2"/>
            <a:r>
              <a:rPr lang="en-US" dirty="0" smtClean="0"/>
              <a:t>Empty controller</a:t>
            </a:r>
            <a:endParaRPr lang="en-US" dirty="0"/>
          </a:p>
          <a:p>
            <a:pPr lvl="1"/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Artisan Control Utility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887410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Example : </a:t>
            </a: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php</a:t>
            </a:r>
            <a:r>
              <a:rPr lang="en-US" dirty="0" smtClean="0">
                <a:solidFill>
                  <a:srgbClr val="0070C0"/>
                </a:solidFill>
              </a:rPr>
              <a:t> artisan </a:t>
            </a:r>
            <a:r>
              <a:rPr lang="en-US" dirty="0" err="1">
                <a:solidFill>
                  <a:srgbClr val="0070C0"/>
                </a:solidFill>
              </a:rPr>
              <a:t>make:controller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PagesController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–</a:t>
            </a:r>
            <a:r>
              <a:rPr lang="en-US" dirty="0">
                <a:solidFill>
                  <a:srgbClr val="0070C0"/>
                </a:solidFill>
              </a:rPr>
              <a:t>–</a:t>
            </a:r>
            <a:r>
              <a:rPr lang="en-US" dirty="0" smtClean="0">
                <a:solidFill>
                  <a:srgbClr val="0070C0"/>
                </a:solidFill>
              </a:rPr>
              <a:t>plain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Artisan Control Utility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389908" y="3010218"/>
            <a:ext cx="8301655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400" dirty="0">
                <a:solidFill>
                  <a:srgbClr val="FF0000"/>
                </a:solidFill>
                <a:highlight>
                  <a:srgbClr val="FDF8E3"/>
                </a:highlight>
              </a:rPr>
              <a:t>&lt;?</a:t>
            </a:r>
            <a:r>
              <a:rPr lang="id-ID" sz="1400" dirty="0" smtClean="0">
                <a:solidFill>
                  <a:srgbClr val="FF0000"/>
                </a:solidFill>
                <a:highlight>
                  <a:srgbClr val="FDF8E3"/>
                </a:highlight>
              </a:rPr>
              <a:t>php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</a:rPr>
              <a:t>namespace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App\Http\Controllers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</a:rPr>
              <a:t>use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Illuminate\Http\Request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</a:rPr>
              <a:t>use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App\Http\Requests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</a:rPr>
              <a:t>use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App\Http\Controllers\Controller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PagesController 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</a:rPr>
              <a:t>extends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Controller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008000"/>
                </a:solidFill>
                <a:highlight>
                  <a:srgbClr val="FEFCF5"/>
                </a:highlight>
              </a:rPr>
              <a:t>//</a:t>
            </a:r>
            <a:endParaRPr lang="id-ID" sz="1400" dirty="0"/>
          </a:p>
          <a:p>
            <a:endParaRPr lang="en-US" sz="1400" dirty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11970" y="5728950"/>
            <a:ext cx="39219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app/Http/Controllers/</a:t>
            </a:r>
            <a:r>
              <a:rPr lang="en-US" sz="1400" dirty="0" err="1" smtClean="0"/>
              <a:t>PagesController.php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2290254098"/>
      </p:ext>
    </p:extLst>
  </p:cSld>
  <p:clrMapOvr>
    <a:masterClrMapping/>
  </p:clrMapOvr>
  <p:transition spd="med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</a:t>
            </a:r>
            <a:r>
              <a:rPr lang="en-US" dirty="0" smtClean="0"/>
              <a:t>Basic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Content Placeholder 6" descr="http://blog.legacyteam.info/wp-content/uploads/2014/10/laravel-logo-white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44" y="3022600"/>
            <a:ext cx="5334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99178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Assume we have a </a:t>
            </a:r>
            <a:r>
              <a:rPr lang="en-US" dirty="0" err="1" smtClean="0"/>
              <a:t>php</a:t>
            </a:r>
            <a:r>
              <a:rPr lang="en-US" dirty="0" smtClean="0"/>
              <a:t> variable named $variable</a:t>
            </a:r>
          </a:p>
          <a:p>
            <a:r>
              <a:rPr lang="en-US" dirty="0" smtClean="0"/>
              <a:t>To view the value in html </a:t>
            </a:r>
            <a:r>
              <a:rPr lang="en-US" dirty="0"/>
              <a:t>views</a:t>
            </a:r>
          </a:p>
          <a:p>
            <a:pPr lvl="1"/>
            <a:r>
              <a:rPr lang="en-US" dirty="0" smtClean="0"/>
              <a:t>Escape character format </a:t>
            </a:r>
            <a:r>
              <a:rPr lang="en-US" dirty="0"/>
              <a:t>: </a:t>
            </a:r>
            <a:endParaRPr lang="en-US" dirty="0" smtClean="0"/>
          </a:p>
          <a:p>
            <a:pPr lvl="2"/>
            <a:r>
              <a:rPr lang="en-US" dirty="0" smtClean="0"/>
              <a:t>{{ </a:t>
            </a:r>
            <a:r>
              <a:rPr lang="en-US" dirty="0"/>
              <a:t>$variable }}</a:t>
            </a:r>
          </a:p>
          <a:p>
            <a:pPr lvl="1"/>
            <a:r>
              <a:rPr lang="en-US" dirty="0" smtClean="0"/>
              <a:t>Un-escape character format : </a:t>
            </a:r>
          </a:p>
          <a:p>
            <a:pPr lvl="2"/>
            <a:r>
              <a:rPr lang="en-US" dirty="0" smtClean="0"/>
              <a:t>{!! </a:t>
            </a:r>
            <a:r>
              <a:rPr lang="en-US" dirty="0"/>
              <a:t>$variable </a:t>
            </a:r>
            <a:r>
              <a:rPr lang="en-US" dirty="0" smtClean="0"/>
              <a:t>!!}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</a:t>
            </a:r>
            <a:r>
              <a:rPr lang="en-US" dirty="0" err="1" smtClean="0"/>
              <a:t>php</a:t>
            </a:r>
            <a:r>
              <a:rPr lang="en-US" dirty="0" smtClean="0"/>
              <a:t> value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5184408"/>
      </p:ext>
    </p:extLst>
  </p:cSld>
  <p:clrMapOvr>
    <a:masterClrMapping/>
  </p:clrMapOvr>
  <p:transition spd="med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Passing Data to Views Example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389909" y="2052642"/>
            <a:ext cx="830165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highlight>
                  <a:srgbClr val="FEFCF5"/>
                </a:highlight>
              </a:rPr>
              <a:t>…</a:t>
            </a:r>
          </a:p>
          <a:p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</a:rPr>
              <a:t>Route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</a:rPr>
              <a:t>get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dirty="0" smtClean="0">
                <a:solidFill>
                  <a:srgbClr val="808080"/>
                </a:solidFill>
                <a:highlight>
                  <a:srgbClr val="FEFCF5"/>
                </a:highlight>
              </a:rPr>
              <a:t>some1</a:t>
            </a:r>
            <a:r>
              <a:rPr lang="id-ID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dirty="0">
                <a:solidFill>
                  <a:srgbClr val="808080"/>
                </a:solidFill>
                <a:highlight>
                  <a:srgbClr val="FEFCF5"/>
                </a:highlight>
              </a:rPr>
              <a:t>'pagesController@</a:t>
            </a:r>
            <a:r>
              <a:rPr lang="en-US" dirty="0" smtClean="0">
                <a:solidFill>
                  <a:srgbClr val="808080"/>
                </a:solidFill>
                <a:highlight>
                  <a:srgbClr val="FEFCF5"/>
                </a:highlight>
              </a:rPr>
              <a:t>somePage1</a:t>
            </a:r>
            <a:r>
              <a:rPr lang="id-ID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dirty="0"/>
          </a:p>
          <a:p>
            <a:r>
              <a:rPr lang="en-US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en-US" dirty="0" smtClean="0">
              <a:solidFill>
                <a:srgbClr val="8000FF"/>
              </a:solidFill>
              <a:highlight>
                <a:srgbClr val="FEFCF5"/>
              </a:highligh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32702" y="2972364"/>
            <a:ext cx="2094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app/Http/</a:t>
            </a:r>
            <a:r>
              <a:rPr lang="en-US" sz="1400" dirty="0" err="1" smtClean="0"/>
              <a:t>routes.php</a:t>
            </a:r>
            <a:endParaRPr lang="id-ID" sz="1400" dirty="0"/>
          </a:p>
        </p:txBody>
      </p:sp>
      <p:sp>
        <p:nvSpPr>
          <p:cNvPr id="18" name="Rectangle 17"/>
          <p:cNvSpPr/>
          <p:nvPr/>
        </p:nvSpPr>
        <p:spPr>
          <a:xfrm>
            <a:off x="389909" y="3486269"/>
            <a:ext cx="830165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</a:rPr>
              <a:t>escape 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</a:rPr>
              <a:t>: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</a:rPr>
              <a:t>{{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dirty="0">
                <a:solidFill>
                  <a:srgbClr val="000080"/>
                </a:solidFill>
                <a:highlight>
                  <a:srgbClr val="FEFCF5"/>
                </a:highlight>
              </a:rPr>
              <a:t>$name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</a:rPr>
              <a:t>}}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dirty="0">
                <a:solidFill>
                  <a:srgbClr val="0000FF"/>
                </a:solidFill>
                <a:highlight>
                  <a:srgbClr val="FFFFFF"/>
                </a:highlight>
              </a:rPr>
              <a:t>&lt;br&gt;</a:t>
            </a:r>
            <a:endParaRPr lang="id-ID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dirty="0" smtClean="0">
                <a:solidFill>
                  <a:srgbClr val="000000"/>
                </a:solidFill>
                <a:highlight>
                  <a:srgbClr val="FEFCF5"/>
                </a:highlight>
              </a:rPr>
              <a:t>unescape 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</a:rPr>
              <a:t>: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dirty="0">
                <a:solidFill>
                  <a:srgbClr val="000080"/>
                </a:solidFill>
                <a:highlight>
                  <a:srgbClr val="FEFCF5"/>
                </a:highlight>
              </a:rPr>
              <a:t>$name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dirty="0" smtClean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r>
              <a:rPr lang="id-ID" dirty="0">
                <a:solidFill>
                  <a:srgbClr val="0000FF"/>
                </a:solidFill>
                <a:highlight>
                  <a:srgbClr val="FFFFFF"/>
                </a:highlight>
              </a:rPr>
              <a:t> &lt;br</a:t>
            </a:r>
            <a:r>
              <a:rPr lang="id-ID" dirty="0" smtClean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endParaRPr lang="id-ID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93912" y="4436804"/>
            <a:ext cx="38624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resources/views/pages/somePages1.php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176221737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Passing Data to Views </a:t>
            </a:r>
            <a:r>
              <a:rPr lang="en-US" dirty="0" smtClean="0"/>
              <a:t>Example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Rectangle 14"/>
          <p:cNvSpPr/>
          <p:nvPr/>
        </p:nvSpPr>
        <p:spPr>
          <a:xfrm>
            <a:off x="5428633" y="5872987"/>
            <a:ext cx="30989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localhost/project1/public/some1</a:t>
            </a:r>
            <a:endParaRPr lang="id-ID" sz="1400" dirty="0"/>
          </a:p>
        </p:txBody>
      </p:sp>
      <p:sp>
        <p:nvSpPr>
          <p:cNvPr id="16" name="Rectangle 15"/>
          <p:cNvSpPr/>
          <p:nvPr/>
        </p:nvSpPr>
        <p:spPr>
          <a:xfrm>
            <a:off x="389908" y="2018220"/>
            <a:ext cx="8259275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PagesController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extends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Controller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{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somePage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1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$name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&lt;b&gt; 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Andi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 &lt;/b&gt;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en-US" sz="14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view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'pages.somePages1'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)-&gt;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with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'name'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 </a:t>
            </a:r>
            <a:r>
              <a:rPr lang="en-US" sz="14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</a:t>
            </a:r>
            <a:r>
              <a:rPr lang="en-US" sz="1400" dirty="0">
                <a:solidFill>
                  <a:srgbClr val="000080"/>
                </a:solidFill>
                <a:highlight>
                  <a:srgbClr val="FEFCF5"/>
                </a:highlight>
              </a:rPr>
              <a:t>name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endParaRPr lang="en-US" sz="14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…</a:t>
            </a:r>
          </a:p>
          <a:p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400" dirty="0"/>
          </a:p>
        </p:txBody>
      </p:sp>
      <p:sp>
        <p:nvSpPr>
          <p:cNvPr id="17" name="Rectangle 16"/>
          <p:cNvSpPr/>
          <p:nvPr/>
        </p:nvSpPr>
        <p:spPr>
          <a:xfrm>
            <a:off x="4719646" y="3815632"/>
            <a:ext cx="39295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app/Http/Controllers/</a:t>
            </a:r>
            <a:r>
              <a:rPr lang="en-US" sz="1400" dirty="0" err="1" smtClean="0"/>
              <a:t>pagesController.php</a:t>
            </a:r>
            <a:endParaRPr lang="id-ID" sz="1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33" y="4394245"/>
            <a:ext cx="5029200" cy="1752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066620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Download all component to use Laravel</a:t>
            </a:r>
          </a:p>
          <a:p>
            <a:r>
              <a:rPr lang="en-US" dirty="0" smtClean="0"/>
              <a:t>Composer</a:t>
            </a:r>
          </a:p>
          <a:p>
            <a:pPr lvl="1"/>
            <a:r>
              <a:rPr lang="en-US" dirty="0" smtClean="0">
                <a:hlinkClick r:id="rId2"/>
              </a:rPr>
              <a:t>https://getcomposer.org/</a:t>
            </a:r>
            <a:endParaRPr lang="en-US" dirty="0" smtClean="0"/>
          </a:p>
          <a:p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035659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Assume we have a </a:t>
            </a:r>
            <a:r>
              <a:rPr lang="en-US" dirty="0" err="1" smtClean="0"/>
              <a:t>php</a:t>
            </a:r>
            <a:r>
              <a:rPr lang="en-US" dirty="0" smtClean="0"/>
              <a:t> array named $array</a:t>
            </a:r>
          </a:p>
          <a:p>
            <a:pPr lvl="2"/>
            <a:r>
              <a:rPr lang="en-US" dirty="0" smtClean="0"/>
              <a:t>$array = [];</a:t>
            </a:r>
            <a:endParaRPr lang="en-US" dirty="0"/>
          </a:p>
          <a:p>
            <a:pPr lvl="2"/>
            <a:r>
              <a:rPr lang="en-US" dirty="0" smtClean="0"/>
              <a:t>$array[</a:t>
            </a:r>
            <a:r>
              <a:rPr lang="en-US" dirty="0" smtClean="0"/>
              <a:t>'keys1'] </a:t>
            </a:r>
            <a:r>
              <a:rPr lang="en-US" dirty="0"/>
              <a:t>= </a:t>
            </a:r>
            <a:r>
              <a:rPr lang="en-US" dirty="0" smtClean="0"/>
              <a:t>'value1';</a:t>
            </a:r>
            <a:endParaRPr lang="en-US" dirty="0"/>
          </a:p>
          <a:p>
            <a:pPr lvl="2"/>
            <a:r>
              <a:rPr lang="en-US" dirty="0" smtClean="0"/>
              <a:t>$array[</a:t>
            </a:r>
            <a:r>
              <a:rPr lang="en-US" dirty="0" smtClean="0"/>
              <a:t>'keys2'] </a:t>
            </a:r>
            <a:r>
              <a:rPr lang="en-US" dirty="0"/>
              <a:t>= </a:t>
            </a:r>
            <a:r>
              <a:rPr lang="en-US" dirty="0" smtClean="0"/>
              <a:t>'value2';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To view the value in html </a:t>
            </a:r>
            <a:r>
              <a:rPr lang="en-US" dirty="0"/>
              <a:t>views</a:t>
            </a:r>
          </a:p>
          <a:p>
            <a:pPr lvl="1"/>
            <a:r>
              <a:rPr lang="en-US" dirty="0" smtClean="0"/>
              <a:t>Escape character format </a:t>
            </a:r>
            <a:r>
              <a:rPr lang="en-US" dirty="0"/>
              <a:t>: </a:t>
            </a:r>
            <a:endParaRPr lang="en-US" dirty="0" smtClean="0"/>
          </a:p>
          <a:p>
            <a:pPr lvl="2"/>
            <a:r>
              <a:rPr lang="en-US" dirty="0" smtClean="0"/>
              <a:t>{{ </a:t>
            </a:r>
            <a:r>
              <a:rPr lang="en-US" dirty="0"/>
              <a:t>$keys1 }} {{ $keys2 }}</a:t>
            </a:r>
            <a:endParaRPr lang="id-ID" dirty="0"/>
          </a:p>
          <a:p>
            <a:pPr lvl="1"/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</a:t>
            </a:r>
            <a:r>
              <a:rPr lang="en-US" dirty="0" err="1" smtClean="0"/>
              <a:t>php</a:t>
            </a:r>
            <a:r>
              <a:rPr lang="en-US" dirty="0" smtClean="0"/>
              <a:t> </a:t>
            </a:r>
            <a:r>
              <a:rPr lang="en-US" dirty="0" smtClean="0"/>
              <a:t>array value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7920289"/>
      </p:ext>
    </p:extLst>
  </p:cSld>
  <p:clrMapOvr>
    <a:masterClrMapping/>
  </p:clrMapOvr>
  <p:transition spd="med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Passing </a:t>
            </a:r>
            <a:r>
              <a:rPr lang="en-US" dirty="0" smtClean="0"/>
              <a:t>Array to </a:t>
            </a:r>
            <a:r>
              <a:rPr lang="en-US" dirty="0" smtClean="0"/>
              <a:t>Views Example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389909" y="2052642"/>
            <a:ext cx="830165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highlight>
                  <a:srgbClr val="FEFCF5"/>
                </a:highlight>
              </a:rPr>
              <a:t>…</a:t>
            </a:r>
          </a:p>
          <a:p>
            <a:r>
              <a:rPr lang="id-ID" dirty="0" smtClean="0">
                <a:solidFill>
                  <a:srgbClr val="000000"/>
                </a:solidFill>
                <a:highlight>
                  <a:srgbClr val="FEFCF5"/>
                </a:highlight>
              </a:rPr>
              <a:t>Route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</a:rPr>
              <a:t>get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dirty="0" smtClean="0">
                <a:solidFill>
                  <a:srgbClr val="808080"/>
                </a:solidFill>
                <a:highlight>
                  <a:srgbClr val="FEFCF5"/>
                </a:highlight>
              </a:rPr>
              <a:t>some2</a:t>
            </a:r>
            <a:r>
              <a:rPr lang="id-ID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dirty="0">
                <a:solidFill>
                  <a:srgbClr val="808080"/>
                </a:solidFill>
                <a:highlight>
                  <a:srgbClr val="FEFCF5"/>
                </a:highlight>
              </a:rPr>
              <a:t>'pagesController@</a:t>
            </a:r>
            <a:r>
              <a:rPr lang="en-US" dirty="0" smtClean="0">
                <a:solidFill>
                  <a:srgbClr val="808080"/>
                </a:solidFill>
                <a:highlight>
                  <a:srgbClr val="FEFCF5"/>
                </a:highlight>
              </a:rPr>
              <a:t>somePage2</a:t>
            </a:r>
            <a:r>
              <a:rPr lang="id-ID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dirty="0"/>
          </a:p>
          <a:p>
            <a:r>
              <a:rPr lang="en-US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32702" y="3018084"/>
            <a:ext cx="2094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app/Http/</a:t>
            </a:r>
            <a:r>
              <a:rPr lang="en-US" sz="1400" dirty="0" err="1" smtClean="0"/>
              <a:t>routes.php</a:t>
            </a:r>
            <a:endParaRPr lang="id-ID" sz="1400" dirty="0"/>
          </a:p>
        </p:txBody>
      </p:sp>
      <p:sp>
        <p:nvSpPr>
          <p:cNvPr id="20" name="Rectangle 19"/>
          <p:cNvSpPr/>
          <p:nvPr/>
        </p:nvSpPr>
        <p:spPr>
          <a:xfrm>
            <a:off x="389908" y="3654065"/>
            <a:ext cx="830165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dirty="0">
                <a:solidFill>
                  <a:srgbClr val="000000"/>
                </a:solidFill>
                <a:highlight>
                  <a:srgbClr val="FFFFFF"/>
                </a:highlight>
              </a:rPr>
              <a:t>escape : </a:t>
            </a:r>
            <a:r>
              <a:rPr lang="id-ID" dirty="0">
                <a:solidFill>
                  <a:srgbClr val="0000FF"/>
                </a:solidFill>
                <a:highlight>
                  <a:srgbClr val="FFFFFF"/>
                </a:highlight>
              </a:rPr>
              <a:t>&lt;br&gt;</a:t>
            </a:r>
            <a:endParaRPr lang="id-ID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dirty="0">
                <a:solidFill>
                  <a:srgbClr val="000000"/>
                </a:solidFill>
                <a:highlight>
                  <a:srgbClr val="FFFFFF"/>
                </a:highlight>
              </a:rPr>
              <a:t>name1 : {{ $name1 }} </a:t>
            </a:r>
            <a:r>
              <a:rPr lang="id-ID" dirty="0">
                <a:solidFill>
                  <a:srgbClr val="0000FF"/>
                </a:solidFill>
                <a:highlight>
                  <a:srgbClr val="FFFFFF"/>
                </a:highlight>
              </a:rPr>
              <a:t>&lt;br&gt;</a:t>
            </a:r>
            <a:endParaRPr lang="id-ID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dirty="0">
                <a:solidFill>
                  <a:srgbClr val="000000"/>
                </a:solidFill>
                <a:highlight>
                  <a:srgbClr val="FFFFFF"/>
                </a:highlight>
              </a:rPr>
              <a:t>name2 : {{ $name2 }} </a:t>
            </a:r>
            <a:r>
              <a:rPr lang="id-ID" dirty="0">
                <a:solidFill>
                  <a:srgbClr val="0000FF"/>
                </a:solidFill>
                <a:highlight>
                  <a:srgbClr val="FFFFFF"/>
                </a:highlight>
              </a:rPr>
              <a:t>&lt;br&gt;</a:t>
            </a:r>
            <a:endParaRPr lang="id-ID" dirty="0"/>
          </a:p>
        </p:txBody>
      </p:sp>
      <p:sp>
        <p:nvSpPr>
          <p:cNvPr id="21" name="Rectangle 20"/>
          <p:cNvSpPr/>
          <p:nvPr/>
        </p:nvSpPr>
        <p:spPr>
          <a:xfrm>
            <a:off x="4864397" y="4622681"/>
            <a:ext cx="38624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resources/views/pages/somePages2.php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167949386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Passing </a:t>
            </a:r>
            <a:r>
              <a:rPr lang="en-US" dirty="0"/>
              <a:t>Array to </a:t>
            </a:r>
            <a:r>
              <a:rPr lang="en-US" dirty="0"/>
              <a:t>Views </a:t>
            </a:r>
            <a:r>
              <a:rPr lang="en-US" dirty="0" smtClean="0"/>
              <a:t>Example 1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389908" y="2009550"/>
            <a:ext cx="8301654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	…</a:t>
            </a: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somePage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2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(){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view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'pages.somePages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2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with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([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'name1'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'Andi'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'name2'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'Budi'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]);</a:t>
            </a:r>
            <a:endParaRPr lang="id-ID" sz="1400" dirty="0"/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	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400" dirty="0"/>
          </a:p>
        </p:txBody>
      </p:sp>
      <p:sp>
        <p:nvSpPr>
          <p:cNvPr id="15" name="Rectangle 14"/>
          <p:cNvSpPr/>
          <p:nvPr/>
        </p:nvSpPr>
        <p:spPr>
          <a:xfrm>
            <a:off x="4719646" y="3815632"/>
            <a:ext cx="39295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app/Http/Controllers/</a:t>
            </a:r>
            <a:r>
              <a:rPr lang="en-US" sz="1400" dirty="0" err="1" smtClean="0"/>
              <a:t>pagesController.php</a:t>
            </a:r>
            <a:endParaRPr lang="id-ID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08" y="4245329"/>
            <a:ext cx="5000625" cy="2028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5428633" y="5872987"/>
            <a:ext cx="30989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localhost/project1/public/some2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270321168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Passing </a:t>
            </a:r>
            <a:r>
              <a:rPr lang="en-US" dirty="0"/>
              <a:t>Array to </a:t>
            </a:r>
            <a:r>
              <a:rPr lang="en-US" dirty="0"/>
              <a:t>Views Example </a:t>
            </a:r>
            <a:r>
              <a:rPr lang="en-US" dirty="0" smtClean="0"/>
              <a:t>2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389908" y="2009550"/>
            <a:ext cx="8301654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	…</a:t>
            </a: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somePage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2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(){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$data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[];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$data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'name1'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]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'Andi'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$data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'name2'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]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'Budi'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view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'pages.somePages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2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$data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400" dirty="0"/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	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400" dirty="0"/>
          </a:p>
        </p:txBody>
      </p:sp>
      <p:sp>
        <p:nvSpPr>
          <p:cNvPr id="15" name="Rectangle 14"/>
          <p:cNvSpPr/>
          <p:nvPr/>
        </p:nvSpPr>
        <p:spPr>
          <a:xfrm>
            <a:off x="4719646" y="3815632"/>
            <a:ext cx="39295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app/Http/Controllers/</a:t>
            </a:r>
            <a:r>
              <a:rPr lang="en-US" sz="1400" dirty="0" err="1" smtClean="0"/>
              <a:t>pagesController.php</a:t>
            </a:r>
            <a:endParaRPr lang="id-ID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08" y="4245329"/>
            <a:ext cx="5000625" cy="2028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5428633" y="5872987"/>
            <a:ext cx="30989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localhost/project1/public/some2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284445939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Passing </a:t>
            </a:r>
            <a:r>
              <a:rPr lang="en-US" dirty="0"/>
              <a:t>Array to </a:t>
            </a:r>
            <a:r>
              <a:rPr lang="en-US" dirty="0"/>
              <a:t>Views Example </a:t>
            </a:r>
            <a:r>
              <a:rPr lang="en-US" dirty="0" smtClean="0"/>
              <a:t>3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389908" y="2009550"/>
            <a:ext cx="8301654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	…</a:t>
            </a: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somePage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2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(){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$name1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'Andi'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$name2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'Budi'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en-US" sz="14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view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 err="1">
                <a:solidFill>
                  <a:srgbClr val="808080"/>
                </a:solidFill>
                <a:highlight>
                  <a:srgbClr val="FEFCF5"/>
                </a:highlight>
              </a:rPr>
              <a:t>pages.somePages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compact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</a:rPr>
              <a:t>'name1'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, 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</a:rPr>
              <a:t>'name2'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));</a:t>
            </a:r>
            <a:endParaRPr lang="id-ID" sz="1400" dirty="0"/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	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400" dirty="0"/>
          </a:p>
        </p:txBody>
      </p:sp>
      <p:sp>
        <p:nvSpPr>
          <p:cNvPr id="15" name="Rectangle 14"/>
          <p:cNvSpPr/>
          <p:nvPr/>
        </p:nvSpPr>
        <p:spPr>
          <a:xfrm>
            <a:off x="4719646" y="3815632"/>
            <a:ext cx="39295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app/Http/Controllers/</a:t>
            </a:r>
            <a:r>
              <a:rPr lang="en-US" sz="1400" dirty="0" err="1" smtClean="0"/>
              <a:t>pagesController.php</a:t>
            </a:r>
            <a:endParaRPr lang="id-ID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08" y="4245329"/>
            <a:ext cx="5000625" cy="2028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5428633" y="5872987"/>
            <a:ext cx="30989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localhost/project1/public/some2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94248368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Instead of using </a:t>
            </a:r>
            <a:r>
              <a:rPr lang="en-US" dirty="0" smtClean="0">
                <a:solidFill>
                  <a:srgbClr val="FFC000"/>
                </a:solidFill>
              </a:rPr>
              <a:t>&lt;?</a:t>
            </a:r>
            <a:r>
              <a:rPr lang="en-US" dirty="0" err="1" smtClean="0">
                <a:solidFill>
                  <a:srgbClr val="FFC000"/>
                </a:solidFill>
              </a:rPr>
              <a:t>php</a:t>
            </a:r>
            <a:r>
              <a:rPr lang="en-US" dirty="0" smtClean="0">
                <a:solidFill>
                  <a:srgbClr val="FFC000"/>
                </a:solidFill>
              </a:rPr>
              <a:t> - ?&gt; </a:t>
            </a:r>
            <a:r>
              <a:rPr lang="en-US" dirty="0" smtClean="0"/>
              <a:t>tag, use '@' to declare the use of </a:t>
            </a:r>
            <a:r>
              <a:rPr lang="en-US" dirty="0" err="1" smtClean="0"/>
              <a:t>php</a:t>
            </a:r>
            <a:r>
              <a:rPr lang="en-US" dirty="0" smtClean="0"/>
              <a:t> code</a:t>
            </a:r>
          </a:p>
          <a:p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code - Blade Template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569295" y="2895719"/>
            <a:ext cx="3443905" cy="18466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</a:rPr>
              <a:t>if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condition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result </a:t>
            </a:r>
            <a:r>
              <a:rPr lang="id-ID" sz="1600" dirty="0">
                <a:solidFill>
                  <a:srgbClr val="FF8000"/>
                </a:solidFill>
                <a:highlight>
                  <a:srgbClr val="FEFCF5"/>
                </a:highlight>
              </a:rPr>
              <a:t>1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</a:rPr>
              <a:t>elseif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condition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result </a:t>
            </a:r>
            <a:r>
              <a:rPr lang="id-ID" sz="1600" dirty="0">
                <a:solidFill>
                  <a:srgbClr val="FF8000"/>
                </a:solidFill>
                <a:highlight>
                  <a:srgbClr val="FEFCF5"/>
                </a:highlight>
              </a:rPr>
              <a:t>2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</a:rPr>
              <a:t>else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result </a:t>
            </a:r>
            <a:r>
              <a:rPr lang="id-ID" sz="1600" dirty="0">
                <a:solidFill>
                  <a:srgbClr val="FF8000"/>
                </a:solidFill>
                <a:highlight>
                  <a:srgbClr val="FEFCF5"/>
                </a:highlight>
              </a:rPr>
              <a:t>3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1600" b="1" dirty="0" smtClean="0">
                <a:solidFill>
                  <a:srgbClr val="0000FF"/>
                </a:solidFill>
                <a:highlight>
                  <a:srgbClr val="FEFCF5"/>
                </a:highlight>
              </a:rPr>
              <a:t>endif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9294" y="4866243"/>
            <a:ext cx="3443905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en-US" sz="1600" b="1" dirty="0" smtClean="0">
                <a:solidFill>
                  <a:srgbClr val="0000FF"/>
                </a:solidFill>
                <a:highlight>
                  <a:srgbClr val="FEFCF5"/>
                </a:highlight>
              </a:rPr>
              <a:t>unless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condition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condition not satisfied</a:t>
            </a:r>
          </a:p>
          <a:p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en-US" sz="1600" b="1" dirty="0" err="1" smtClean="0">
                <a:solidFill>
                  <a:srgbClr val="0000FF"/>
                </a:solidFill>
                <a:highlight>
                  <a:srgbClr val="FEFCF5"/>
                </a:highlight>
              </a:rPr>
              <a:t>endunless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161941" y="2907199"/>
            <a:ext cx="3963344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</a:rPr>
              <a:t>for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</a:rPr>
              <a:t>$i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600" dirty="0">
                <a:solidFill>
                  <a:srgbClr val="FF8000"/>
                </a:solidFill>
                <a:highlight>
                  <a:srgbClr val="FEFCF5"/>
                </a:highlight>
              </a:rPr>
              <a:t>0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</a:rPr>
              <a:t>$i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600" dirty="0">
                <a:solidFill>
                  <a:srgbClr val="FF8000"/>
                </a:solidFill>
                <a:highlight>
                  <a:srgbClr val="FEFCF5"/>
                </a:highlight>
              </a:rPr>
              <a:t>10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</a:rPr>
              <a:t>$i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++)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loop </a:t>
            </a: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1600" b="1" dirty="0" smtClean="0">
                <a:solidFill>
                  <a:srgbClr val="0000FF"/>
                </a:solidFill>
                <a:highlight>
                  <a:srgbClr val="FEFCF5"/>
                </a:highlight>
              </a:rPr>
              <a:t>endfor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61941" y="3880604"/>
            <a:ext cx="3975100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</a:rPr>
              <a:t>foreach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</a:rPr>
              <a:t>$users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</a:rPr>
              <a:t>as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</a:rPr>
              <a:t>$user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loop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{{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</a:rPr>
              <a:t>$user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attribute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}}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1600" b="1" dirty="0" smtClean="0">
                <a:solidFill>
                  <a:srgbClr val="0000FF"/>
                </a:solidFill>
                <a:highlight>
                  <a:srgbClr val="FEFCF5"/>
                </a:highlight>
              </a:rPr>
              <a:t>endforeach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61941" y="4873958"/>
            <a:ext cx="3963344" cy="13542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1600" b="1" dirty="0" smtClean="0">
                <a:solidFill>
                  <a:srgbClr val="0000FF"/>
                </a:solidFill>
                <a:highlight>
                  <a:srgbClr val="FEFCF5"/>
                </a:highlight>
              </a:rPr>
              <a:t>for</a:t>
            </a:r>
            <a:r>
              <a:rPr lang="en-US" sz="1600" b="1" dirty="0" smtClean="0">
                <a:solidFill>
                  <a:srgbClr val="0000FF"/>
                </a:solidFill>
                <a:highlight>
                  <a:srgbClr val="FEFCF5"/>
                </a:highlight>
              </a:rPr>
              <a:t>else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</a:rPr>
              <a:t>users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</a:rPr>
              <a:t>as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</a:rPr>
              <a:t>$user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loop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{{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</a:rPr>
              <a:t>$user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attribute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}}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</a:rPr>
              <a:t>empty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No user</a:t>
            </a:r>
          </a:p>
          <a:p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en-US" sz="1600" b="1" dirty="0" err="1" smtClean="0">
                <a:solidFill>
                  <a:srgbClr val="0000FF"/>
                </a:solidFill>
                <a:highlight>
                  <a:srgbClr val="FEFCF5"/>
                </a:highlight>
              </a:rPr>
              <a:t>endforelse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5000" y="5819597"/>
            <a:ext cx="3448200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</a:rPr>
              <a:t>while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condition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loop</a:t>
            </a: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</a:rPr>
              <a:t>endwhile</a:t>
            </a: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92391636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</a:t>
            </a:r>
            <a:r>
              <a:rPr lang="en-US" dirty="0" smtClean="0"/>
              <a:t>Blade Template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Content Placeholder 6" descr="http://blog.legacyteam.info/wp-content/uploads/2014/10/laravel-logo-white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44" y="3022600"/>
            <a:ext cx="5334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3093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Using basic view means we need to duplicate some codes (style, title, </a:t>
            </a:r>
            <a:r>
              <a:rPr lang="en-US" dirty="0" err="1" smtClean="0"/>
              <a:t>etc</a:t>
            </a:r>
            <a:r>
              <a:rPr lang="en-US" dirty="0" smtClean="0"/>
              <a:t>) in each view page</a:t>
            </a:r>
          </a:p>
          <a:p>
            <a:r>
              <a:rPr lang="en-US" dirty="0" smtClean="0"/>
              <a:t>Use master file / layout file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laravel</a:t>
            </a:r>
            <a:r>
              <a:rPr lang="en-US" dirty="0" smtClean="0">
                <a:sym typeface="Wingdings" panose="05000000000000000000" pitchFamily="2" charset="2"/>
              </a:rPr>
              <a:t> blade </a:t>
            </a:r>
          </a:p>
          <a:p>
            <a:pPr lvl="1"/>
            <a:r>
              <a:rPr lang="en-US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Filename.blade.php</a:t>
            </a:r>
            <a:endParaRPr lang="en-US" dirty="0" smtClean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Content file can extend the master layout file to add the content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File – Blade Template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769633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'@' </a:t>
            </a:r>
            <a:r>
              <a:rPr lang="en-US" dirty="0">
                <a:sym typeface="Wingdings" panose="05000000000000000000" pitchFamily="2" charset="2"/>
              </a:rPr>
              <a:t>keyword 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@include</a:t>
            </a:r>
            <a:r>
              <a:rPr lang="en-US" dirty="0" smtClean="0">
                <a:sym typeface="Wingdings" panose="05000000000000000000" pitchFamily="2" charset="2"/>
              </a:rPr>
              <a:t>('view file')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Show / insert partial view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ym typeface="Wingdings" panose="05000000000000000000" pitchFamily="2" charset="2"/>
              </a:rPr>
              <a:t>Master file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@section</a:t>
            </a:r>
            <a:r>
              <a:rPr lang="en-US" dirty="0" smtClean="0"/>
              <a:t>('layout type') </a:t>
            </a:r>
            <a:r>
              <a:rPr lang="en-US" dirty="0"/>
              <a:t>- </a:t>
            </a:r>
            <a:r>
              <a:rPr lang="en-US" dirty="0">
                <a:solidFill>
                  <a:srgbClr val="0070C0"/>
                </a:solidFill>
              </a:rPr>
              <a:t>@show</a:t>
            </a:r>
            <a:endParaRPr lang="id-ID" dirty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@yield</a:t>
            </a:r>
            <a:r>
              <a:rPr lang="en-US" dirty="0" smtClean="0"/>
              <a:t>('layout </a:t>
            </a:r>
            <a:r>
              <a:rPr lang="en-US" dirty="0"/>
              <a:t>type </a:t>
            </a:r>
            <a:r>
              <a:rPr lang="en-US" dirty="0" smtClean="0"/>
              <a:t>')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Content file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@extends</a:t>
            </a:r>
            <a:r>
              <a:rPr lang="en-US" dirty="0" smtClean="0"/>
              <a:t>('master layout file')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@section</a:t>
            </a:r>
            <a:r>
              <a:rPr lang="en-US" dirty="0" smtClean="0"/>
              <a:t>('layout type') - </a:t>
            </a:r>
            <a:r>
              <a:rPr lang="en-US" dirty="0" smtClean="0">
                <a:solidFill>
                  <a:srgbClr val="0070C0"/>
                </a:solidFill>
              </a:rPr>
              <a:t>@stop</a:t>
            </a:r>
          </a:p>
          <a:p>
            <a:pPr lvl="2"/>
            <a:r>
              <a:rPr lang="en-US" dirty="0" smtClean="0"/>
              <a:t>Override master section with the same layout type</a:t>
            </a:r>
          </a:p>
          <a:p>
            <a:pPr lvl="1"/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</a:t>
            </a:r>
            <a:r>
              <a:rPr lang="en-US" dirty="0"/>
              <a:t>File – Blade Template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7005534"/>
      </p:ext>
    </p:extLst>
  </p:cSld>
  <p:clrMapOvr>
    <a:masterClrMapping/>
  </p:clrMapOvr>
  <p:transition spd="med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File – Example </a:t>
            </a:r>
            <a:r>
              <a:rPr lang="en-US" sz="2400" dirty="0" smtClean="0"/>
              <a:t>Master File</a:t>
            </a:r>
            <a:endParaRPr lang="id-ID" sz="4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8" name="Rectangle 7"/>
          <p:cNvSpPr/>
          <p:nvPr/>
        </p:nvSpPr>
        <p:spPr>
          <a:xfrm>
            <a:off x="365125" y="1977656"/>
            <a:ext cx="8326437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600" dirty="0">
                <a:solidFill>
                  <a:srgbClr val="000000"/>
                </a:solidFill>
                <a:highlight>
                  <a:srgbClr val="A6CAF0"/>
                </a:highlight>
              </a:rPr>
              <a:t>&lt;!</a:t>
            </a:r>
            <a:r>
              <a:rPr lang="id-ID" sz="1600" dirty="0">
                <a:solidFill>
                  <a:srgbClr val="000000"/>
                </a:solidFill>
                <a:highlight>
                  <a:srgbClr val="FFFFFF"/>
                </a:highlight>
              </a:rPr>
              <a:t>DOCTYPE html</a:t>
            </a:r>
            <a:r>
              <a:rPr lang="id-ID" sz="1600" dirty="0">
                <a:solidFill>
                  <a:srgbClr val="000000"/>
                </a:solidFill>
                <a:highlight>
                  <a:srgbClr val="A6CAF0"/>
                </a:highlight>
              </a:rPr>
              <a:t>&gt;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</a:rPr>
              <a:t>&lt;html&gt;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600" b="1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</a:rPr>
              <a:t>&lt;head&gt;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600" b="1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</a:rPr>
              <a:t>&lt;title&gt;</a:t>
            </a:r>
            <a:r>
              <a:rPr lang="id-ID" sz="1600" dirty="0">
                <a:solidFill>
                  <a:srgbClr val="000000"/>
                </a:solidFill>
                <a:highlight>
                  <a:srgbClr val="FFFFFF"/>
                </a:highlight>
              </a:rPr>
              <a:t>Document</a:t>
            </a:r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</a:rPr>
              <a:t>&lt;/title&gt;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600" b="1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</a:rPr>
              <a:t>&lt;/head&gt;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600" b="1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</a:rPr>
              <a:t>&lt;body&gt;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600" b="1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</a:rPr>
              <a:t>&lt;p&gt;</a:t>
            </a:r>
            <a:r>
              <a:rPr lang="en-US" sz="1600" b="1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this text is from master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</a:rPr>
              <a:t>&lt;/p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</a:p>
          <a:p>
            <a:endParaRPr lang="en-US" sz="16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600" b="1" dirty="0">
                <a:solidFill>
                  <a:srgbClr val="000000"/>
                </a:solidFill>
                <a:highlight>
                  <a:srgbClr val="FFFFFF"/>
                </a:highlight>
              </a:rPr>
              <a:t>		@section</a:t>
            </a:r>
            <a:r>
              <a:rPr lang="id-ID" sz="16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('sidebar')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600" b="1" dirty="0">
                <a:solidFill>
                  <a:srgbClr val="000000"/>
                </a:solidFill>
                <a:highlight>
                  <a:srgbClr val="FFFFFF"/>
                </a:highlight>
              </a:rPr>
              <a:t>			</a:t>
            </a:r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</a:rPr>
              <a:t>&lt;p&gt;</a:t>
            </a:r>
            <a:r>
              <a:rPr lang="id-ID" sz="1600" dirty="0">
                <a:solidFill>
                  <a:srgbClr val="000000"/>
                </a:solidFill>
                <a:highlight>
                  <a:srgbClr val="FFFFFF"/>
                </a:highlight>
              </a:rPr>
              <a:t>Master Sidebar</a:t>
            </a:r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</a:rPr>
              <a:t>&lt;/p&gt;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600" b="1" dirty="0">
                <a:solidFill>
                  <a:srgbClr val="000000"/>
                </a:solidFill>
                <a:highlight>
                  <a:srgbClr val="FFFFFF"/>
                </a:highlight>
              </a:rPr>
              <a:t>		@show</a:t>
            </a:r>
          </a:p>
          <a:p>
            <a:endParaRPr lang="id-ID" sz="16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600" b="1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</a:rPr>
              <a:t>&lt;div</a:t>
            </a:r>
            <a:r>
              <a:rPr lang="id-ID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600" dirty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id-ID" sz="16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1600" b="1" dirty="0">
                <a:solidFill>
                  <a:srgbClr val="8000FF"/>
                </a:solidFill>
                <a:highlight>
                  <a:srgbClr val="FFFFFF"/>
                </a:highlight>
              </a:rPr>
              <a:t>"</a:t>
            </a:r>
            <a:r>
              <a:rPr lang="id-ID" sz="1600" dirty="0">
                <a:solidFill>
                  <a:srgbClr val="8000FF"/>
                </a:solidFill>
                <a:highlight>
                  <a:srgbClr val="FFFFFF"/>
                </a:highlight>
              </a:rPr>
              <a:t>container</a:t>
            </a:r>
            <a:r>
              <a:rPr lang="id-ID" sz="1600" b="1" dirty="0">
                <a:solidFill>
                  <a:srgbClr val="8000FF"/>
                </a:solidFill>
                <a:highlight>
                  <a:srgbClr val="FFFFFF"/>
                </a:highlight>
              </a:rPr>
              <a:t>"</a:t>
            </a:r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600" b="1" dirty="0">
                <a:solidFill>
                  <a:srgbClr val="000000"/>
                </a:solidFill>
                <a:highlight>
                  <a:srgbClr val="FFFFFF"/>
                </a:highlight>
              </a:rPr>
              <a:t>            @yield</a:t>
            </a:r>
            <a:r>
              <a:rPr lang="id-ID" sz="16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('content')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600" b="1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</a:rPr>
              <a:t>&lt;/div</a:t>
            </a:r>
            <a:r>
              <a:rPr lang="id-ID" sz="16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sz="1600" dirty="0" smtClean="0">
              <a:solidFill>
                <a:srgbClr val="0000FF"/>
              </a:solidFill>
              <a:highlight>
                <a:srgbClr val="FFFFFF"/>
              </a:highlight>
            </a:endParaRPr>
          </a:p>
          <a:p>
            <a:endParaRPr lang="id-ID" sz="16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600" b="1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</a:rPr>
              <a:t>&lt;/body&gt;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</a:rPr>
              <a:t>&lt;/html&gt;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52354" y="6136560"/>
            <a:ext cx="22815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views/</a:t>
            </a:r>
            <a:r>
              <a:rPr lang="en-US" sz="1400" dirty="0" err="1" smtClean="0"/>
              <a:t>layout.blade.php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285414378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Dependency Manager</a:t>
            </a:r>
          </a:p>
          <a:p>
            <a:r>
              <a:rPr lang="en-US" dirty="0" smtClean="0"/>
              <a:t>Reuse any kind of code</a:t>
            </a:r>
          </a:p>
          <a:p>
            <a:pPr lvl="1"/>
            <a:r>
              <a:rPr lang="en-US" dirty="0" smtClean="0"/>
              <a:t>Download popular package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Composer require [vendor name]/[package name]</a:t>
            </a:r>
          </a:p>
          <a:p>
            <a:pPr lvl="1"/>
            <a:r>
              <a:rPr lang="en-US" dirty="0">
                <a:hlinkClick r:id="rId2"/>
              </a:rPr>
              <a:t>https://packagist.org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err="1" smtClean="0"/>
              <a:t>composer.json</a:t>
            </a:r>
            <a:endParaRPr lang="en-US" dirty="0" smtClean="0"/>
          </a:p>
          <a:p>
            <a:r>
              <a:rPr lang="en-US" dirty="0" smtClean="0"/>
              <a:t>Vendor package</a:t>
            </a:r>
          </a:p>
          <a:p>
            <a:r>
              <a:rPr lang="en-US" dirty="0" err="1" smtClean="0"/>
              <a:t>Autolitter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Composer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 descr="https://getcomposer.org/img/logo-composer-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199" y="4489268"/>
            <a:ext cx="1367941" cy="167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12371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File – Example </a:t>
            </a:r>
            <a:r>
              <a:rPr lang="en-US" sz="2400" dirty="0" smtClean="0"/>
              <a:t>Controller File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8" name="Rectangle 7"/>
          <p:cNvSpPr/>
          <p:nvPr/>
        </p:nvSpPr>
        <p:spPr>
          <a:xfrm>
            <a:off x="392153" y="3417607"/>
            <a:ext cx="8301654" cy="2893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…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PagesController 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</a:rPr>
              <a:t>extends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Controller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page1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$name1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'Andi'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en-US" sz="1400" b="1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view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'pages.page1'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compact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'name1'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));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page2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$name2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'Budi'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en-US" sz="1400" b="1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view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'pages.page2'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compact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'name2'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));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endParaRPr lang="en-US" sz="1400" dirty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	…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71836" y="6001366"/>
            <a:ext cx="39219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app/Http/Controllers/</a:t>
            </a:r>
            <a:r>
              <a:rPr lang="en-US" sz="1400" dirty="0" err="1" smtClean="0"/>
              <a:t>PagesController.php</a:t>
            </a:r>
            <a:endParaRPr lang="id-ID" sz="1400" dirty="0"/>
          </a:p>
        </p:txBody>
      </p:sp>
      <p:sp>
        <p:nvSpPr>
          <p:cNvPr id="9" name="Rectangle 8"/>
          <p:cNvSpPr/>
          <p:nvPr/>
        </p:nvSpPr>
        <p:spPr>
          <a:xfrm>
            <a:off x="365125" y="1981844"/>
            <a:ext cx="830165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…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Route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get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600" dirty="0">
                <a:solidFill>
                  <a:srgbClr val="808080"/>
                </a:solidFill>
                <a:highlight>
                  <a:srgbClr val="FEFCF5"/>
                </a:highlight>
              </a:rPr>
              <a:t>page1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</a:rPr>
              <a:t>'PagesController@</a:t>
            </a:r>
            <a:r>
              <a:rPr lang="en-US" sz="1600" dirty="0">
                <a:solidFill>
                  <a:srgbClr val="808080"/>
                </a:solidFill>
                <a:highlight>
                  <a:srgbClr val="FEFCF5"/>
                </a:highlight>
              </a:rPr>
              <a:t>page1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en-US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</a:rPr>
              <a:t>R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oute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get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600" dirty="0">
                <a:solidFill>
                  <a:srgbClr val="808080"/>
                </a:solidFill>
                <a:highlight>
                  <a:srgbClr val="FEFCF5"/>
                </a:highlight>
              </a:rPr>
              <a:t>page2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</a:rPr>
              <a:t>'PagesController@</a:t>
            </a:r>
            <a:r>
              <a:rPr lang="en-US" sz="1600" dirty="0">
                <a:solidFill>
                  <a:srgbClr val="808080"/>
                </a:solidFill>
                <a:highlight>
                  <a:srgbClr val="FEFCF5"/>
                </a:highlight>
              </a:rPr>
              <a:t>page2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); </a:t>
            </a:r>
            <a:endParaRPr lang="en-US" sz="16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07918" y="3084446"/>
            <a:ext cx="2094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app/Http/</a:t>
            </a:r>
            <a:r>
              <a:rPr lang="en-US" sz="1400" dirty="0" err="1" smtClean="0"/>
              <a:t>routes.php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102354228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File – Example </a:t>
            </a:r>
            <a:r>
              <a:rPr lang="en-US" sz="2400" dirty="0" smtClean="0"/>
              <a:t>Content </a:t>
            </a:r>
            <a:r>
              <a:rPr lang="en-US" sz="2400" dirty="0" smtClean="0"/>
              <a:t>File 1</a:t>
            </a:r>
            <a:endParaRPr lang="id-ID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8" name="Rectangle 7"/>
          <p:cNvSpPr/>
          <p:nvPr/>
        </p:nvSpPr>
        <p:spPr>
          <a:xfrm>
            <a:off x="365126" y="1977656"/>
            <a:ext cx="4203878" cy="32932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600" b="1" dirty="0">
                <a:solidFill>
                  <a:srgbClr val="000000"/>
                </a:solidFill>
                <a:highlight>
                  <a:srgbClr val="FFFFFF"/>
                </a:highlight>
              </a:rPr>
              <a:t>@extends</a:t>
            </a:r>
            <a:r>
              <a:rPr lang="id-ID" sz="16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('layout')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endParaRPr lang="id-ID" sz="16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600" b="1" dirty="0">
                <a:solidFill>
                  <a:srgbClr val="000000"/>
                </a:solidFill>
                <a:highlight>
                  <a:srgbClr val="FFFFFF"/>
                </a:highlight>
              </a:rPr>
              <a:t>@section</a:t>
            </a:r>
            <a:r>
              <a:rPr lang="id-ID" sz="16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('sidebar')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600" b="1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id-ID" sz="16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p&gt;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Page 1 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Sidebar</a:t>
            </a:r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</a:rPr>
              <a:t>&lt;/p&gt;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600" b="1" dirty="0">
                <a:solidFill>
                  <a:srgbClr val="000000"/>
                </a:solidFill>
                <a:highlight>
                  <a:srgbClr val="FFFFFF"/>
                </a:highlight>
              </a:rPr>
              <a:t>@stop</a:t>
            </a:r>
          </a:p>
          <a:p>
            <a:endParaRPr lang="id-ID" sz="16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600" b="1" dirty="0">
                <a:solidFill>
                  <a:srgbClr val="000000"/>
                </a:solidFill>
                <a:highlight>
                  <a:srgbClr val="FFFFFF"/>
                </a:highlight>
              </a:rPr>
              <a:t>@section</a:t>
            </a:r>
            <a:r>
              <a:rPr lang="id-ID" sz="16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('content')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</a:rPr>
              <a:t>&lt;h1&gt;</a:t>
            </a:r>
            <a:endParaRPr lang="en-US" sz="1600" dirty="0">
              <a:solidFill>
                <a:srgbClr val="0000FF"/>
              </a:solidFill>
              <a:highlight>
                <a:srgbClr val="FFFFFF"/>
              </a:highlight>
            </a:endParaRP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</a:rPr>
              <a:t>	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This is About </a:t>
            </a:r>
            <a:r>
              <a:rPr lang="id-ID" sz="1600" dirty="0">
                <a:solidFill>
                  <a:srgbClr val="000000"/>
                </a:solidFill>
                <a:highlight>
                  <a:srgbClr val="FFFFFF"/>
                </a:highlight>
              </a:rPr>
              <a:t>{{ $name1 }}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</a:rPr>
              <a:t>&lt;/h1&gt;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id-ID" sz="16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p&gt;</a:t>
            </a:r>
            <a:r>
              <a:rPr lang="en-US" sz="16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this is from page 1 </a:t>
            </a:r>
            <a:r>
              <a:rPr lang="id-ID" sz="16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</a:rPr>
              <a:t>p&gt;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600" b="1" dirty="0">
                <a:solidFill>
                  <a:srgbClr val="000000"/>
                </a:solidFill>
                <a:highlight>
                  <a:srgbClr val="FFFFFF"/>
                </a:highlight>
              </a:rPr>
              <a:t>@stop</a:t>
            </a:r>
            <a:endParaRPr lang="en-US" sz="16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endParaRPr lang="id-ID" sz="1600" dirty="0"/>
          </a:p>
        </p:txBody>
      </p:sp>
      <p:sp>
        <p:nvSpPr>
          <p:cNvPr id="12" name="Rectangle 11"/>
          <p:cNvSpPr/>
          <p:nvPr/>
        </p:nvSpPr>
        <p:spPr>
          <a:xfrm>
            <a:off x="1706858" y="5361635"/>
            <a:ext cx="28953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views/pages/page1.blade.php</a:t>
            </a:r>
            <a:endParaRPr lang="id-ID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955" y="1977656"/>
            <a:ext cx="4143375" cy="23336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4375990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File – Example </a:t>
            </a:r>
            <a:r>
              <a:rPr lang="en-US" sz="2400" dirty="0" smtClean="0"/>
              <a:t>Content </a:t>
            </a:r>
            <a:r>
              <a:rPr lang="en-US" sz="2400" dirty="0" smtClean="0"/>
              <a:t>File 2</a:t>
            </a:r>
            <a:endParaRPr lang="id-ID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8" name="Rectangle 7"/>
          <p:cNvSpPr/>
          <p:nvPr/>
        </p:nvSpPr>
        <p:spPr>
          <a:xfrm>
            <a:off x="365126" y="1977656"/>
            <a:ext cx="4203878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600" b="1" dirty="0">
                <a:solidFill>
                  <a:srgbClr val="000000"/>
                </a:solidFill>
                <a:highlight>
                  <a:srgbClr val="FFFFFF"/>
                </a:highlight>
              </a:rPr>
              <a:t>@extends</a:t>
            </a:r>
            <a:r>
              <a:rPr lang="id-ID" sz="16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('layout')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endParaRPr lang="id-ID" sz="16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endParaRPr lang="id-ID" sz="16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600" b="1" dirty="0">
                <a:solidFill>
                  <a:srgbClr val="000000"/>
                </a:solidFill>
                <a:highlight>
                  <a:srgbClr val="FFFFFF"/>
                </a:highlight>
              </a:rPr>
              <a:t>@section</a:t>
            </a:r>
            <a:r>
              <a:rPr lang="id-ID" sz="16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('content')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</a:rPr>
              <a:t>&lt;h1&gt;</a:t>
            </a:r>
            <a:endParaRPr lang="en-US" sz="1600" dirty="0">
              <a:solidFill>
                <a:srgbClr val="0000FF"/>
              </a:solidFill>
              <a:highlight>
                <a:srgbClr val="FFFFFF"/>
              </a:highlight>
            </a:endParaRP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</a:rPr>
              <a:t>	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This is About </a:t>
            </a:r>
            <a:r>
              <a:rPr lang="id-ID" sz="1600" dirty="0">
                <a:solidFill>
                  <a:srgbClr val="000000"/>
                </a:solidFill>
                <a:highlight>
                  <a:srgbClr val="FFFFFF"/>
                </a:highlight>
              </a:rPr>
              <a:t>{{ $name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2</a:t>
            </a:r>
            <a:r>
              <a:rPr lang="id-ID" sz="1600" dirty="0">
                <a:solidFill>
                  <a:srgbClr val="000000"/>
                </a:solidFill>
                <a:highlight>
                  <a:srgbClr val="FFFFFF"/>
                </a:highlight>
              </a:rPr>
              <a:t> }}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</a:rPr>
              <a:t>&lt;/h1&gt;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</a:rPr>
              <a:t>&lt;p&gt;</a:t>
            </a:r>
            <a:r>
              <a:rPr lang="en-US" sz="1600" b="1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this is from page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2 </a:t>
            </a:r>
            <a:r>
              <a:rPr lang="id-ID" sz="16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</a:rPr>
              <a:t>p&gt;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600" b="1" dirty="0">
                <a:solidFill>
                  <a:srgbClr val="000000"/>
                </a:solidFill>
                <a:highlight>
                  <a:srgbClr val="FFFFFF"/>
                </a:highlight>
              </a:rPr>
              <a:t>@stop</a:t>
            </a:r>
            <a:endParaRPr lang="en-US" sz="16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endParaRPr lang="id-ID" sz="1600" dirty="0"/>
          </a:p>
        </p:txBody>
      </p:sp>
      <p:sp>
        <p:nvSpPr>
          <p:cNvPr id="12" name="Rectangle 11"/>
          <p:cNvSpPr/>
          <p:nvPr/>
        </p:nvSpPr>
        <p:spPr>
          <a:xfrm>
            <a:off x="1673660" y="4682014"/>
            <a:ext cx="28953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views/pages/page2.blade.php</a:t>
            </a:r>
            <a:endParaRPr lang="id-ID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542"/>
          <a:stretch/>
        </p:blipFill>
        <p:spPr>
          <a:xfrm>
            <a:off x="4778237" y="1977656"/>
            <a:ext cx="4079274" cy="24003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74301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MVC Design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Content Placeholder 6" descr="http://blog.legacyteam.info/wp-content/uploads/2014/10/laravel-logo-white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44" y="3022600"/>
            <a:ext cx="5334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78548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Managing 'student' data</a:t>
            </a:r>
          </a:p>
          <a:p>
            <a:r>
              <a:rPr lang="en-US" dirty="0" smtClean="0"/>
              <a:t>Table Model </a:t>
            </a:r>
            <a:r>
              <a:rPr lang="en-US" dirty="0" smtClean="0"/>
              <a:t>name</a:t>
            </a:r>
            <a:endParaRPr lang="en-US" dirty="0" smtClean="0"/>
          </a:p>
          <a:p>
            <a:pPr lvl="1"/>
            <a:r>
              <a:rPr lang="en-US" dirty="0" smtClean="0"/>
              <a:t>student </a:t>
            </a:r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 smtClean="0">
                <a:sym typeface="Wingdings" panose="05000000000000000000" pitchFamily="2" charset="2"/>
              </a:rPr>
              <a:t> 'students' table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Controller name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student data  '</a:t>
            </a:r>
            <a:r>
              <a:rPr lang="en-US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studentsController.php</a:t>
            </a:r>
            <a:r>
              <a:rPr lang="en-US" dirty="0" smtClean="0">
                <a:sym typeface="Wingdings" panose="05000000000000000000" pitchFamily="2" charset="2"/>
              </a:rPr>
              <a:t>'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View Resource directory name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/resources/views/students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– View – Control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0115644"/>
      </p:ext>
    </p:extLst>
  </p:cSld>
  <p:clrMapOvr>
    <a:masterClrMapping/>
  </p:clrMapOvr>
  <p:transition spd="med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Use migration and eloquent class</a:t>
            </a:r>
          </a:p>
          <a:p>
            <a:pPr lvl="1"/>
            <a:r>
              <a:rPr lang="en-US" dirty="0" smtClean="0"/>
              <a:t>Blueprint model</a:t>
            </a:r>
          </a:p>
          <a:p>
            <a:pPr lvl="2"/>
            <a:r>
              <a:rPr lang="en-US" dirty="0" err="1" smtClean="0">
                <a:solidFill>
                  <a:srgbClr val="0070C0"/>
                </a:solidFill>
                <a:latin typeface="Lucida Console" panose="020B0609040504020204" pitchFamily="49" charset="0"/>
              </a:rPr>
              <a:t>php</a:t>
            </a:r>
            <a:r>
              <a:rPr lang="en-US" dirty="0" smtClean="0">
                <a:solidFill>
                  <a:srgbClr val="0070C0"/>
                </a:solidFill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Lucida Console" panose="020B0609040504020204" pitchFamily="49" charset="0"/>
              </a:rPr>
              <a:t>artisan </a:t>
            </a:r>
            <a:r>
              <a:rPr lang="en-US" dirty="0" err="1">
                <a:solidFill>
                  <a:srgbClr val="0070C0"/>
                </a:solidFill>
                <a:latin typeface="Lucida Console" panose="020B0609040504020204" pitchFamily="49" charset="0"/>
              </a:rPr>
              <a:t>make:migration</a:t>
            </a:r>
            <a:r>
              <a:rPr lang="en-US" dirty="0">
                <a:solidFill>
                  <a:srgbClr val="0070C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Lucida Console" panose="020B0609040504020204" pitchFamily="49" charset="0"/>
              </a:rPr>
              <a:t>create_students_table</a:t>
            </a:r>
            <a:r>
              <a:rPr lang="en-US" dirty="0">
                <a:solidFill>
                  <a:srgbClr val="0070C0"/>
                </a:solidFill>
                <a:latin typeface="Lucida Console" panose="020B0609040504020204" pitchFamily="49" charset="0"/>
              </a:rPr>
              <a:t> </a:t>
            </a:r>
            <a:br>
              <a:rPr lang="en-US" dirty="0">
                <a:solidFill>
                  <a:srgbClr val="0070C0"/>
                </a:solidFill>
                <a:latin typeface="Lucida Console" panose="020B0609040504020204" pitchFamily="49" charset="0"/>
              </a:rPr>
            </a:br>
            <a:r>
              <a:rPr lang="en-US" dirty="0">
                <a:solidFill>
                  <a:srgbClr val="0070C0"/>
                </a:solidFill>
                <a:latin typeface="Lucida Console" panose="020B0609040504020204" pitchFamily="49" charset="0"/>
              </a:rPr>
              <a:t>	--create</a:t>
            </a:r>
            <a:r>
              <a:rPr lang="en-US" dirty="0" smtClean="0">
                <a:solidFill>
                  <a:srgbClr val="0070C0"/>
                </a:solidFill>
                <a:latin typeface="Lucida Console" panose="020B0609040504020204" pitchFamily="49" charset="0"/>
              </a:rPr>
              <a:t>="students</a:t>
            </a:r>
            <a:r>
              <a:rPr lang="en-US" dirty="0" smtClean="0">
                <a:solidFill>
                  <a:srgbClr val="0070C0"/>
                </a:solidFill>
              </a:rPr>
              <a:t>"</a:t>
            </a:r>
          </a:p>
          <a:p>
            <a:pPr lvl="2"/>
            <a:r>
              <a:rPr lang="en-US" dirty="0" smtClean="0"/>
              <a:t>File created : </a:t>
            </a:r>
            <a:r>
              <a:rPr lang="en-US" dirty="0" smtClean="0">
                <a:solidFill>
                  <a:srgbClr val="00B050"/>
                </a:solidFill>
              </a:rPr>
              <a:t>database/migrations/</a:t>
            </a:r>
            <a:r>
              <a:rPr lang="en-US" dirty="0" err="1" smtClean="0">
                <a:solidFill>
                  <a:srgbClr val="00B050"/>
                </a:solidFill>
              </a:rPr>
              <a:t>create_students_table.php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ORM model</a:t>
            </a:r>
            <a:endParaRPr lang="en-US" dirty="0"/>
          </a:p>
          <a:p>
            <a:pPr lvl="2"/>
            <a:r>
              <a:rPr lang="en-US" dirty="0" err="1" smtClean="0">
                <a:solidFill>
                  <a:srgbClr val="0070C0"/>
                </a:solidFill>
              </a:rPr>
              <a:t>php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artisan </a:t>
            </a:r>
            <a:r>
              <a:rPr lang="en-US" dirty="0" err="1">
                <a:solidFill>
                  <a:srgbClr val="0070C0"/>
                </a:solidFill>
              </a:rPr>
              <a:t>make:model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student</a:t>
            </a:r>
          </a:p>
          <a:p>
            <a:pPr lvl="2"/>
            <a:r>
              <a:rPr lang="en-US" dirty="0"/>
              <a:t>File created :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app/</a:t>
            </a:r>
            <a:r>
              <a:rPr lang="en-US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student.php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You’ll learn it more at </a:t>
            </a:r>
            <a:r>
              <a:rPr lang="en-US" dirty="0" smtClean="0"/>
              <a:t>migration database and eloquent part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9140299"/>
      </p:ext>
    </p:extLst>
  </p:cSld>
  <p:clrMapOvr>
    <a:masterClrMapping/>
  </p:clrMapOvr>
  <p:transition spd="med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Create view under students directory</a:t>
            </a:r>
          </a:p>
          <a:p>
            <a:pPr lvl="1"/>
            <a:r>
              <a:rPr lang="en-US" dirty="0" smtClean="0"/>
              <a:t>(Default </a:t>
            </a:r>
            <a:r>
              <a:rPr lang="en-US" dirty="0" smtClean="0"/>
              <a:t>naming, case using blade template)</a:t>
            </a:r>
            <a:endParaRPr lang="en-US" dirty="0" smtClean="0"/>
          </a:p>
          <a:p>
            <a:pPr lvl="1"/>
            <a:r>
              <a:rPr lang="en-US" dirty="0" smtClean="0"/>
              <a:t>Page to </a:t>
            </a:r>
            <a:r>
              <a:rPr lang="en-US" dirty="0"/>
              <a:t>v</a:t>
            </a:r>
            <a:r>
              <a:rPr lang="en-US" dirty="0" smtClean="0"/>
              <a:t>iew </a:t>
            </a:r>
            <a:r>
              <a:rPr lang="en-US" dirty="0" smtClean="0"/>
              <a:t>student list</a:t>
            </a:r>
          </a:p>
          <a:p>
            <a:pPr lvl="2"/>
            <a:r>
              <a:rPr lang="en-US" dirty="0" err="1">
                <a:solidFill>
                  <a:srgbClr val="00B050"/>
                </a:solidFill>
              </a:rPr>
              <a:t>i</a:t>
            </a:r>
            <a:r>
              <a:rPr lang="en-US" dirty="0" err="1" smtClean="0">
                <a:solidFill>
                  <a:srgbClr val="00B050"/>
                </a:solidFill>
              </a:rPr>
              <a:t>ndex.blade.php</a:t>
            </a:r>
            <a:endParaRPr lang="en-US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Page to view input </a:t>
            </a:r>
            <a:r>
              <a:rPr lang="en-US" dirty="0" smtClean="0"/>
              <a:t>form student</a:t>
            </a:r>
          </a:p>
          <a:p>
            <a:pPr lvl="2"/>
            <a:r>
              <a:rPr lang="en-US" dirty="0" err="1">
                <a:solidFill>
                  <a:srgbClr val="00B050"/>
                </a:solidFill>
              </a:rPr>
              <a:t>create.blade.php</a:t>
            </a:r>
            <a:endParaRPr lang="en-US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Page to show </a:t>
            </a:r>
            <a:r>
              <a:rPr lang="en-US" dirty="0" smtClean="0"/>
              <a:t>detail of a student data</a:t>
            </a:r>
          </a:p>
          <a:p>
            <a:pPr lvl="2"/>
            <a:r>
              <a:rPr lang="en-US" dirty="0" err="1">
                <a:solidFill>
                  <a:srgbClr val="00B050"/>
                </a:solidFill>
              </a:rPr>
              <a:t>show.blade.php</a:t>
            </a:r>
            <a:endParaRPr lang="en-US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Page to edit </a:t>
            </a:r>
            <a:r>
              <a:rPr lang="en-US" dirty="0" smtClean="0"/>
              <a:t>student data</a:t>
            </a:r>
          </a:p>
          <a:p>
            <a:pPr lvl="2"/>
            <a:r>
              <a:rPr lang="en-US" dirty="0" err="1">
                <a:solidFill>
                  <a:srgbClr val="00B050"/>
                </a:solidFill>
              </a:rPr>
              <a:t>edit.blade.php</a:t>
            </a:r>
            <a:endParaRPr lang="en-US" dirty="0" smtClean="0">
              <a:solidFill>
                <a:srgbClr val="00B050"/>
              </a:solidFill>
            </a:endParaRPr>
          </a:p>
          <a:p>
            <a:pPr lvl="1"/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6615974"/>
      </p:ext>
    </p:extLst>
  </p:cSld>
  <p:clrMapOvr>
    <a:masterClrMapping/>
  </p:clrMapOvr>
  <p:transition spd="med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php</a:t>
            </a:r>
            <a:r>
              <a:rPr lang="en-US" dirty="0" smtClean="0">
                <a:solidFill>
                  <a:srgbClr val="0070C0"/>
                </a:solidFill>
              </a:rPr>
              <a:t> artisan </a:t>
            </a:r>
            <a:r>
              <a:rPr lang="en-US" dirty="0" err="1" smtClean="0">
                <a:solidFill>
                  <a:srgbClr val="0070C0"/>
                </a:solidFill>
              </a:rPr>
              <a:t>make:controller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studentsController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(Generated code)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Function index()</a:t>
            </a:r>
          </a:p>
          <a:p>
            <a:pPr lvl="2"/>
            <a:r>
              <a:rPr lang="en-US" dirty="0"/>
              <a:t>Display a listing of the resource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Function create()</a:t>
            </a:r>
          </a:p>
          <a:p>
            <a:pPr lvl="2"/>
            <a:r>
              <a:rPr lang="en-US" dirty="0"/>
              <a:t>Show the form for creating a new </a:t>
            </a:r>
            <a:r>
              <a:rPr lang="en-US" dirty="0" smtClean="0"/>
              <a:t>resource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Function store(Request $request)</a:t>
            </a:r>
          </a:p>
          <a:p>
            <a:pPr lvl="2"/>
            <a:r>
              <a:rPr lang="en-US" dirty="0"/>
              <a:t>Store a newly created resource in </a:t>
            </a:r>
            <a:r>
              <a:rPr lang="en-US" dirty="0" smtClean="0"/>
              <a:t>storage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Controller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3445418"/>
      </p:ext>
    </p:extLst>
  </p:cSld>
  <p:clrMapOvr>
    <a:masterClrMapping/>
  </p:clrMapOvr>
  <p:transition spd="med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0070C0"/>
                </a:solidFill>
              </a:rPr>
              <a:t>Function </a:t>
            </a:r>
            <a:r>
              <a:rPr lang="en-US" dirty="0">
                <a:solidFill>
                  <a:srgbClr val="0070C0"/>
                </a:solidFill>
              </a:rPr>
              <a:t>show($id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pPr lvl="2"/>
            <a:r>
              <a:rPr lang="en-US" dirty="0"/>
              <a:t>Display the specified resource</a:t>
            </a:r>
            <a:endParaRPr lang="en-US" dirty="0" smtClean="0"/>
          </a:p>
          <a:p>
            <a:pPr lvl="1"/>
            <a:r>
              <a:rPr lang="en-US" dirty="0">
                <a:solidFill>
                  <a:srgbClr val="0070C0"/>
                </a:solidFill>
              </a:rPr>
              <a:t>Function edit($id)</a:t>
            </a:r>
          </a:p>
          <a:p>
            <a:pPr lvl="2"/>
            <a:r>
              <a:rPr lang="en-US" dirty="0"/>
              <a:t>Show the form for editing the specified </a:t>
            </a:r>
            <a:r>
              <a:rPr lang="en-US" dirty="0" smtClean="0"/>
              <a:t>resource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Function update(Request $request, $id)</a:t>
            </a:r>
          </a:p>
          <a:p>
            <a:pPr lvl="2"/>
            <a:r>
              <a:rPr lang="en-US" dirty="0"/>
              <a:t>Update the specified resource in storage</a:t>
            </a:r>
            <a:endParaRPr lang="en-US" dirty="0" smtClean="0"/>
          </a:p>
          <a:p>
            <a:pPr lvl="1"/>
            <a:r>
              <a:rPr lang="en-US" dirty="0">
                <a:solidFill>
                  <a:srgbClr val="0070C0"/>
                </a:solidFill>
              </a:rPr>
              <a:t>Function destroy($id)</a:t>
            </a:r>
          </a:p>
          <a:p>
            <a:pPr lvl="2"/>
            <a:r>
              <a:rPr lang="en-US" dirty="0"/>
              <a:t>Remove the specified resource from storage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Controller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0408189"/>
      </p:ext>
    </p:extLst>
  </p:cSld>
  <p:clrMapOvr>
    <a:masterClrMapping/>
  </p:clrMapOvr>
  <p:transition spd="med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121227064"/>
              </p:ext>
            </p:extLst>
          </p:nvPr>
        </p:nvGraphicFramePr>
        <p:xfrm>
          <a:off x="365125" y="2009775"/>
          <a:ext cx="8326437" cy="41585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82410"/>
                <a:gridCol w="2211860"/>
                <a:gridCol w="3032167"/>
              </a:tblGrid>
              <a:tr h="4857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Page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url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controller</a:t>
                      </a:r>
                      <a:endParaRPr lang="id-ID" dirty="0"/>
                    </a:p>
                  </a:txBody>
                  <a:tcPr anchor="ctr"/>
                </a:tc>
              </a:tr>
              <a:tr h="7585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Index page</a:t>
                      </a:r>
                    </a:p>
                    <a:p>
                      <a:r>
                        <a:rPr lang="en-US" sz="1600" dirty="0" smtClean="0"/>
                        <a:t>View List of data student</a:t>
                      </a:r>
                      <a:endParaRPr lang="id-ID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/students</a:t>
                      </a:r>
                      <a:endParaRPr lang="id-ID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studentsController@index</a:t>
                      </a:r>
                      <a:endParaRPr lang="id-ID" sz="1600" dirty="0"/>
                    </a:p>
                  </a:txBody>
                  <a:tcPr anchor="ctr"/>
                </a:tc>
              </a:tr>
              <a:tr h="4857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View Form</a:t>
                      </a:r>
                      <a:r>
                        <a:rPr lang="en-US" sz="1600" baseline="0" dirty="0" smtClean="0"/>
                        <a:t> input data</a:t>
                      </a:r>
                      <a:endParaRPr lang="id-ID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/students/create</a:t>
                      </a:r>
                      <a:endParaRPr lang="id-ID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studentsController@create</a:t>
                      </a:r>
                      <a:endParaRPr lang="en-US" sz="1600" dirty="0" smtClean="0"/>
                    </a:p>
                  </a:txBody>
                  <a:tcPr anchor="ctr"/>
                </a:tc>
              </a:tr>
              <a:tr h="4857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View detail of selected data</a:t>
                      </a:r>
                      <a:endParaRPr lang="id-ID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/students/{id}</a:t>
                      </a:r>
                      <a:endParaRPr lang="id-ID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studentsController@show</a:t>
                      </a:r>
                      <a:endParaRPr lang="id-ID" sz="1600" dirty="0"/>
                    </a:p>
                  </a:txBody>
                  <a:tcPr anchor="ctr"/>
                </a:tc>
              </a:tr>
              <a:tr h="4857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View form edit data</a:t>
                      </a:r>
                      <a:endParaRPr lang="id-ID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/students/{id}/edit</a:t>
                      </a:r>
                      <a:endParaRPr lang="id-ID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studentsController@edit</a:t>
                      </a:r>
                      <a:endParaRPr lang="id-ID" sz="1600" dirty="0"/>
                    </a:p>
                  </a:txBody>
                  <a:tcPr anchor="ctr"/>
                </a:tc>
              </a:tr>
              <a:tr h="4857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Receive and Save post data </a:t>
                      </a:r>
                      <a:endParaRPr lang="id-ID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studentsController@store</a:t>
                      </a:r>
                      <a:endParaRPr lang="id-ID" sz="1600" dirty="0"/>
                    </a:p>
                  </a:txBody>
                  <a:tcPr anchor="ctr"/>
                </a:tc>
              </a:tr>
              <a:tr h="4857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Update data</a:t>
                      </a:r>
                      <a:endParaRPr lang="id-ID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studentsController@update</a:t>
                      </a:r>
                      <a:endParaRPr lang="id-ID" sz="1600" dirty="0"/>
                    </a:p>
                  </a:txBody>
                  <a:tcPr anchor="ctr"/>
                </a:tc>
              </a:tr>
              <a:tr h="4857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Delete data</a:t>
                      </a:r>
                      <a:endParaRPr lang="id-ID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studentsController@destroy</a:t>
                      </a:r>
                      <a:endParaRPr lang="id-ID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– Controller Routing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8177859"/>
      </p:ext>
    </p:extLst>
  </p:cSld>
  <p:clrMapOvr>
    <a:masterClrMapping/>
  </p:clrMapOvr>
  <p:transition spd="med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blog.legacyteam.info/wp-content/uploads/2014/10/laravel-logo-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090" y="4949190"/>
            <a:ext cx="28956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Installing Laravel</a:t>
            </a:r>
          </a:p>
          <a:p>
            <a:pPr lvl="1"/>
            <a:r>
              <a:rPr lang="en-US" dirty="0" smtClean="0"/>
              <a:t>Use command prompt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composer create-project </a:t>
            </a:r>
            <a:r>
              <a:rPr lang="en-US" dirty="0" err="1" smtClean="0">
                <a:solidFill>
                  <a:srgbClr val="0070C0"/>
                </a:solidFill>
              </a:rPr>
              <a:t>laravel</a:t>
            </a:r>
            <a:r>
              <a:rPr lang="en-US" dirty="0" smtClean="0">
                <a:solidFill>
                  <a:srgbClr val="0070C0"/>
                </a:solidFill>
              </a:rPr>
              <a:t>/</a:t>
            </a:r>
            <a:r>
              <a:rPr lang="en-US" dirty="0" err="1" smtClean="0">
                <a:solidFill>
                  <a:srgbClr val="0070C0"/>
                </a:solidFill>
              </a:rPr>
              <a:t>laravel</a:t>
            </a:r>
            <a:r>
              <a:rPr lang="en-US" dirty="0">
                <a:solidFill>
                  <a:srgbClr val="0070C0"/>
                </a:solidFill>
              </a:rPr>
              <a:t> [</a:t>
            </a:r>
            <a:r>
              <a:rPr lang="en-US" dirty="0" smtClean="0">
                <a:solidFill>
                  <a:srgbClr val="0070C0"/>
                </a:solidFill>
              </a:rPr>
              <a:t>your-project-name] [--prefer-</a:t>
            </a:r>
            <a:r>
              <a:rPr lang="en-US" dirty="0" err="1" smtClean="0">
                <a:solidFill>
                  <a:srgbClr val="0070C0"/>
                </a:solidFill>
              </a:rPr>
              <a:t>dist</a:t>
            </a:r>
            <a:r>
              <a:rPr lang="en-US" dirty="0" smtClean="0">
                <a:solidFill>
                  <a:srgbClr val="0070C0"/>
                </a:solidFill>
              </a:rPr>
              <a:t>]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composer create-project </a:t>
            </a:r>
            <a:r>
              <a:rPr lang="en-US" dirty="0" err="1" smtClean="0">
                <a:solidFill>
                  <a:srgbClr val="0070C0"/>
                </a:solidFill>
              </a:rPr>
              <a:t>laravel</a:t>
            </a:r>
            <a:r>
              <a:rPr lang="en-US" dirty="0" smtClean="0">
                <a:solidFill>
                  <a:srgbClr val="0070C0"/>
                </a:solidFill>
              </a:rPr>
              <a:t>/</a:t>
            </a:r>
            <a:r>
              <a:rPr lang="en-US" dirty="0" err="1" smtClean="0">
                <a:solidFill>
                  <a:srgbClr val="0070C0"/>
                </a:solidFill>
              </a:rPr>
              <a:t>laravel</a:t>
            </a:r>
            <a:r>
              <a:rPr lang="en-US" dirty="0" smtClean="0">
                <a:solidFill>
                  <a:srgbClr val="0070C0"/>
                </a:solidFill>
              </a:rPr>
              <a:t> project1</a:t>
            </a:r>
          </a:p>
          <a:p>
            <a:r>
              <a:rPr lang="en-US" dirty="0"/>
              <a:t>View project in public folder</a:t>
            </a:r>
          </a:p>
          <a:p>
            <a:pPr lvl="1"/>
            <a:r>
              <a:rPr lang="en-US" dirty="0" smtClean="0"/>
              <a:t>Direct : </a:t>
            </a:r>
            <a:r>
              <a:rPr lang="en-US" dirty="0" smtClean="0">
                <a:solidFill>
                  <a:srgbClr val="0070C0"/>
                </a:solidFill>
              </a:rPr>
              <a:t>localhost\project1\public</a:t>
            </a:r>
          </a:p>
          <a:p>
            <a:pPr lvl="1"/>
            <a:r>
              <a:rPr lang="en-US" dirty="0" smtClean="0"/>
              <a:t>Server : </a:t>
            </a:r>
            <a:r>
              <a:rPr lang="en-US" dirty="0" err="1" smtClean="0">
                <a:solidFill>
                  <a:srgbClr val="0070C0"/>
                </a:solidFill>
              </a:rPr>
              <a:t>php</a:t>
            </a:r>
            <a:r>
              <a:rPr lang="en-US" dirty="0" smtClean="0">
                <a:solidFill>
                  <a:srgbClr val="0070C0"/>
                </a:solidFill>
              </a:rPr>
              <a:t> –S </a:t>
            </a:r>
            <a:r>
              <a:rPr lang="en-US" dirty="0" err="1" smtClean="0">
                <a:solidFill>
                  <a:srgbClr val="0070C0"/>
                </a:solidFill>
              </a:rPr>
              <a:t>localhost:port</a:t>
            </a:r>
            <a:r>
              <a:rPr lang="en-US" dirty="0" smtClean="0">
                <a:solidFill>
                  <a:srgbClr val="0070C0"/>
                </a:solidFill>
              </a:rPr>
              <a:t> –t public</a:t>
            </a:r>
            <a:endParaRPr lang="id-ID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project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72899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Route listing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List all post and get route</a:t>
            </a:r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Route resource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Simplify </a:t>
            </a:r>
            <a:r>
              <a:rPr lang="en-US" sz="1800" dirty="0" smtClean="0"/>
              <a:t>all routing in </a:t>
            </a:r>
            <a:r>
              <a:rPr lang="en-US" sz="1800" dirty="0" smtClean="0"/>
              <a:t>one line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Same as above, as long as the naming is default</a:t>
            </a:r>
            <a:endParaRPr lang="id-ID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810596" y="2680728"/>
            <a:ext cx="6647936" cy="206210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Route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get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'student</a:t>
            </a:r>
            <a:r>
              <a:rPr lang="en-US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s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'student</a:t>
            </a:r>
            <a:r>
              <a:rPr lang="en-US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s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Controller@index'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Route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get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'student</a:t>
            </a:r>
            <a:r>
              <a:rPr lang="en-US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s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/create'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'student</a:t>
            </a:r>
            <a:r>
              <a:rPr lang="en-US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s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Controller@create'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Route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post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</a:rPr>
              <a:t>'student</a:t>
            </a:r>
            <a:r>
              <a:rPr lang="en-US" sz="1600" dirty="0">
                <a:solidFill>
                  <a:srgbClr val="808080"/>
                </a:solidFill>
                <a:highlight>
                  <a:srgbClr val="FEFCF5"/>
                </a:highlight>
              </a:rPr>
              <a:t>s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</a:rPr>
              <a:t>'student</a:t>
            </a:r>
            <a:r>
              <a:rPr lang="en-US" sz="1600" dirty="0">
                <a:solidFill>
                  <a:srgbClr val="808080"/>
                </a:solidFill>
                <a:highlight>
                  <a:srgbClr val="FEFCF5"/>
                </a:highlight>
              </a:rPr>
              <a:t>s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</a:rPr>
              <a:t>Controller@store'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endParaRPr lang="en-US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Route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get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'student</a:t>
            </a:r>
            <a:r>
              <a:rPr lang="en-US" sz="1600" dirty="0">
                <a:solidFill>
                  <a:srgbClr val="808080"/>
                </a:solidFill>
                <a:highlight>
                  <a:srgbClr val="FEFCF5"/>
                </a:highlight>
              </a:rPr>
              <a:t>s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</a:rPr>
              <a:t>/{id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}'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'student</a:t>
            </a:r>
            <a:r>
              <a:rPr lang="en-US" sz="1600" dirty="0">
                <a:solidFill>
                  <a:srgbClr val="808080"/>
                </a:solidFill>
                <a:highlight>
                  <a:srgbClr val="FEFCF5"/>
                </a:highlight>
              </a:rPr>
              <a:t>s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Controller@show'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en-US" sz="1600" dirty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Route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get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'student</a:t>
            </a:r>
            <a:r>
              <a:rPr lang="en-US" sz="1600" dirty="0">
                <a:solidFill>
                  <a:srgbClr val="808080"/>
                </a:solidFill>
                <a:highlight>
                  <a:srgbClr val="FEFCF5"/>
                </a:highlight>
              </a:rPr>
              <a:t>s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</a:rPr>
              <a:t>/{id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}</a:t>
            </a:r>
            <a:r>
              <a:rPr lang="en-US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/edit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'student</a:t>
            </a:r>
            <a:r>
              <a:rPr lang="en-US" sz="1600" dirty="0">
                <a:solidFill>
                  <a:srgbClr val="808080"/>
                </a:solidFill>
                <a:highlight>
                  <a:srgbClr val="FEFCF5"/>
                </a:highlight>
              </a:rPr>
              <a:t>s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Controller@</a:t>
            </a:r>
            <a:r>
              <a:rPr lang="en-US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edit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en-US" sz="1600" dirty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Route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put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</a:rPr>
              <a:t>'student</a:t>
            </a:r>
            <a:r>
              <a:rPr lang="en-US" sz="1600" dirty="0">
                <a:solidFill>
                  <a:srgbClr val="808080"/>
                </a:solidFill>
                <a:highlight>
                  <a:srgbClr val="FEFCF5"/>
                </a:highlight>
              </a:rPr>
              <a:t>s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</a:rPr>
              <a:t>/{id}'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</a:rPr>
              <a:t>'student</a:t>
            </a:r>
            <a:r>
              <a:rPr lang="en-US" sz="1600" dirty="0">
                <a:solidFill>
                  <a:srgbClr val="808080"/>
                </a:solidFill>
                <a:highlight>
                  <a:srgbClr val="FEFCF5"/>
                </a:highlight>
              </a:rPr>
              <a:t>s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Controller@</a:t>
            </a:r>
            <a:r>
              <a:rPr lang="en-US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update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en-US" sz="1600" dirty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Route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patch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</a:rPr>
              <a:t>'student</a:t>
            </a:r>
            <a:r>
              <a:rPr lang="en-US" sz="1600" dirty="0">
                <a:solidFill>
                  <a:srgbClr val="808080"/>
                </a:solidFill>
                <a:highlight>
                  <a:srgbClr val="FEFCF5"/>
                </a:highlight>
              </a:rPr>
              <a:t>s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</a:rPr>
              <a:t>/{id}'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</a:rPr>
              <a:t>'student</a:t>
            </a:r>
            <a:r>
              <a:rPr lang="en-US" sz="1600" dirty="0">
                <a:solidFill>
                  <a:srgbClr val="808080"/>
                </a:solidFill>
                <a:highlight>
                  <a:srgbClr val="FEFCF5"/>
                </a:highlight>
              </a:rPr>
              <a:t>s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Controller@</a:t>
            </a:r>
            <a:r>
              <a:rPr lang="en-US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update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en-US" sz="1600" dirty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Route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delete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</a:rPr>
              <a:t>'student</a:t>
            </a:r>
            <a:r>
              <a:rPr lang="en-US" sz="1600" dirty="0">
                <a:solidFill>
                  <a:srgbClr val="808080"/>
                </a:solidFill>
                <a:highlight>
                  <a:srgbClr val="FEFCF5"/>
                </a:highlight>
              </a:rPr>
              <a:t>s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</a:rPr>
              <a:t>/{id}'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</a:rPr>
              <a:t>'student</a:t>
            </a:r>
            <a:r>
              <a:rPr lang="en-US" sz="1600" dirty="0">
                <a:solidFill>
                  <a:srgbClr val="808080"/>
                </a:solidFill>
                <a:highlight>
                  <a:srgbClr val="FEFCF5"/>
                </a:highlight>
              </a:rPr>
              <a:t>s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Controller@</a:t>
            </a:r>
            <a:r>
              <a:rPr lang="en-US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destroy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en-US" sz="1600" dirty="0">
              <a:solidFill>
                <a:srgbClr val="8000FF"/>
              </a:solidFill>
              <a:highlight>
                <a:srgbClr val="FEFCF5"/>
              </a:highligh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0596" y="5786826"/>
            <a:ext cx="6647936" cy="3385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Route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resource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'student</a:t>
            </a:r>
            <a:r>
              <a:rPr lang="en-US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s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'student</a:t>
            </a:r>
            <a:r>
              <a:rPr lang="en-US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s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Controller'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600" dirty="0"/>
          </a:p>
        </p:txBody>
      </p:sp>
      <p:sp>
        <p:nvSpPr>
          <p:cNvPr id="9" name="Rectangle 8"/>
          <p:cNvSpPr/>
          <p:nvPr/>
        </p:nvSpPr>
        <p:spPr>
          <a:xfrm>
            <a:off x="6374770" y="6100342"/>
            <a:ext cx="18303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App/Http/</a:t>
            </a:r>
            <a:r>
              <a:rPr lang="en-US" sz="1200" dirty="0" err="1" smtClean="0"/>
              <a:t>Routes.php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76408311"/>
      </p:ext>
    </p:extLst>
  </p:cSld>
  <p:clrMapOvr>
    <a:masterClrMapping/>
  </p:clrMapOvr>
  <p:transition spd="med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Database and Migration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Content Placeholder 6" descr="http://blog.legacyteam.info/wp-content/uploads/2014/10/laravel-logo-white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44" y="3022600"/>
            <a:ext cx="5334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30029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Database configuration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/</a:t>
            </a:r>
            <a:r>
              <a:rPr lang="en-US" dirty="0" err="1" smtClean="0">
                <a:solidFill>
                  <a:srgbClr val="00B050"/>
                </a:solidFill>
              </a:rPr>
              <a:t>config</a:t>
            </a:r>
            <a:r>
              <a:rPr lang="en-US" dirty="0" smtClean="0">
                <a:solidFill>
                  <a:srgbClr val="00B050"/>
                </a:solidFill>
              </a:rPr>
              <a:t>/</a:t>
            </a:r>
            <a:r>
              <a:rPr lang="en-US" dirty="0" err="1" smtClean="0">
                <a:solidFill>
                  <a:srgbClr val="00B050"/>
                </a:solidFill>
              </a:rPr>
              <a:t>database.php</a:t>
            </a:r>
            <a:endParaRPr lang="en-US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'default' =&gt; '</a:t>
            </a:r>
            <a:r>
              <a:rPr lang="en-US" dirty="0" err="1" smtClean="0"/>
              <a:t>db_type</a:t>
            </a:r>
            <a:r>
              <a:rPr lang="en-US" dirty="0" smtClean="0"/>
              <a:t>'</a:t>
            </a:r>
          </a:p>
          <a:p>
            <a:r>
              <a:rPr lang="en-US" dirty="0" smtClean="0"/>
              <a:t>Local development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.</a:t>
            </a:r>
            <a:r>
              <a:rPr lang="en-US" dirty="0" err="1" smtClean="0">
                <a:solidFill>
                  <a:srgbClr val="00B050"/>
                </a:solidFill>
              </a:rPr>
              <a:t>env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file</a:t>
            </a:r>
          </a:p>
          <a:p>
            <a:pPr lvl="1"/>
            <a:r>
              <a:rPr lang="en-US" dirty="0" smtClean="0"/>
              <a:t>DB_HOST</a:t>
            </a:r>
          </a:p>
          <a:p>
            <a:pPr lvl="1"/>
            <a:r>
              <a:rPr lang="en-US" dirty="0" smtClean="0"/>
              <a:t>DB_DATABASE</a:t>
            </a:r>
          </a:p>
          <a:p>
            <a:pPr lvl="1"/>
            <a:r>
              <a:rPr lang="en-US" dirty="0" smtClean="0"/>
              <a:t>DB_USERNAME</a:t>
            </a:r>
          </a:p>
          <a:p>
            <a:pPr lvl="1"/>
            <a:r>
              <a:rPr lang="en-US" dirty="0" smtClean="0"/>
              <a:t>DB_PASSWORD</a:t>
            </a:r>
          </a:p>
          <a:p>
            <a:pPr lvl="1"/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Database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121400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Already </a:t>
            </a:r>
            <a:r>
              <a:rPr lang="en-US" dirty="0" smtClean="0"/>
              <a:t>included </a:t>
            </a:r>
            <a:r>
              <a:rPr lang="en-US" dirty="0" smtClean="0"/>
              <a:t>Version control for Database</a:t>
            </a:r>
          </a:p>
          <a:p>
            <a:r>
              <a:rPr lang="en-US" dirty="0" smtClean="0"/>
              <a:t>Resolve consistency issues between developers</a:t>
            </a:r>
          </a:p>
          <a:p>
            <a:r>
              <a:rPr lang="en-US" dirty="0" smtClean="0"/>
              <a:t>Represent instruction toward database in form of </a:t>
            </a:r>
            <a:r>
              <a:rPr lang="en-US" dirty="0" err="1" smtClean="0"/>
              <a:t>php</a:t>
            </a:r>
            <a:r>
              <a:rPr lang="en-US" dirty="0" smtClean="0"/>
              <a:t> class</a:t>
            </a:r>
          </a:p>
          <a:p>
            <a:r>
              <a:rPr lang="en-US" dirty="0" smtClean="0"/>
              <a:t>Migration class files directory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/database/migrations/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Database – Migration 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256315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Create a new migration Class to create new table</a:t>
            </a:r>
          </a:p>
          <a:p>
            <a:pPr lvl="1"/>
            <a:r>
              <a:rPr lang="en-US" dirty="0" err="1">
                <a:solidFill>
                  <a:srgbClr val="0070C0"/>
                </a:solidFill>
                <a:latin typeface="Lucida Console" panose="020B0609040504020204" pitchFamily="49" charset="0"/>
              </a:rPr>
              <a:t>php</a:t>
            </a:r>
            <a:r>
              <a:rPr lang="en-US" dirty="0">
                <a:solidFill>
                  <a:srgbClr val="0070C0"/>
                </a:solidFill>
                <a:latin typeface="Lucida Console" panose="020B0609040504020204" pitchFamily="49" charset="0"/>
              </a:rPr>
              <a:t> artisan </a:t>
            </a:r>
            <a:r>
              <a:rPr lang="en-US" dirty="0" err="1">
                <a:solidFill>
                  <a:srgbClr val="0070C0"/>
                </a:solidFill>
                <a:latin typeface="Lucida Console" panose="020B0609040504020204" pitchFamily="49" charset="0"/>
              </a:rPr>
              <a:t>make:migration</a:t>
            </a:r>
            <a:r>
              <a:rPr lang="en-US" dirty="0">
                <a:solidFill>
                  <a:srgbClr val="0070C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Lucida Console" panose="020B0609040504020204" pitchFamily="49" charset="0"/>
              </a:rPr>
              <a:t>class_name</a:t>
            </a:r>
            <a:r>
              <a:rPr lang="en-US" dirty="0">
                <a:solidFill>
                  <a:srgbClr val="0070C0"/>
                </a:solidFill>
                <a:latin typeface="Lucida Console" panose="020B0609040504020204" pitchFamily="49" charset="0"/>
              </a:rPr>
              <a:t> </a:t>
            </a:r>
            <a:br>
              <a:rPr lang="en-US" dirty="0">
                <a:solidFill>
                  <a:srgbClr val="0070C0"/>
                </a:solidFill>
                <a:latin typeface="Lucida Console" panose="020B0609040504020204" pitchFamily="49" charset="0"/>
              </a:rPr>
            </a:br>
            <a:r>
              <a:rPr lang="en-US" dirty="0">
                <a:solidFill>
                  <a:srgbClr val="0070C0"/>
                </a:solidFill>
                <a:latin typeface="Lucida Console" panose="020B0609040504020204" pitchFamily="49" charset="0"/>
              </a:rPr>
              <a:t>	--create</a:t>
            </a:r>
            <a:r>
              <a:rPr lang="en-US" dirty="0" smtClean="0">
                <a:solidFill>
                  <a:srgbClr val="0070C0"/>
                </a:solidFill>
                <a:latin typeface="Lucida Console" panose="020B0609040504020204" pitchFamily="49" charset="0"/>
              </a:rPr>
              <a:t>="</a:t>
            </a:r>
            <a:r>
              <a:rPr lang="en-US" dirty="0" err="1" smtClean="0">
                <a:solidFill>
                  <a:srgbClr val="0070C0"/>
                </a:solidFill>
                <a:latin typeface="Lucida Console" panose="020B0609040504020204" pitchFamily="49" charset="0"/>
              </a:rPr>
              <a:t>table_name</a:t>
            </a:r>
            <a:r>
              <a:rPr lang="en-US" dirty="0" smtClean="0">
                <a:solidFill>
                  <a:srgbClr val="0070C0"/>
                </a:solidFill>
              </a:rPr>
              <a:t>"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Example </a:t>
            </a:r>
            <a:endParaRPr lang="en-US" dirty="0"/>
          </a:p>
          <a:p>
            <a:pPr lvl="1"/>
            <a:r>
              <a:rPr lang="en-US" dirty="0" err="1">
                <a:solidFill>
                  <a:srgbClr val="0070C0"/>
                </a:solidFill>
                <a:latin typeface="Lucida Console" panose="020B0609040504020204" pitchFamily="49" charset="0"/>
              </a:rPr>
              <a:t>php</a:t>
            </a:r>
            <a:r>
              <a:rPr lang="en-US" dirty="0">
                <a:solidFill>
                  <a:srgbClr val="0070C0"/>
                </a:solidFill>
                <a:latin typeface="Lucida Console" panose="020B0609040504020204" pitchFamily="49" charset="0"/>
              </a:rPr>
              <a:t> artisan </a:t>
            </a:r>
            <a:r>
              <a:rPr lang="en-US" dirty="0" err="1">
                <a:solidFill>
                  <a:srgbClr val="0070C0"/>
                </a:solidFill>
                <a:latin typeface="Lucida Console" panose="020B0609040504020204" pitchFamily="49" charset="0"/>
              </a:rPr>
              <a:t>make:migration</a:t>
            </a:r>
            <a:r>
              <a:rPr lang="en-US" dirty="0">
                <a:solidFill>
                  <a:srgbClr val="0070C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Lucida Console" panose="020B0609040504020204" pitchFamily="49" charset="0"/>
              </a:rPr>
              <a:t>create_students_table</a:t>
            </a:r>
            <a:r>
              <a:rPr lang="en-US" dirty="0">
                <a:solidFill>
                  <a:srgbClr val="0070C0"/>
                </a:solidFill>
                <a:latin typeface="Lucida Console" panose="020B0609040504020204" pitchFamily="49" charset="0"/>
              </a:rPr>
              <a:t> </a:t>
            </a:r>
            <a:br>
              <a:rPr lang="en-US" dirty="0">
                <a:solidFill>
                  <a:srgbClr val="0070C0"/>
                </a:solidFill>
                <a:latin typeface="Lucida Console" panose="020B0609040504020204" pitchFamily="49" charset="0"/>
              </a:rPr>
            </a:br>
            <a:r>
              <a:rPr lang="en-US" dirty="0">
                <a:solidFill>
                  <a:srgbClr val="0070C0"/>
                </a:solidFill>
                <a:latin typeface="Lucida Console" panose="020B0609040504020204" pitchFamily="49" charset="0"/>
              </a:rPr>
              <a:t>	--create</a:t>
            </a:r>
            <a:r>
              <a:rPr lang="en-US" dirty="0" smtClean="0">
                <a:solidFill>
                  <a:srgbClr val="0070C0"/>
                </a:solidFill>
                <a:latin typeface="Lucida Console" panose="020B0609040504020204" pitchFamily="49" charset="0"/>
              </a:rPr>
              <a:t>="students</a:t>
            </a:r>
            <a:r>
              <a:rPr lang="en-US" dirty="0" smtClean="0">
                <a:solidFill>
                  <a:srgbClr val="0070C0"/>
                </a:solidFill>
              </a:rPr>
              <a:t>"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File created = '</a:t>
            </a:r>
            <a:r>
              <a:rPr lang="en-US" dirty="0" smtClean="0">
                <a:solidFill>
                  <a:srgbClr val="00B050"/>
                </a:solidFill>
              </a:rPr>
              <a:t>[date]_</a:t>
            </a:r>
            <a:r>
              <a:rPr lang="en-US" dirty="0" err="1" smtClean="0">
                <a:solidFill>
                  <a:srgbClr val="00B050"/>
                </a:solidFill>
              </a:rPr>
              <a:t>create_students_table.php</a:t>
            </a:r>
            <a:r>
              <a:rPr lang="en-US" dirty="0" smtClean="0"/>
              <a:t>'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Database – Migration Class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287236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Automatically generated function script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Up function</a:t>
            </a:r>
          </a:p>
          <a:p>
            <a:pPr lvl="2"/>
            <a:r>
              <a:rPr lang="en-US" dirty="0" smtClean="0"/>
              <a:t>Function that called when the migration executed</a:t>
            </a:r>
          </a:p>
          <a:p>
            <a:pPr lvl="2"/>
            <a:r>
              <a:rPr lang="en-US" dirty="0" smtClean="0"/>
              <a:t>Default : generate column id </a:t>
            </a:r>
            <a:r>
              <a:rPr lang="en-US" dirty="0"/>
              <a:t>and </a:t>
            </a:r>
            <a:r>
              <a:rPr lang="en-US" dirty="0" smtClean="0"/>
              <a:t>timestamp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Down function</a:t>
            </a:r>
          </a:p>
          <a:p>
            <a:pPr lvl="2"/>
            <a:r>
              <a:rPr lang="en-US" dirty="0" smtClean="0"/>
              <a:t>Function that called when we rollback the migration</a:t>
            </a:r>
          </a:p>
          <a:p>
            <a:pPr lvl="2"/>
            <a:r>
              <a:rPr lang="en-US" dirty="0" smtClean="0"/>
              <a:t>Default : Drop table</a:t>
            </a:r>
          </a:p>
          <a:p>
            <a:r>
              <a:rPr lang="en-US" dirty="0" smtClean="0"/>
              <a:t>Automatically add the filename with Date created</a:t>
            </a:r>
          </a:p>
          <a:p>
            <a:pPr lvl="1"/>
            <a:r>
              <a:rPr lang="en-US" dirty="0" smtClean="0"/>
              <a:t>For version controlling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Database – Migration Class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97720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Up method </a:t>
            </a:r>
          </a:p>
          <a:p>
            <a:pPr lvl="1"/>
            <a:r>
              <a:rPr lang="en-US" dirty="0" smtClean="0"/>
              <a:t>Define the blueprint to create </a:t>
            </a:r>
            <a:r>
              <a:rPr lang="en-US" dirty="0"/>
              <a:t>or </a:t>
            </a:r>
            <a:r>
              <a:rPr lang="en-US" dirty="0" smtClean="0"/>
              <a:t>modify table</a:t>
            </a:r>
          </a:p>
          <a:p>
            <a:pPr lvl="3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Down method </a:t>
            </a:r>
          </a:p>
          <a:p>
            <a:pPr lvl="1"/>
            <a:r>
              <a:rPr lang="en-US" dirty="0" smtClean="0"/>
              <a:t>Define the schema to </a:t>
            </a:r>
            <a:r>
              <a:rPr lang="en-US" dirty="0"/>
              <a:t>d</a:t>
            </a:r>
            <a:r>
              <a:rPr lang="en-US" dirty="0" smtClean="0"/>
              <a:t>rop or modify table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Database – Migration Class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1041400" y="2931763"/>
            <a:ext cx="629920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4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up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   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{</a:t>
            </a:r>
            <a:endParaRPr lang="id-ID" sz="14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       Schema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create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'students'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Blueprint </a:t>
            </a:r>
            <a:r>
              <a:rPr lang="en-US" sz="14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$table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{</a:t>
            </a:r>
            <a:endParaRPr lang="en-US" sz="14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           </a:t>
            </a:r>
            <a:r>
              <a:rPr lang="id-ID" sz="14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$table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increments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'id'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</a:p>
          <a:p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           </a:t>
            </a:r>
            <a:r>
              <a:rPr lang="id-ID" sz="14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$table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timestamps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();</a:t>
            </a:r>
            <a:endParaRPr lang="id-ID" sz="14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       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});</a:t>
            </a:r>
            <a:endParaRPr lang="id-ID" sz="14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   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400" dirty="0"/>
          </a:p>
        </p:txBody>
      </p:sp>
      <p:sp>
        <p:nvSpPr>
          <p:cNvPr id="8" name="Rectangle 7"/>
          <p:cNvSpPr/>
          <p:nvPr/>
        </p:nvSpPr>
        <p:spPr>
          <a:xfrm>
            <a:off x="1041400" y="5265504"/>
            <a:ext cx="6299200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down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  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       Schema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drop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students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  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400" dirty="0"/>
          </a:p>
        </p:txBody>
      </p:sp>
      <p:sp>
        <p:nvSpPr>
          <p:cNvPr id="9" name="Rectangle 8"/>
          <p:cNvSpPr/>
          <p:nvPr/>
        </p:nvSpPr>
        <p:spPr>
          <a:xfrm>
            <a:off x="4285241" y="6024629"/>
            <a:ext cx="45693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database/migrations/[date]_</a:t>
            </a:r>
            <a:r>
              <a:rPr lang="en-US" sz="1200" dirty="0" err="1" smtClean="0"/>
              <a:t>create_students_table.php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847717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Table blueprint</a:t>
            </a:r>
          </a:p>
          <a:p>
            <a:pPr lvl="1"/>
            <a:r>
              <a:rPr lang="en-US" sz="1800" dirty="0" smtClean="0"/>
              <a:t>$table-&gt;increments('</a:t>
            </a:r>
            <a:r>
              <a:rPr lang="en-US" sz="1800" dirty="0" err="1" smtClean="0"/>
              <a:t>column_name</a:t>
            </a:r>
            <a:r>
              <a:rPr lang="en-US" sz="1800" dirty="0" smtClean="0"/>
              <a:t>');</a:t>
            </a:r>
          </a:p>
          <a:p>
            <a:pPr lvl="1"/>
            <a:r>
              <a:rPr lang="en-US" sz="1800" dirty="0"/>
              <a:t>$table-&gt;</a:t>
            </a:r>
            <a:r>
              <a:rPr lang="en-US" sz="1800" dirty="0" smtClean="0"/>
              <a:t>string</a:t>
            </a:r>
            <a:r>
              <a:rPr lang="en-US" sz="1800" dirty="0"/>
              <a:t> </a:t>
            </a:r>
            <a:r>
              <a:rPr lang="en-US" sz="1800" dirty="0" smtClean="0"/>
              <a:t>('</a:t>
            </a:r>
            <a:r>
              <a:rPr lang="en-US" sz="1800" dirty="0" err="1" smtClean="0"/>
              <a:t>column_name</a:t>
            </a:r>
            <a:r>
              <a:rPr lang="en-US" sz="1800" dirty="0" smtClean="0"/>
              <a:t>');</a:t>
            </a:r>
          </a:p>
          <a:p>
            <a:pPr lvl="1"/>
            <a:r>
              <a:rPr lang="en-US" sz="1800" dirty="0"/>
              <a:t>$table-</a:t>
            </a:r>
            <a:r>
              <a:rPr lang="en-US" sz="1800" dirty="0" smtClean="0"/>
              <a:t>&gt;text</a:t>
            </a:r>
            <a:r>
              <a:rPr lang="en-US" sz="1800" dirty="0"/>
              <a:t> </a:t>
            </a:r>
            <a:r>
              <a:rPr lang="en-US" sz="1800" dirty="0" smtClean="0"/>
              <a:t>('</a:t>
            </a:r>
            <a:r>
              <a:rPr lang="en-US" sz="1800" dirty="0" err="1" smtClean="0"/>
              <a:t>column_name</a:t>
            </a:r>
            <a:r>
              <a:rPr lang="en-US" sz="1800" dirty="0" smtClean="0"/>
              <a:t>');</a:t>
            </a:r>
            <a:endParaRPr lang="id-ID" sz="1800" dirty="0"/>
          </a:p>
          <a:p>
            <a:pPr lvl="1"/>
            <a:r>
              <a:rPr lang="en-US" sz="1800" dirty="0"/>
              <a:t>$table-&gt;</a:t>
            </a:r>
            <a:r>
              <a:rPr lang="en-US" sz="1800" dirty="0" smtClean="0"/>
              <a:t>timestamp('</a:t>
            </a:r>
            <a:r>
              <a:rPr lang="en-US" sz="1800" dirty="0" err="1" smtClean="0"/>
              <a:t>column_name</a:t>
            </a:r>
            <a:r>
              <a:rPr lang="en-US" sz="1800" dirty="0" smtClean="0"/>
              <a:t>')</a:t>
            </a:r>
            <a:endParaRPr lang="id-ID" sz="1800" dirty="0"/>
          </a:p>
          <a:p>
            <a:pPr lvl="1"/>
            <a:r>
              <a:rPr lang="en-US" sz="1800" dirty="0"/>
              <a:t>$table-&gt;timestamps()</a:t>
            </a:r>
          </a:p>
          <a:p>
            <a:pPr lvl="1"/>
            <a:r>
              <a:rPr lang="en-US" sz="1800" dirty="0" smtClean="0"/>
              <a:t>$</a:t>
            </a:r>
            <a:r>
              <a:rPr lang="en-US" sz="1800" dirty="0"/>
              <a:t>table-</a:t>
            </a:r>
            <a:r>
              <a:rPr lang="en-US" sz="1800" dirty="0" smtClean="0"/>
              <a:t>&gt;</a:t>
            </a:r>
            <a:r>
              <a:rPr lang="id-ID" sz="1800" dirty="0" smtClean="0"/>
              <a:t>rememberToken</a:t>
            </a:r>
            <a:r>
              <a:rPr lang="en-US" sz="1800" dirty="0"/>
              <a:t> </a:t>
            </a:r>
            <a:r>
              <a:rPr lang="en-US" sz="1800" dirty="0" smtClean="0"/>
              <a:t>();</a:t>
            </a:r>
            <a:endParaRPr lang="id-ID" sz="1800" dirty="0"/>
          </a:p>
          <a:p>
            <a:r>
              <a:rPr lang="en-US" dirty="0" smtClean="0"/>
              <a:t>Option</a:t>
            </a:r>
          </a:p>
          <a:p>
            <a:pPr lvl="1"/>
            <a:r>
              <a:rPr lang="en-US" dirty="0" smtClean="0"/>
              <a:t>-&gt;unique();</a:t>
            </a:r>
          </a:p>
          <a:p>
            <a:pPr lvl="1"/>
            <a:r>
              <a:rPr lang="en-US" dirty="0" smtClean="0"/>
              <a:t>-&gt;</a:t>
            </a:r>
            <a:r>
              <a:rPr lang="en-US" dirty="0" err="1" smtClean="0"/>
              <a:t>nullable</a:t>
            </a:r>
            <a:r>
              <a:rPr lang="en-US" dirty="0" smtClean="0"/>
              <a:t>();</a:t>
            </a:r>
            <a:endParaRPr lang="id-ID" dirty="0"/>
          </a:p>
          <a:p>
            <a:pPr lvl="1"/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Database – Migration Class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5950515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Example students migration class</a:t>
            </a:r>
          </a:p>
          <a:p>
            <a:pPr lvl="1"/>
            <a:r>
              <a:rPr lang="en-US" dirty="0" smtClean="0"/>
              <a:t>Table blueprint</a:t>
            </a:r>
          </a:p>
          <a:p>
            <a:pPr lvl="1"/>
            <a:endParaRPr lang="id-ID" dirty="0"/>
          </a:p>
          <a:p>
            <a:pPr lvl="1"/>
            <a:endParaRPr lang="en-US" dirty="0" smtClean="0"/>
          </a:p>
          <a:p>
            <a:pPr lvl="1"/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Database – </a:t>
            </a:r>
            <a:r>
              <a:rPr lang="en-US" dirty="0"/>
              <a:t>Migration Class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767759" y="2909120"/>
            <a:ext cx="7923804" cy="2800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…</a:t>
            </a:r>
          </a:p>
          <a:p>
            <a:r>
              <a:rPr lang="id-ID" sz="16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up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()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{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</a:rPr>
              <a:t>	Schema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</a:rPr>
              <a:t>create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'students'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</a:rPr>
              <a:t>Blueprint </a:t>
            </a:r>
            <a:r>
              <a:rPr lang="en-US" sz="1600" dirty="0">
                <a:solidFill>
                  <a:srgbClr val="000080"/>
                </a:solidFill>
                <a:highlight>
                  <a:srgbClr val="FEFCF5"/>
                </a:highlight>
              </a:rPr>
              <a:t>$table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</a:rPr>
              <a:t>$table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increments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'id'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</a:rPr>
              <a:t>$table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string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'name'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</a:rPr>
              <a:t>$table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string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'major'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6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</a:rPr>
              <a:t>$table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timestamp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birthdate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16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		</a:t>
            </a:r>
            <a:r>
              <a:rPr lang="id-ID" sz="16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$table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timestamps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();</a:t>
            </a:r>
            <a:endParaRPr lang="id-ID" sz="16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});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en-US" sz="16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7675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4285241" y="5713720"/>
            <a:ext cx="45693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database/migrations/[date]_</a:t>
            </a:r>
            <a:r>
              <a:rPr lang="en-US" sz="1200" dirty="0" err="1" smtClean="0"/>
              <a:t>create_students_table.php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3121294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1977656"/>
            <a:ext cx="8326438" cy="4057384"/>
          </a:xfrm>
        </p:spPr>
        <p:txBody>
          <a:bodyPr/>
          <a:lstStyle/>
          <a:p>
            <a:r>
              <a:rPr lang="en-US" dirty="0" smtClean="0"/>
              <a:t>Migrate all migration class into database</a:t>
            </a:r>
          </a:p>
          <a:p>
            <a:pPr lvl="1"/>
            <a:r>
              <a:rPr lang="en-US" dirty="0" err="1" smtClean="0">
                <a:solidFill>
                  <a:srgbClr val="0070C0"/>
                </a:solidFill>
                <a:latin typeface="Lucida Console" panose="020B0609040504020204" pitchFamily="49" charset="0"/>
              </a:rPr>
              <a:t>php</a:t>
            </a:r>
            <a:r>
              <a:rPr lang="en-US" dirty="0" smtClean="0">
                <a:solidFill>
                  <a:srgbClr val="0070C0"/>
                </a:solidFill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Lucida Console" panose="020B0609040504020204" pitchFamily="49" charset="0"/>
              </a:rPr>
              <a:t>artisan migrate</a:t>
            </a:r>
          </a:p>
          <a:p>
            <a:pPr lvl="2"/>
            <a:r>
              <a:rPr lang="en-US" dirty="0" smtClean="0"/>
              <a:t>call UP function from all class under migrations directory</a:t>
            </a:r>
          </a:p>
          <a:p>
            <a:pPr lvl="2"/>
            <a:r>
              <a:rPr lang="en-US" dirty="0" smtClean="0"/>
              <a:t>Create </a:t>
            </a:r>
            <a:r>
              <a:rPr lang="en-US" dirty="0"/>
              <a:t>table as defined in </a:t>
            </a:r>
            <a:r>
              <a:rPr lang="en-US" dirty="0" smtClean="0"/>
              <a:t>each blueprint </a:t>
            </a:r>
            <a:endParaRPr lang="en-US" dirty="0"/>
          </a:p>
          <a:p>
            <a:r>
              <a:rPr lang="en-US" dirty="0"/>
              <a:t>Rollback the last modification in </a:t>
            </a:r>
            <a:r>
              <a:rPr lang="en-US" dirty="0" smtClean="0"/>
              <a:t>database</a:t>
            </a:r>
          </a:p>
          <a:p>
            <a:pPr lvl="1"/>
            <a:r>
              <a:rPr lang="en-US" dirty="0" smtClean="0"/>
              <a:t>Undo 1 last migration</a:t>
            </a:r>
            <a:endParaRPr lang="en-US" dirty="0"/>
          </a:p>
          <a:p>
            <a:pPr lvl="1"/>
            <a:r>
              <a:rPr lang="en-US" dirty="0" err="1">
                <a:solidFill>
                  <a:srgbClr val="0070C0"/>
                </a:solidFill>
                <a:latin typeface="Lucida Console" panose="020B0609040504020204" pitchFamily="49" charset="0"/>
              </a:rPr>
              <a:t>php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  <a:latin typeface="Lucida Console" panose="020B0609040504020204" pitchFamily="49" charset="0"/>
              </a:rPr>
              <a:t>artisan </a:t>
            </a:r>
            <a:r>
              <a:rPr lang="en-US" dirty="0" err="1">
                <a:solidFill>
                  <a:srgbClr val="0070C0"/>
                </a:solidFill>
                <a:latin typeface="Lucida Console" panose="020B0609040504020204" pitchFamily="49" charset="0"/>
              </a:rPr>
              <a:t>migrate:rollback</a:t>
            </a:r>
            <a:endParaRPr lang="en-US" dirty="0">
              <a:solidFill>
                <a:srgbClr val="0070C0"/>
              </a:solidFill>
              <a:latin typeface="Lucida Console" panose="020B0609040504020204" pitchFamily="49" charset="0"/>
            </a:endParaRPr>
          </a:p>
          <a:p>
            <a:pPr lvl="2"/>
            <a:r>
              <a:rPr lang="en-US" dirty="0" smtClean="0"/>
              <a:t>Call DOWN function</a:t>
            </a:r>
          </a:p>
          <a:p>
            <a:pPr lvl="2"/>
            <a:r>
              <a:rPr lang="en-US" dirty="0" smtClean="0"/>
              <a:t>Drop table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Database – Run the Migration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631312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en-US" dirty="0"/>
              <a:t>Composer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All in one dependency </a:t>
            </a:r>
            <a:r>
              <a:rPr lang="en-US" dirty="0"/>
              <a:t>installer </a:t>
            </a:r>
            <a:r>
              <a:rPr lang="en-US" dirty="0" smtClean="0"/>
              <a:t>/ downloader</a:t>
            </a:r>
          </a:p>
          <a:p>
            <a:pPr>
              <a:spcBef>
                <a:spcPts val="800"/>
              </a:spcBef>
            </a:pPr>
            <a:r>
              <a:rPr lang="en-US" dirty="0"/>
              <a:t>Artisan</a:t>
            </a:r>
          </a:p>
          <a:p>
            <a:pPr lvl="1">
              <a:spcBef>
                <a:spcPts val="600"/>
              </a:spcBef>
            </a:pPr>
            <a:r>
              <a:rPr lang="en-US" dirty="0" err="1" smtClean="0"/>
              <a:t>Php</a:t>
            </a:r>
            <a:r>
              <a:rPr lang="en-US" dirty="0" smtClean="0"/>
              <a:t> model/script generator</a:t>
            </a:r>
          </a:p>
          <a:p>
            <a:pPr>
              <a:spcBef>
                <a:spcPts val="600"/>
              </a:spcBef>
            </a:pPr>
            <a:r>
              <a:rPr lang="en-US" dirty="0"/>
              <a:t>Database Migration and Seeds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Easy to migrate between database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MVC ORM architecture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RESTful Routing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Security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Laravel?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195449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Table is already migrated, and some modification is needed</a:t>
            </a:r>
          </a:p>
          <a:p>
            <a:r>
              <a:rPr lang="en-US" dirty="0" smtClean="0"/>
              <a:t>2 possible conditions : </a:t>
            </a:r>
          </a:p>
          <a:p>
            <a:pPr lvl="1"/>
            <a:r>
              <a:rPr lang="en-US" sz="2400" dirty="0" smtClean="0"/>
              <a:t>Project status still in development stage</a:t>
            </a:r>
          </a:p>
          <a:p>
            <a:pPr lvl="2"/>
            <a:r>
              <a:rPr lang="en-US" sz="2000" dirty="0" smtClean="0"/>
              <a:t>Database dummy</a:t>
            </a:r>
          </a:p>
          <a:p>
            <a:pPr lvl="2"/>
            <a:endParaRPr lang="en-US" sz="2000" dirty="0" smtClean="0"/>
          </a:p>
          <a:p>
            <a:pPr lvl="1"/>
            <a:r>
              <a:rPr lang="en-US" sz="2400" dirty="0" smtClean="0"/>
              <a:t>Project is already at production stage</a:t>
            </a:r>
          </a:p>
          <a:p>
            <a:pPr lvl="2"/>
            <a:r>
              <a:rPr lang="en-US" sz="2000" dirty="0" smtClean="0"/>
              <a:t>Real data already inside database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Database – Modifying Table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030042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Assumed that the project is still in the development stage</a:t>
            </a:r>
          </a:p>
          <a:p>
            <a:r>
              <a:rPr lang="en-US" dirty="0" smtClean="0"/>
              <a:t>Rollback migration 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 err="1" smtClean="0">
                <a:solidFill>
                  <a:srgbClr val="0070C0"/>
                </a:solidFill>
                <a:latin typeface="Lucida Console" panose="020B0609040504020204" pitchFamily="49" charset="0"/>
                <a:sym typeface="Wingdings" panose="05000000000000000000" pitchFamily="2" charset="2"/>
              </a:rPr>
              <a:t>php</a:t>
            </a:r>
            <a:r>
              <a:rPr lang="en-US" dirty="0" smtClean="0">
                <a:solidFill>
                  <a:srgbClr val="0070C0"/>
                </a:solidFill>
                <a:latin typeface="Lucida Console" panose="020B0609040504020204" pitchFamily="49" charset="0"/>
                <a:sym typeface="Wingdings" panose="05000000000000000000" pitchFamily="2" charset="2"/>
              </a:rPr>
              <a:t> artisan </a:t>
            </a:r>
            <a:r>
              <a:rPr lang="en-US" dirty="0" err="1" smtClean="0">
                <a:solidFill>
                  <a:srgbClr val="0070C0"/>
                </a:solidFill>
                <a:latin typeface="Lucida Console" panose="020B0609040504020204" pitchFamily="49" charset="0"/>
                <a:sym typeface="Wingdings" panose="05000000000000000000" pitchFamily="2" charset="2"/>
              </a:rPr>
              <a:t>migrate:rollback</a:t>
            </a:r>
            <a:endParaRPr lang="en-US" dirty="0" smtClean="0">
              <a:solidFill>
                <a:srgbClr val="0070C0"/>
              </a:solidFill>
              <a:latin typeface="Lucida Console" panose="020B0609040504020204" pitchFamily="49" charset="0"/>
            </a:endParaRPr>
          </a:p>
          <a:p>
            <a:r>
              <a:rPr lang="en-US" dirty="0" smtClean="0"/>
              <a:t>Edit the blueprint</a:t>
            </a:r>
          </a:p>
          <a:p>
            <a:pPr lvl="1"/>
            <a:r>
              <a:rPr lang="en-US" dirty="0" smtClean="0"/>
              <a:t>Rename column, Add column, etc.</a:t>
            </a:r>
          </a:p>
          <a:p>
            <a:r>
              <a:rPr lang="en-US" dirty="0" smtClean="0"/>
              <a:t>Re-run the migration </a:t>
            </a:r>
          </a:p>
          <a:p>
            <a:pPr lvl="1"/>
            <a:r>
              <a:rPr lang="en-US" dirty="0" err="1">
                <a:solidFill>
                  <a:srgbClr val="0070C0"/>
                </a:solidFill>
                <a:latin typeface="Lucida Console" panose="020B0609040504020204" pitchFamily="49" charset="0"/>
                <a:sym typeface="Wingdings" panose="05000000000000000000" pitchFamily="2" charset="2"/>
              </a:rPr>
              <a:t>php</a:t>
            </a:r>
            <a:r>
              <a:rPr lang="en-US" dirty="0">
                <a:solidFill>
                  <a:srgbClr val="0070C0"/>
                </a:solidFill>
                <a:latin typeface="Lucida Console" panose="020B0609040504020204" pitchFamily="49" charset="0"/>
                <a:sym typeface="Wingdings" panose="05000000000000000000" pitchFamily="2" charset="2"/>
              </a:rPr>
              <a:t> artisan migrate</a:t>
            </a:r>
            <a:endParaRPr lang="id-ID" dirty="0">
              <a:solidFill>
                <a:srgbClr val="0070C0"/>
              </a:solidFill>
              <a:latin typeface="Lucida Console" panose="020B06090405040202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Database – Modifying Table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125214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619214" cy="4025490"/>
          </a:xfrm>
        </p:spPr>
        <p:txBody>
          <a:bodyPr/>
          <a:lstStyle/>
          <a:p>
            <a:r>
              <a:rPr lang="en-US" dirty="0" smtClean="0"/>
              <a:t>When it is already in production stage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 rollback is possible anymore</a:t>
            </a:r>
            <a:endParaRPr lang="id-ID" dirty="0">
              <a:solidFill>
                <a:srgbClr val="FF0000"/>
              </a:solidFill>
            </a:endParaRPr>
          </a:p>
          <a:p>
            <a:r>
              <a:rPr lang="en-US" dirty="0" smtClean="0"/>
              <a:t>Create a new migration to modify the existing table</a:t>
            </a:r>
          </a:p>
          <a:p>
            <a:pPr lvl="1"/>
            <a:r>
              <a:rPr lang="en-US" dirty="0" err="1">
                <a:solidFill>
                  <a:srgbClr val="0070C0"/>
                </a:solidFill>
                <a:latin typeface="Lucida Console" panose="020B0609040504020204" pitchFamily="49" charset="0"/>
              </a:rPr>
              <a:t>php</a:t>
            </a:r>
            <a:r>
              <a:rPr lang="en-US" dirty="0">
                <a:solidFill>
                  <a:srgbClr val="0070C0"/>
                </a:solidFill>
                <a:latin typeface="Lucida Console" panose="020B0609040504020204" pitchFamily="49" charset="0"/>
              </a:rPr>
              <a:t> artisan </a:t>
            </a:r>
            <a:r>
              <a:rPr lang="en-US" dirty="0" err="1">
                <a:solidFill>
                  <a:srgbClr val="0070C0"/>
                </a:solidFill>
                <a:latin typeface="Lucida Console" panose="020B0609040504020204" pitchFamily="49" charset="0"/>
              </a:rPr>
              <a:t>make:migration</a:t>
            </a:r>
            <a:r>
              <a:rPr lang="en-US" dirty="0">
                <a:solidFill>
                  <a:srgbClr val="0070C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Lucida Console" panose="020B0609040504020204" pitchFamily="49" charset="0"/>
              </a:rPr>
              <a:t>class_name</a:t>
            </a:r>
            <a:r>
              <a:rPr lang="en-US" dirty="0">
                <a:solidFill>
                  <a:srgbClr val="0070C0"/>
                </a:solidFill>
                <a:latin typeface="Lucida Console" panose="020B0609040504020204" pitchFamily="49" charset="0"/>
              </a:rPr>
              <a:t> </a:t>
            </a:r>
            <a:br>
              <a:rPr lang="en-US" dirty="0">
                <a:solidFill>
                  <a:srgbClr val="0070C0"/>
                </a:solidFill>
                <a:latin typeface="Lucida Console" panose="020B0609040504020204" pitchFamily="49" charset="0"/>
              </a:rPr>
            </a:br>
            <a:r>
              <a:rPr lang="en-US" dirty="0">
                <a:solidFill>
                  <a:srgbClr val="0070C0"/>
                </a:solidFill>
                <a:latin typeface="Lucida Console" panose="020B0609040504020204" pitchFamily="49" charset="0"/>
              </a:rPr>
              <a:t>	--table</a:t>
            </a:r>
            <a:r>
              <a:rPr lang="en-US" dirty="0" smtClean="0">
                <a:solidFill>
                  <a:srgbClr val="0070C0"/>
                </a:solidFill>
                <a:latin typeface="Lucida Console" panose="020B0609040504020204" pitchFamily="49" charset="0"/>
              </a:rPr>
              <a:t>="</a:t>
            </a:r>
            <a:r>
              <a:rPr lang="en-US" dirty="0" err="1" smtClean="0">
                <a:solidFill>
                  <a:srgbClr val="0070C0"/>
                </a:solidFill>
                <a:latin typeface="Lucida Console" panose="020B0609040504020204" pitchFamily="49" charset="0"/>
              </a:rPr>
              <a:t>table_name</a:t>
            </a:r>
            <a:r>
              <a:rPr lang="en-US" dirty="0" smtClean="0">
                <a:solidFill>
                  <a:srgbClr val="0070C0"/>
                </a:solidFill>
                <a:latin typeface="Lucida Console" panose="020B0609040504020204" pitchFamily="49" charset="0"/>
              </a:rPr>
              <a:t>"</a:t>
            </a:r>
            <a:endParaRPr lang="en-US" dirty="0">
              <a:solidFill>
                <a:srgbClr val="0070C0"/>
              </a:solidFill>
              <a:latin typeface="Lucida Console" panose="020B0609040504020204" pitchFamily="49" charset="0"/>
            </a:endParaRPr>
          </a:p>
          <a:p>
            <a:r>
              <a:rPr lang="en-US" dirty="0"/>
              <a:t>Example </a:t>
            </a:r>
          </a:p>
          <a:p>
            <a:pPr lvl="1"/>
            <a:r>
              <a:rPr lang="en-US" dirty="0" err="1">
                <a:solidFill>
                  <a:srgbClr val="0070C0"/>
                </a:solidFill>
                <a:latin typeface="Lucida Console" panose="020B0609040504020204" pitchFamily="49" charset="0"/>
              </a:rPr>
              <a:t>php</a:t>
            </a:r>
            <a:r>
              <a:rPr lang="en-US" dirty="0">
                <a:solidFill>
                  <a:srgbClr val="0070C0"/>
                </a:solidFill>
                <a:latin typeface="Lucida Console" panose="020B0609040504020204" pitchFamily="49" charset="0"/>
              </a:rPr>
              <a:t> artisan </a:t>
            </a:r>
            <a:r>
              <a:rPr lang="en-US" dirty="0" err="1">
                <a:solidFill>
                  <a:srgbClr val="0070C0"/>
                </a:solidFill>
                <a:latin typeface="Lucida Console" panose="020B0609040504020204" pitchFamily="49" charset="0"/>
              </a:rPr>
              <a:t>make:migration</a:t>
            </a:r>
            <a:r>
              <a:rPr lang="en-US" dirty="0">
                <a:solidFill>
                  <a:srgbClr val="0070C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Lucida Console" panose="020B0609040504020204" pitchFamily="49" charset="0"/>
              </a:rPr>
              <a:t>add_students_description</a:t>
            </a:r>
            <a:r>
              <a:rPr lang="en-US" dirty="0" smtClean="0">
                <a:solidFill>
                  <a:srgbClr val="0070C0"/>
                </a:solidFill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Lucida Console" panose="020B0609040504020204" pitchFamily="49" charset="0"/>
              </a:rPr>
              <a:t/>
            </a:r>
            <a:br>
              <a:rPr lang="en-US" dirty="0">
                <a:solidFill>
                  <a:srgbClr val="0070C0"/>
                </a:solidFill>
                <a:latin typeface="Lucida Console" panose="020B0609040504020204" pitchFamily="49" charset="0"/>
              </a:rPr>
            </a:br>
            <a:r>
              <a:rPr lang="en-US" dirty="0">
                <a:solidFill>
                  <a:srgbClr val="0070C0"/>
                </a:solidFill>
                <a:latin typeface="Lucida Console" panose="020B0609040504020204" pitchFamily="49" charset="0"/>
              </a:rPr>
              <a:t>	--table</a:t>
            </a:r>
            <a:r>
              <a:rPr lang="en-US" dirty="0" smtClean="0">
                <a:solidFill>
                  <a:srgbClr val="0070C0"/>
                </a:solidFill>
                <a:latin typeface="Lucida Console" panose="020B0609040504020204" pitchFamily="49" charset="0"/>
              </a:rPr>
              <a:t>="students"</a:t>
            </a:r>
            <a:endParaRPr lang="en-US" dirty="0">
              <a:solidFill>
                <a:srgbClr val="0070C0"/>
              </a:solidFill>
              <a:latin typeface="Lucida Console" panose="020B0609040504020204" pitchFamily="49" charset="0"/>
            </a:endParaRP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Database – </a:t>
            </a:r>
            <a:r>
              <a:rPr lang="en-US" dirty="0"/>
              <a:t>Modifying Table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769742"/>
      </p:ext>
    </p:extLst>
  </p:cSld>
  <p:clrMapOvr>
    <a:masterClrMapping/>
  </p:clrMapOvr>
  <p:transition spd="med">
    <p:wip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Add blueprint to modify the existing table</a:t>
            </a:r>
          </a:p>
          <a:p>
            <a:pPr lvl="1"/>
            <a:endParaRPr lang="id-ID" dirty="0"/>
          </a:p>
          <a:p>
            <a:pPr lvl="1"/>
            <a:endParaRPr lang="en-US" dirty="0" smtClean="0"/>
          </a:p>
          <a:p>
            <a:pPr lvl="1"/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Database – </a:t>
            </a:r>
            <a:r>
              <a:rPr lang="en-US" dirty="0"/>
              <a:t>Modifying Table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748683" y="2526918"/>
            <a:ext cx="7942880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…</a:t>
            </a:r>
          </a:p>
          <a:p>
            <a:r>
              <a:rPr lang="id-ID" sz="16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up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{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</a:rPr>
              <a:t>	Schema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</a:rPr>
              <a:t>table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'students'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</a:rPr>
              <a:t>Blueprint </a:t>
            </a:r>
            <a:r>
              <a:rPr lang="en-US" sz="1600" dirty="0">
                <a:solidFill>
                  <a:srgbClr val="000080"/>
                </a:solidFill>
                <a:highlight>
                  <a:srgbClr val="FEFCF5"/>
                </a:highlight>
              </a:rPr>
              <a:t>$table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600" dirty="0" smtClean="0">
                <a:solidFill>
                  <a:srgbClr val="008000"/>
                </a:solidFill>
                <a:highlight>
                  <a:srgbClr val="FEFCF5"/>
                </a:highlight>
              </a:rPr>
              <a:t>//</a:t>
            </a:r>
            <a:r>
              <a:rPr lang="en-US" sz="1600" dirty="0" smtClean="0">
                <a:solidFill>
                  <a:srgbClr val="008000"/>
                </a:solidFill>
                <a:highlight>
                  <a:srgbClr val="FEFCF5"/>
                </a:highlight>
              </a:rPr>
              <a:t> add </a:t>
            </a:r>
            <a:r>
              <a:rPr lang="id-ID" sz="1600" dirty="0" smtClean="0">
                <a:solidFill>
                  <a:srgbClr val="008000"/>
                </a:solidFill>
                <a:highlight>
                  <a:srgbClr val="FEFCF5"/>
                </a:highlight>
              </a:rPr>
              <a:t>new </a:t>
            </a:r>
            <a:r>
              <a:rPr lang="id-ID" sz="1600" dirty="0">
                <a:solidFill>
                  <a:srgbClr val="008000"/>
                </a:solidFill>
                <a:highlight>
                  <a:srgbClr val="FEFCF5"/>
                </a:highlight>
              </a:rPr>
              <a:t>column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</a:rPr>
              <a:t>$table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-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text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'description'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)-&gt;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nullable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();</a:t>
            </a:r>
            <a:endParaRPr lang="id-ID" sz="1600" dirty="0"/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});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en-US" sz="16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down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{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</a:rPr>
              <a:t>	Schema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</a:rPr>
              <a:t>table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'students'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</a:rPr>
              <a:t>Blueprint </a:t>
            </a:r>
            <a:r>
              <a:rPr lang="en-US" sz="1600" dirty="0">
                <a:solidFill>
                  <a:srgbClr val="000080"/>
                </a:solidFill>
                <a:highlight>
                  <a:srgbClr val="FEFCF5"/>
                </a:highlight>
              </a:rPr>
              <a:t>$table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600" dirty="0" smtClean="0">
                <a:solidFill>
                  <a:srgbClr val="008000"/>
                </a:solidFill>
                <a:highlight>
                  <a:srgbClr val="FEFCF5"/>
                </a:highlight>
              </a:rPr>
              <a:t>//</a:t>
            </a:r>
            <a:r>
              <a:rPr lang="en-US" sz="1600" dirty="0" smtClean="0">
                <a:solidFill>
                  <a:srgbClr val="008000"/>
                </a:solidFill>
                <a:highlight>
                  <a:srgbClr val="FEFCF5"/>
                </a:highlight>
              </a:rPr>
              <a:t> drop the </a:t>
            </a:r>
            <a:r>
              <a:rPr lang="id-ID" sz="1600" dirty="0" smtClean="0">
                <a:solidFill>
                  <a:srgbClr val="008000"/>
                </a:solidFill>
                <a:highlight>
                  <a:srgbClr val="FEFCF5"/>
                </a:highlight>
              </a:rPr>
              <a:t>new </a:t>
            </a:r>
            <a:r>
              <a:rPr lang="id-ID" sz="1600" dirty="0">
                <a:solidFill>
                  <a:srgbClr val="008000"/>
                </a:solidFill>
                <a:highlight>
                  <a:srgbClr val="FEFCF5"/>
                </a:highlight>
              </a:rPr>
              <a:t>column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</a:rPr>
              <a:t>$table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dropColumn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'description'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});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en-US" sz="16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600" dirty="0"/>
          </a:p>
        </p:txBody>
      </p:sp>
      <p:sp>
        <p:nvSpPr>
          <p:cNvPr id="9" name="Rectangle 8"/>
          <p:cNvSpPr/>
          <p:nvPr/>
        </p:nvSpPr>
        <p:spPr>
          <a:xfrm>
            <a:off x="377675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3928843" y="5896540"/>
            <a:ext cx="47633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database/migrations/[date]_</a:t>
            </a:r>
            <a:r>
              <a:rPr lang="en-US" sz="1200" dirty="0" err="1" smtClean="0"/>
              <a:t>add_students_description.php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9700237"/>
      </p:ext>
    </p:extLst>
  </p:cSld>
  <p:clrMapOvr>
    <a:masterClrMapping/>
  </p:clrMapOvr>
  <p:transition spd="med">
    <p:wip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273300"/>
            <a:ext cx="8326438" cy="3761740"/>
          </a:xfrm>
        </p:spPr>
        <p:txBody>
          <a:bodyPr/>
          <a:lstStyle/>
          <a:p>
            <a:r>
              <a:rPr lang="en-US" dirty="0" smtClean="0"/>
              <a:t>Laravel require special package to drop a column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Lucida Console" panose="020B0609040504020204" pitchFamily="49" charset="0"/>
              </a:rPr>
              <a:t>composer require doctrine/</a:t>
            </a:r>
            <a:r>
              <a:rPr lang="en-US" dirty="0" err="1">
                <a:solidFill>
                  <a:srgbClr val="0070C0"/>
                </a:solidFill>
                <a:latin typeface="Lucida Console" panose="020B0609040504020204" pitchFamily="49" charset="0"/>
              </a:rPr>
              <a:t>dbal</a:t>
            </a:r>
            <a:endParaRPr lang="en-US" dirty="0">
              <a:solidFill>
                <a:srgbClr val="0070C0"/>
              </a:solidFill>
              <a:latin typeface="Lucida Console" panose="020B0609040504020204" pitchFamily="49" charset="0"/>
            </a:endParaRPr>
          </a:p>
          <a:p>
            <a:r>
              <a:rPr lang="en-US" dirty="0"/>
              <a:t>After installing the requirement, </a:t>
            </a:r>
            <a:r>
              <a:rPr lang="en-US" dirty="0" smtClean="0"/>
              <a:t>then the database can be rolled-back</a:t>
            </a:r>
            <a:endParaRPr lang="en-US" dirty="0"/>
          </a:p>
          <a:p>
            <a:pPr lvl="1"/>
            <a:r>
              <a:rPr lang="en-US" dirty="0" err="1" smtClean="0">
                <a:solidFill>
                  <a:srgbClr val="0070C0"/>
                </a:solidFill>
                <a:latin typeface="Lucida Console" panose="020B0609040504020204" pitchFamily="49" charset="0"/>
              </a:rPr>
              <a:t>php</a:t>
            </a:r>
            <a:r>
              <a:rPr lang="en-US" dirty="0" smtClean="0">
                <a:solidFill>
                  <a:srgbClr val="0070C0"/>
                </a:solidFill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Lucida Console" panose="020B0609040504020204" pitchFamily="49" charset="0"/>
              </a:rPr>
              <a:t>artisan </a:t>
            </a:r>
            <a:r>
              <a:rPr lang="en-US" dirty="0" err="1">
                <a:solidFill>
                  <a:srgbClr val="0070C0"/>
                </a:solidFill>
                <a:latin typeface="Lucida Console" panose="020B0609040504020204" pitchFamily="49" charset="0"/>
              </a:rPr>
              <a:t>migrate:rollback</a:t>
            </a:r>
            <a:endParaRPr lang="id-ID" dirty="0">
              <a:solidFill>
                <a:srgbClr val="0070C0"/>
              </a:solidFill>
              <a:latin typeface="Lucida Console" panose="020B06090405040202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5" y="1336417"/>
            <a:ext cx="8326438" cy="936883"/>
          </a:xfrm>
        </p:spPr>
        <p:txBody>
          <a:bodyPr/>
          <a:lstStyle/>
          <a:p>
            <a:r>
              <a:rPr lang="en-US" dirty="0" smtClean="0"/>
              <a:t>Laravel Database – 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	Rollback after Modification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719128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Form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Content Placeholder 6" descr="http://blog.legacyteam.info/wp-content/uploads/2014/10/laravel-logo-white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44" y="3022600"/>
            <a:ext cx="5334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23531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Generate Form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Lucida Console" panose="020B0609040504020204" pitchFamily="49" charset="0"/>
              </a:rPr>
              <a:t>Composer require illuminate/html </a:t>
            </a:r>
          </a:p>
          <a:p>
            <a:endParaRPr lang="en-US" dirty="0" smtClean="0"/>
          </a:p>
          <a:p>
            <a:r>
              <a:rPr lang="en-US" dirty="0" smtClean="0"/>
              <a:t>Functions that we will use</a:t>
            </a:r>
          </a:p>
          <a:p>
            <a:pPr lvl="1"/>
            <a:r>
              <a:rPr lang="en-US" dirty="0" smtClean="0"/>
              <a:t>HTML builder</a:t>
            </a:r>
          </a:p>
          <a:p>
            <a:pPr lvl="1"/>
            <a:r>
              <a:rPr lang="en-US" dirty="0" smtClean="0"/>
              <a:t>HTML Service Providers</a:t>
            </a:r>
          </a:p>
          <a:p>
            <a:pPr lvl="1"/>
            <a:r>
              <a:rPr lang="en-US" dirty="0" smtClean="0"/>
              <a:t>Form builder</a:t>
            </a:r>
          </a:p>
          <a:p>
            <a:pPr lvl="1"/>
            <a:r>
              <a:rPr lang="en-US" dirty="0" smtClean="0"/>
              <a:t>Form Facade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Form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899234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Modify file </a:t>
            </a:r>
            <a:r>
              <a:rPr lang="en-US" dirty="0" smtClean="0">
                <a:solidFill>
                  <a:srgbClr val="00B050"/>
                </a:solidFill>
              </a:rPr>
              <a:t>\</a:t>
            </a:r>
            <a:r>
              <a:rPr lang="en-US" dirty="0" err="1" smtClean="0">
                <a:solidFill>
                  <a:srgbClr val="00B050"/>
                </a:solidFill>
              </a:rPr>
              <a:t>config</a:t>
            </a:r>
            <a:r>
              <a:rPr lang="en-US" dirty="0">
                <a:solidFill>
                  <a:srgbClr val="00B050"/>
                </a:solidFill>
              </a:rPr>
              <a:t>\</a:t>
            </a:r>
            <a:r>
              <a:rPr lang="en-US" dirty="0" err="1" smtClean="0">
                <a:solidFill>
                  <a:srgbClr val="00B050"/>
                </a:solidFill>
              </a:rPr>
              <a:t>app.php</a:t>
            </a:r>
            <a:endParaRPr lang="en-US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Add new providers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Add new alias</a:t>
            </a:r>
          </a:p>
          <a:p>
            <a:pPr lvl="1"/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Form - Setting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810596" y="2997538"/>
            <a:ext cx="59055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'providers'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endParaRPr lang="en-US" sz="16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...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'Illuminate\Html\HtmlServiceProvider'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...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],</a:t>
            </a:r>
            <a:endParaRPr lang="id-ID" sz="1600" dirty="0"/>
          </a:p>
        </p:txBody>
      </p:sp>
      <p:sp>
        <p:nvSpPr>
          <p:cNvPr id="8" name="Rectangle 7"/>
          <p:cNvSpPr/>
          <p:nvPr/>
        </p:nvSpPr>
        <p:spPr>
          <a:xfrm>
            <a:off x="810597" y="4916815"/>
            <a:ext cx="59055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'aliases'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endParaRPr lang="en-US" sz="16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...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'Form'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'Illuminate\Html\FormFacade'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endParaRPr lang="en-US" sz="16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'Html'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'Illuminate\Html\HtmlFacade'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],</a:t>
            </a: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369578079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Open-close syntax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Form Components</a:t>
            </a:r>
          </a:p>
          <a:p>
            <a:pPr lvl="1"/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Form – New Form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810596" y="2495816"/>
            <a:ext cx="7337724" cy="12311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en-US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en-US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dirty="0">
                <a:solidFill>
                  <a:srgbClr val="000000"/>
                </a:solidFill>
                <a:highlight>
                  <a:srgbClr val="FEFCF5"/>
                </a:highlight>
              </a:rPr>
              <a:t>open</a:t>
            </a:r>
            <a:r>
              <a:rPr lang="en-US" dirty="0">
                <a:solidFill>
                  <a:srgbClr val="8000FF"/>
                </a:solidFill>
                <a:highlight>
                  <a:srgbClr val="FEFCF5"/>
                </a:highlight>
              </a:rPr>
              <a:t>([</a:t>
            </a:r>
            <a:r>
              <a:rPr lang="en-US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dirty="0" err="1">
                <a:solidFill>
                  <a:srgbClr val="808080"/>
                </a:solidFill>
                <a:highlight>
                  <a:srgbClr val="FEFCF5"/>
                </a:highlight>
              </a:rPr>
              <a:t>url</a:t>
            </a:r>
            <a:r>
              <a:rPr lang="en-US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en-US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EFCF5"/>
                </a:highlight>
              </a:rPr>
              <a:t>'target'</a:t>
            </a:r>
            <a:r>
              <a:rPr lang="en-US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EFCF5"/>
                </a:highlight>
              </a:rPr>
              <a:t> option</a:t>
            </a:r>
            <a:r>
              <a:rPr lang="en-US" dirty="0">
                <a:solidFill>
                  <a:srgbClr val="8000FF"/>
                </a:solidFill>
                <a:highlight>
                  <a:srgbClr val="FEFCF5"/>
                </a:highlight>
              </a:rPr>
              <a:t>])</a:t>
            </a:r>
            <a:r>
              <a:rPr lang="en-US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en-US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FEFCF5"/>
                </a:highlight>
              </a:rPr>
              <a:t>Form components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</a:rPr>
              <a:t>close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</a:rPr>
              <a:t>()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dirty="0"/>
          </a:p>
        </p:txBody>
      </p:sp>
      <p:sp>
        <p:nvSpPr>
          <p:cNvPr id="8" name="Rectangle 7"/>
          <p:cNvSpPr/>
          <p:nvPr/>
        </p:nvSpPr>
        <p:spPr>
          <a:xfrm>
            <a:off x="810596" y="4298500"/>
            <a:ext cx="7337724" cy="1785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en-US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en-US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dirty="0" err="1">
                <a:solidFill>
                  <a:srgbClr val="000000"/>
                </a:solidFill>
                <a:highlight>
                  <a:srgbClr val="FEFCF5"/>
                </a:highlight>
              </a:rPr>
              <a:t>comp_type</a:t>
            </a:r>
            <a:r>
              <a:rPr lang="en-US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dirty="0" err="1">
                <a:solidFill>
                  <a:srgbClr val="808080"/>
                </a:solidFill>
                <a:highlight>
                  <a:srgbClr val="FEFCF5"/>
                </a:highlight>
              </a:rPr>
              <a:t>comp_name</a:t>
            </a:r>
            <a:r>
              <a:rPr lang="en-US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EFCF5"/>
                </a:highlight>
              </a:rPr>
              <a:t>'value'</a:t>
            </a:r>
            <a:r>
              <a:rPr lang="en-US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dirty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en-US" dirty="0">
                <a:solidFill>
                  <a:srgbClr val="000000"/>
                </a:solidFill>
                <a:highlight>
                  <a:srgbClr val="FEFCF5"/>
                </a:highlight>
              </a:rPr>
              <a:t>option</a:t>
            </a:r>
            <a:r>
              <a:rPr lang="en-US" dirty="0">
                <a:solidFill>
                  <a:srgbClr val="8000FF"/>
                </a:solidFill>
                <a:highlight>
                  <a:srgbClr val="FEFCF5"/>
                </a:highlight>
              </a:rPr>
              <a:t>])</a:t>
            </a:r>
            <a:r>
              <a:rPr lang="en-US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en-US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>
              <a:spcBef>
                <a:spcPts val="600"/>
              </a:spcBef>
            </a:pP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</a:rPr>
              <a:t>label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dirty="0">
                <a:solidFill>
                  <a:srgbClr val="808080"/>
                </a:solidFill>
                <a:highlight>
                  <a:srgbClr val="FEFCF5"/>
                </a:highlight>
              </a:rPr>
              <a:t>'name'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dirty="0">
                <a:solidFill>
                  <a:srgbClr val="808080"/>
                </a:solidFill>
                <a:highlight>
                  <a:srgbClr val="FEFCF5"/>
                </a:highlight>
              </a:rPr>
              <a:t>'Name'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>
              <a:spcBef>
                <a:spcPts val="600"/>
              </a:spcBef>
            </a:pP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</a:rPr>
              <a:t>text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dirty="0">
                <a:solidFill>
                  <a:srgbClr val="808080"/>
                </a:solidFill>
                <a:highlight>
                  <a:srgbClr val="FEFCF5"/>
                </a:highlight>
              </a:rPr>
              <a:t>'name'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en-US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en-US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dirty="0" err="1">
                <a:solidFill>
                  <a:srgbClr val="000000"/>
                </a:solidFill>
                <a:highlight>
                  <a:srgbClr val="FEFCF5"/>
                </a:highlight>
              </a:rPr>
              <a:t>textarea</a:t>
            </a:r>
            <a:r>
              <a:rPr lang="en-US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EFCF5"/>
                </a:highlight>
              </a:rPr>
              <a:t>'name'</a:t>
            </a:r>
            <a:r>
              <a:rPr lang="en-US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dirty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en-US" dirty="0">
                <a:solidFill>
                  <a:srgbClr val="808080"/>
                </a:solidFill>
                <a:highlight>
                  <a:srgbClr val="FEFCF5"/>
                </a:highlight>
              </a:rPr>
              <a:t>'class'</a:t>
            </a:r>
            <a:r>
              <a:rPr lang="en-US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en-US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EFCF5"/>
                </a:highlight>
              </a:rPr>
              <a:t>'class name'</a:t>
            </a:r>
            <a:r>
              <a:rPr lang="en-US" dirty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en-US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en-US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>
              <a:spcBef>
                <a:spcPts val="600"/>
              </a:spcBef>
            </a:pP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</a:rPr>
              <a:t>submit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dirty="0">
                <a:solidFill>
                  <a:srgbClr val="808080"/>
                </a:solidFill>
                <a:highlight>
                  <a:srgbClr val="FEFCF5"/>
                </a:highlight>
              </a:rPr>
              <a:t>'name'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837344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9908" y="1977656"/>
            <a:ext cx="8301656" cy="4154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98438">
              <a:spcBef>
                <a:spcPts val="0"/>
              </a:spcBef>
            </a:pPr>
            <a:r>
              <a:rPr lang="id-ID" sz="1100" b="1" dirty="0">
                <a:solidFill>
                  <a:srgbClr val="000000"/>
                </a:solidFill>
                <a:highlight>
                  <a:srgbClr val="FFFFFF"/>
                </a:highlight>
              </a:rPr>
              <a:t>@</a:t>
            </a:r>
            <a:r>
              <a:rPr lang="id-ID" sz="1100" b="1" dirty="0">
                <a:solidFill>
                  <a:srgbClr val="0000FF"/>
                </a:solidFill>
                <a:highlight>
                  <a:srgbClr val="FEFCF5"/>
                </a:highlight>
              </a:rPr>
              <a:t>extends</a:t>
            </a:r>
            <a:r>
              <a:rPr lang="id-ID" sz="1100" b="1" dirty="0">
                <a:solidFill>
                  <a:srgbClr val="000000"/>
                </a:solidFill>
                <a:highlight>
                  <a:srgbClr val="FFFFFF"/>
                </a:highlight>
              </a:rPr>
              <a:t>(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</a:rPr>
              <a:t>'layout'</a:t>
            </a:r>
            <a:r>
              <a:rPr lang="id-ID" sz="1100" b="1" dirty="0">
                <a:solidFill>
                  <a:srgbClr val="000000"/>
                </a:solidFill>
                <a:highlight>
                  <a:srgbClr val="FFFFFF"/>
                </a:highlight>
              </a:rPr>
              <a:t>)</a:t>
            </a:r>
            <a:endParaRPr lang="en-US" sz="11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98438">
              <a:spcBef>
                <a:spcPts val="0"/>
              </a:spcBef>
            </a:pPr>
            <a:r>
              <a:rPr lang="id-ID" sz="1100" b="1" dirty="0">
                <a:solidFill>
                  <a:srgbClr val="000000"/>
                </a:solidFill>
                <a:highlight>
                  <a:srgbClr val="FFFFFF"/>
                </a:highlight>
              </a:rPr>
              <a:t>@</a:t>
            </a:r>
            <a:r>
              <a:rPr lang="id-ID" sz="1100" b="1" dirty="0">
                <a:solidFill>
                  <a:srgbClr val="0000FF"/>
                </a:solidFill>
                <a:highlight>
                  <a:srgbClr val="FEFCF5"/>
                </a:highlight>
              </a:rPr>
              <a:t>section</a:t>
            </a:r>
            <a:r>
              <a:rPr lang="id-ID" sz="1100" b="1" dirty="0">
                <a:solidFill>
                  <a:srgbClr val="000000"/>
                </a:solidFill>
                <a:highlight>
                  <a:srgbClr val="FFFFFF"/>
                </a:highlight>
              </a:rPr>
              <a:t>(</a:t>
            </a:r>
            <a:r>
              <a:rPr lang="id-ID" sz="1100" dirty="0">
                <a:solidFill>
                  <a:srgbClr val="808080"/>
                </a:solidFill>
                <a:highlight>
                  <a:srgbClr val="FEFCF5"/>
                </a:highlight>
              </a:rPr>
              <a:t>'content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100" b="1" dirty="0">
                <a:solidFill>
                  <a:srgbClr val="000000"/>
                </a:solidFill>
                <a:highlight>
                  <a:srgbClr val="FFFFFF"/>
                </a:highlight>
              </a:rPr>
              <a:t>)</a:t>
            </a:r>
          </a:p>
          <a:p>
            <a:pPr defTabSz="198438"/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Form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open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([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'url'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'student'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'class'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'pure-form'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])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11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198438"/>
            <a:r>
              <a:rPr lang="id-ID" sz="11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1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&lt;div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100" dirty="0" smtClean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FFFFF"/>
                </a:highlight>
              </a:rPr>
              <a:t>"pure-control-group"</a:t>
            </a:r>
            <a:r>
              <a:rPr lang="id-ID" sz="11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id-ID" sz="1100" dirty="0" smtClean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98438"/>
            <a:r>
              <a:rPr lang="id-ID" sz="11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		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label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'name'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'Name'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11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198438"/>
            <a:r>
              <a:rPr lang="en-US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en-US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en-US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en-US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text</a:t>
            </a:r>
            <a:r>
              <a:rPr lang="en-US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'name'</a:t>
            </a:r>
            <a:r>
              <a:rPr lang="en-US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100" b="1" dirty="0" smtClean="0">
                <a:solidFill>
                  <a:srgbClr val="0000FF"/>
                </a:solidFill>
                <a:highlight>
                  <a:srgbClr val="FEFCF5"/>
                </a:highlight>
              </a:rPr>
              <a:t>null</a:t>
            </a:r>
            <a:r>
              <a:rPr lang="en-US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,[</a:t>
            </a:r>
            <a:r>
              <a:rPr lang="en-US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'placeholder'</a:t>
            </a:r>
            <a:r>
              <a:rPr lang="en-US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en-US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'student name'</a:t>
            </a:r>
            <a:r>
              <a:rPr lang="en-US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])</a:t>
            </a:r>
            <a:r>
              <a:rPr lang="en-US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en-US" sz="11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198438"/>
            <a:r>
              <a:rPr lang="en-US" sz="11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	</a:t>
            </a:r>
            <a:r>
              <a:rPr lang="id-ID" sz="11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&lt;/div&gt;</a:t>
            </a:r>
            <a:endParaRPr lang="id-ID" sz="1100" dirty="0" smtClean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98438"/>
            <a:r>
              <a:rPr lang="id-ID" sz="11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1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&lt;div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100" dirty="0" smtClean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FFFFF"/>
                </a:highlight>
              </a:rPr>
              <a:t>"pure-control-group"</a:t>
            </a:r>
            <a:r>
              <a:rPr lang="id-ID" sz="11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id-ID" sz="1100" dirty="0" smtClean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98438"/>
            <a:r>
              <a:rPr lang="id-ID" sz="11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		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label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'major'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'Major'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11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198438"/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text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'major'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1100" dirty="0" smtClean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98438"/>
            <a:r>
              <a:rPr lang="id-ID" sz="11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1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&lt;/div&gt;</a:t>
            </a:r>
            <a:endParaRPr lang="en-US" sz="1100" dirty="0" smtClean="0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defTabSz="198438"/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&lt;div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100" dirty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1100" dirty="0">
                <a:solidFill>
                  <a:srgbClr val="8000FF"/>
                </a:solidFill>
                <a:highlight>
                  <a:srgbClr val="FFFFFF"/>
                </a:highlight>
              </a:rPr>
              <a:t>"pure-control-group"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98438"/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	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label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100" dirty="0">
                <a:solidFill>
                  <a:srgbClr val="808080"/>
                </a:solidFill>
                <a:highlight>
                  <a:srgbClr val="FEFCF5"/>
                </a:highlight>
              </a:rPr>
              <a:t>'description'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100" dirty="0">
                <a:solidFill>
                  <a:srgbClr val="808080"/>
                </a:solidFill>
                <a:highlight>
                  <a:srgbClr val="FEFCF5"/>
                </a:highlight>
              </a:rPr>
              <a:t>'Description'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198438"/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sz="1100" dirty="0" err="1">
                <a:solidFill>
                  <a:srgbClr val="000000"/>
                </a:solidFill>
                <a:highlight>
                  <a:srgbClr val="FEFCF5"/>
                </a:highlight>
              </a:rPr>
              <a:t>textarea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</a:rPr>
              <a:t>'description'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100" b="1" dirty="0">
                <a:solidFill>
                  <a:srgbClr val="0000FF"/>
                </a:solidFill>
                <a:highlight>
                  <a:srgbClr val="FEFCF5"/>
                </a:highlight>
              </a:rPr>
              <a:t>null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</a:rPr>
              <a:t>,[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</a:rPr>
              <a:t>'rows'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</a:rPr>
              <a:t>'4'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</a:rPr>
              <a:t>'cols'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</a:rPr>
              <a:t>'40'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</a:rPr>
              <a:t>])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98438"/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&lt;/div&gt;</a:t>
            </a:r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98438"/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&lt;div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100" dirty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1100" dirty="0">
                <a:solidFill>
                  <a:srgbClr val="8000FF"/>
                </a:solidFill>
                <a:highlight>
                  <a:srgbClr val="FFFFFF"/>
                </a:highlight>
              </a:rPr>
              <a:t>"pure-control-group"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98438"/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	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label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100" dirty="0">
                <a:solidFill>
                  <a:srgbClr val="808080"/>
                </a:solidFill>
                <a:highlight>
                  <a:srgbClr val="FEFCF5"/>
                </a:highlight>
              </a:rPr>
              <a:t>'birthdate'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100" dirty="0">
                <a:solidFill>
                  <a:srgbClr val="808080"/>
                </a:solidFill>
                <a:highlight>
                  <a:srgbClr val="FEFCF5"/>
                </a:highlight>
              </a:rPr>
              <a:t>'birthdate'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198438"/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input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100" dirty="0">
                <a:solidFill>
                  <a:srgbClr val="808080"/>
                </a:solidFill>
                <a:highlight>
                  <a:srgbClr val="FEFCF5"/>
                </a:highlight>
              </a:rPr>
              <a:t>'date'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>
                <a:solidFill>
                  <a:srgbClr val="808080"/>
                </a:solidFill>
                <a:highlight>
                  <a:srgbClr val="FEFCF5"/>
                </a:highlight>
              </a:rPr>
              <a:t>'birthdate'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100" b="1" dirty="0">
                <a:solidFill>
                  <a:srgbClr val="0000FF"/>
                </a:solidFill>
                <a:highlight>
                  <a:srgbClr val="FEFCF5"/>
                </a:highlight>
              </a:rPr>
              <a:t>date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100" dirty="0">
                <a:solidFill>
                  <a:srgbClr val="808080"/>
                </a:solidFill>
                <a:highlight>
                  <a:srgbClr val="FEFCF5"/>
                </a:highlight>
              </a:rPr>
              <a:t>'Y-m-d'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))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198438"/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&lt;/div&gt;</a:t>
            </a:r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98438"/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&lt;div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100" dirty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1100" dirty="0">
                <a:solidFill>
                  <a:srgbClr val="8000FF"/>
                </a:solidFill>
                <a:highlight>
                  <a:srgbClr val="FFFFFF"/>
                </a:highlight>
              </a:rPr>
              <a:t>"pure-control-group"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98438"/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	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submit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100" dirty="0">
                <a:solidFill>
                  <a:srgbClr val="808080"/>
                </a:solidFill>
                <a:highlight>
                  <a:srgbClr val="FEFCF5"/>
                </a:highlight>
              </a:rPr>
              <a:t>'Submit'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,[</a:t>
            </a:r>
            <a:r>
              <a:rPr lang="id-ID" sz="1100" dirty="0">
                <a:solidFill>
                  <a:srgbClr val="808080"/>
                </a:solidFill>
                <a:highlight>
                  <a:srgbClr val="FEFCF5"/>
                </a:highlight>
              </a:rPr>
              <a:t>'class'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100" dirty="0">
                <a:solidFill>
                  <a:srgbClr val="808080"/>
                </a:solidFill>
                <a:highlight>
                  <a:srgbClr val="FEFCF5"/>
                </a:highlight>
              </a:rPr>
              <a:t>'pure-button'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])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98438"/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&lt;/div&gt;</a:t>
            </a:r>
            <a:endParaRPr lang="en-US" sz="1100" dirty="0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defTabSz="198438"/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close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()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en-US" sz="1100" dirty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198438"/>
            <a:r>
              <a:rPr lang="id-ID" sz="1100" b="1" dirty="0">
                <a:solidFill>
                  <a:srgbClr val="000000"/>
                </a:solidFill>
                <a:highlight>
                  <a:srgbClr val="FFFFFF"/>
                </a:highlight>
              </a:rPr>
              <a:t>@</a:t>
            </a:r>
            <a:r>
              <a:rPr lang="en-US" sz="1100" b="1" dirty="0">
                <a:solidFill>
                  <a:srgbClr val="0000FF"/>
                </a:solidFill>
                <a:highlight>
                  <a:srgbClr val="FEFCF5"/>
                </a:highlight>
              </a:rPr>
              <a:t>stop</a:t>
            </a:r>
            <a:endParaRPr lang="id-ID" sz="1100" b="1" dirty="0">
              <a:solidFill>
                <a:srgbClr val="0000FF"/>
              </a:solidFill>
              <a:highlight>
                <a:srgbClr val="FEFCF5"/>
              </a:highligh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Form – Student Form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5112314" y="6132640"/>
            <a:ext cx="35792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Resources/views/students/</a:t>
            </a:r>
            <a:r>
              <a:rPr lang="en-US" sz="1200" dirty="0" err="1" smtClean="0"/>
              <a:t>create.blade.php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260415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5741160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</a:t>
            </a:r>
            <a:r>
              <a:rPr lang="en-US" dirty="0" smtClean="0"/>
              <a:t>Routing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Content Placeholder 6" descr="http://blog.legacyteam.info/wp-content/uploads/2014/10/laravel-logo-white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44" y="3022600"/>
            <a:ext cx="5334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38543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Form – Student Form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4942414" y="6151316"/>
            <a:ext cx="21242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…/public/students/create</a:t>
            </a:r>
            <a:endParaRPr lang="en-US" sz="1200" dirty="0"/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02365" y="2498374"/>
            <a:ext cx="6245112" cy="365294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39381835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err="1" smtClean="0"/>
              <a:t>Routes.php</a:t>
            </a:r>
            <a:endParaRPr lang="en-US" dirty="0" smtClean="0"/>
          </a:p>
          <a:p>
            <a:pPr lvl="1"/>
            <a:r>
              <a:rPr lang="id-ID" dirty="0" smtClean="0"/>
              <a:t>Route::post(</a:t>
            </a:r>
            <a:r>
              <a:rPr lang="id-ID" dirty="0" smtClean="0">
                <a:solidFill>
                  <a:schemeClr val="bg1">
                    <a:lumMod val="50000"/>
                  </a:schemeClr>
                </a:solidFill>
              </a:rPr>
              <a:t>'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target</a:t>
            </a:r>
            <a:r>
              <a:rPr lang="id-ID" dirty="0" smtClean="0">
                <a:solidFill>
                  <a:schemeClr val="bg1">
                    <a:lumMod val="50000"/>
                  </a:schemeClr>
                </a:solidFill>
              </a:rPr>
              <a:t>'</a:t>
            </a:r>
            <a:r>
              <a:rPr lang="id-ID" dirty="0" smtClean="0"/>
              <a:t>,</a:t>
            </a:r>
            <a:r>
              <a:rPr lang="en-US" dirty="0" smtClean="0"/>
              <a:t> </a:t>
            </a:r>
            <a:r>
              <a:rPr lang="id-ID" dirty="0" smtClean="0">
                <a:solidFill>
                  <a:schemeClr val="bg1">
                    <a:lumMod val="50000"/>
                  </a:schemeClr>
                </a:solidFill>
              </a:rPr>
              <a:t>'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controllerClass</a:t>
            </a:r>
            <a:r>
              <a:rPr lang="id-ID" dirty="0" smtClean="0">
                <a:solidFill>
                  <a:schemeClr val="bg1">
                    <a:lumMod val="50000"/>
                  </a:schemeClr>
                </a:solidFill>
              </a:rPr>
              <a:t>@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method</a:t>
            </a:r>
            <a:r>
              <a:rPr lang="id-ID" dirty="0" smtClean="0">
                <a:solidFill>
                  <a:schemeClr val="bg1">
                    <a:lumMod val="50000"/>
                  </a:schemeClr>
                </a:solidFill>
              </a:rPr>
              <a:t>'</a:t>
            </a:r>
            <a:r>
              <a:rPr lang="id-ID" dirty="0" smtClean="0"/>
              <a:t>);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 smtClean="0"/>
              <a:t>Modify </a:t>
            </a:r>
            <a:r>
              <a:rPr lang="en-US" dirty="0" err="1" smtClean="0"/>
              <a:t>controllerClass.php</a:t>
            </a:r>
            <a:endParaRPr lang="en-US" dirty="0" smtClean="0"/>
          </a:p>
          <a:p>
            <a:pPr lvl="1"/>
            <a:r>
              <a:rPr lang="en-US" dirty="0"/>
              <a:t>Change </a:t>
            </a:r>
            <a:r>
              <a:rPr lang="en-US" dirty="0">
                <a:solidFill>
                  <a:srgbClr val="0070C0"/>
                </a:solidFill>
              </a:rPr>
              <a:t>use Illuminate\Http\Request</a:t>
            </a:r>
            <a:r>
              <a:rPr lang="en-US" dirty="0" smtClean="0">
                <a:solidFill>
                  <a:srgbClr val="0070C0"/>
                </a:solidFill>
              </a:rPr>
              <a:t>;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>
                <a:solidFill>
                  <a:srgbClr val="0070C0"/>
                </a:solidFill>
              </a:rPr>
              <a:t>use Requests;</a:t>
            </a:r>
          </a:p>
          <a:p>
            <a:pPr lvl="3"/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Receive post data</a:t>
            </a:r>
          </a:p>
          <a:p>
            <a:pPr lvl="1"/>
            <a:r>
              <a:rPr lang="id-ID" dirty="0" smtClean="0"/>
              <a:t>$</a:t>
            </a:r>
            <a:r>
              <a:rPr lang="id-ID" dirty="0"/>
              <a:t>input = Request::all</a:t>
            </a:r>
            <a:r>
              <a:rPr lang="id-ID" dirty="0" smtClean="0"/>
              <a:t>();</a:t>
            </a:r>
            <a:endParaRPr lang="en-US" dirty="0" smtClean="0"/>
          </a:p>
          <a:p>
            <a:pPr lvl="1"/>
            <a:r>
              <a:rPr lang="id-ID" dirty="0"/>
              <a:t>$input = Request</a:t>
            </a:r>
            <a:r>
              <a:rPr lang="id-ID" dirty="0" smtClean="0"/>
              <a:t>::</a:t>
            </a:r>
            <a:r>
              <a:rPr lang="en-US" dirty="0" smtClean="0"/>
              <a:t>get</a:t>
            </a:r>
            <a:r>
              <a:rPr lang="id-ID" dirty="0" smtClean="0"/>
              <a:t>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'name'</a:t>
            </a:r>
            <a:r>
              <a:rPr lang="id-ID" dirty="0" smtClean="0"/>
              <a:t>);</a:t>
            </a:r>
            <a:endParaRPr lang="id-ID" dirty="0"/>
          </a:p>
          <a:p>
            <a:pPr lvl="1"/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Form – Receive Post Action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498306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Add post route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Add function to receive the post data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Form – Receive Post Action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810596" y="4070224"/>
            <a:ext cx="6504604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…</a:t>
            </a:r>
            <a:endParaRPr lang="id-ID" sz="14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use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Request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008000"/>
                </a:solidFill>
                <a:highlight>
                  <a:srgbClr val="FEFCF5"/>
                </a:highlight>
              </a:rPr>
              <a:t>// changed from use </a:t>
            </a:r>
            <a:r>
              <a:rPr lang="id-ID" sz="1400" dirty="0">
                <a:solidFill>
                  <a:srgbClr val="008000"/>
                </a:solidFill>
                <a:highlight>
                  <a:srgbClr val="FEFCF5"/>
                </a:highlight>
              </a:rPr>
              <a:t>Illuminate\Http\Request</a:t>
            </a:r>
            <a:r>
              <a:rPr lang="id-ID" sz="1400" dirty="0" smtClean="0">
                <a:solidFill>
                  <a:srgbClr val="008000"/>
                </a:solidFill>
                <a:highlight>
                  <a:srgbClr val="FEFCF5"/>
                </a:highlight>
              </a:rPr>
              <a:t>;</a:t>
            </a:r>
            <a:endParaRPr lang="id-ID" sz="14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14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…</a:t>
            </a:r>
          </a:p>
          <a:p>
            <a:endParaRPr lang="en-US" sz="1400" dirty="0" smtClean="0">
              <a:solidFill>
                <a:srgbClr val="0000FF"/>
              </a:solidFill>
              <a:highlight>
                <a:srgbClr val="FEFCF5"/>
              </a:highlight>
            </a:endParaRPr>
          </a:p>
          <a:p>
            <a:r>
              <a:rPr lang="id-ID" sz="14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store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Request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$request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$input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Request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all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</a:t>
            </a:r>
            <a:r>
              <a:rPr lang="en-US" sz="14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input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400" dirty="0"/>
          </a:p>
        </p:txBody>
      </p:sp>
      <p:sp>
        <p:nvSpPr>
          <p:cNvPr id="8" name="Rectangle 7"/>
          <p:cNvSpPr/>
          <p:nvPr/>
        </p:nvSpPr>
        <p:spPr>
          <a:xfrm>
            <a:off x="810596" y="2562934"/>
            <a:ext cx="6504604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…</a:t>
            </a:r>
          </a:p>
          <a:p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Route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post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students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'studentsController@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store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400" dirty="0"/>
          </a:p>
        </p:txBody>
      </p:sp>
      <p:sp>
        <p:nvSpPr>
          <p:cNvPr id="9" name="Rectangle 8"/>
          <p:cNvSpPr/>
          <p:nvPr/>
        </p:nvSpPr>
        <p:spPr>
          <a:xfrm>
            <a:off x="6160865" y="3329358"/>
            <a:ext cx="18303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App/Http/</a:t>
            </a:r>
            <a:r>
              <a:rPr lang="en-US" sz="1200" dirty="0" err="1" smtClean="0"/>
              <a:t>Routes.php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4926498" y="6121355"/>
            <a:ext cx="36485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App/Http/Controllers/</a:t>
            </a:r>
            <a:r>
              <a:rPr lang="en-US" sz="1200" dirty="0" err="1" smtClean="0"/>
              <a:t>studentsController.php</a:t>
            </a: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3441414197"/>
      </p:ext>
    </p:extLst>
  </p:cSld>
  <p:clrMapOvr>
    <a:masterClrMapping/>
  </p:clrMapOvr>
  <p:transition spd="med">
    <p:wip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Form – example 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-1555" r="1"/>
          <a:stretch/>
        </p:blipFill>
        <p:spPr>
          <a:xfrm>
            <a:off x="444843" y="2172148"/>
            <a:ext cx="4910413" cy="29806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502" y="4703085"/>
            <a:ext cx="4615061" cy="12053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952203" y="5208759"/>
            <a:ext cx="21242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…/public/students/create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73282014"/>
      </p:ext>
    </p:extLst>
  </p:cSld>
  <p:clrMapOvr>
    <a:masterClrMapping/>
  </p:clrMapOvr>
  <p:transition spd="med">
    <p:wip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Eloquent ORM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Content Placeholder 6" descr="http://blog.legacyteam.info/wp-content/uploads/2014/10/laravel-logo-white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44" y="3022600"/>
            <a:ext cx="5334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517264"/>
      </p:ext>
    </p:extLst>
  </p:cSld>
  <p:clrMapOvr>
    <a:masterClrMapping/>
  </p:clrMapOvr>
  <p:transition spd="med">
    <p:wip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Laravel Active Record Implementation</a:t>
            </a:r>
          </a:p>
          <a:p>
            <a:r>
              <a:rPr lang="en-US" dirty="0" smtClean="0"/>
              <a:t>Create a Model class for each table</a:t>
            </a:r>
          </a:p>
          <a:p>
            <a:pPr lvl="1"/>
            <a:r>
              <a:rPr lang="en-US" dirty="0" smtClean="0"/>
              <a:t>Object Oriented</a:t>
            </a:r>
          </a:p>
          <a:p>
            <a:pPr lvl="1"/>
            <a:r>
              <a:rPr lang="en-US" dirty="0" smtClean="0"/>
              <a:t>Persistence Scheme</a:t>
            </a:r>
          </a:p>
          <a:p>
            <a:pPr lvl="1"/>
            <a:r>
              <a:rPr lang="en-US" dirty="0" smtClean="0"/>
              <a:t>Class to represent each row from a table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 err="1">
                <a:solidFill>
                  <a:srgbClr val="0070C0"/>
                </a:solidFill>
              </a:rPr>
              <a:t>php</a:t>
            </a:r>
            <a:r>
              <a:rPr lang="en-US" dirty="0">
                <a:solidFill>
                  <a:srgbClr val="0070C0"/>
                </a:solidFill>
              </a:rPr>
              <a:t> artisan </a:t>
            </a:r>
            <a:r>
              <a:rPr lang="en-US" dirty="0" err="1">
                <a:solidFill>
                  <a:srgbClr val="0070C0"/>
                </a:solidFill>
              </a:rPr>
              <a:t>make:model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[options] [--] &lt;name&gt;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Eloquent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8649579"/>
      </p:ext>
    </p:extLst>
  </p:cSld>
  <p:clrMapOvr>
    <a:masterClrMapping/>
  </p:clrMapOvr>
  <p:transition spd="med">
    <p:wip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Naming format for Table and Model Class</a:t>
            </a:r>
            <a:endParaRPr lang="en-US" dirty="0"/>
          </a:p>
          <a:p>
            <a:pPr lvl="1"/>
            <a:r>
              <a:rPr lang="en-US" dirty="0" smtClean="0"/>
              <a:t>Users table</a:t>
            </a:r>
            <a:r>
              <a:rPr lang="en-US" dirty="0" smtClean="0">
                <a:sym typeface="Wingdings" panose="05000000000000000000" pitchFamily="2" charset="2"/>
              </a:rPr>
              <a:t> User class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Cars table  Car class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Students table  Student class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/>
              <a:t>Example </a:t>
            </a:r>
            <a:endParaRPr lang="id-ID" dirty="0"/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php</a:t>
            </a:r>
            <a:r>
              <a:rPr lang="en-US" dirty="0" smtClean="0">
                <a:solidFill>
                  <a:srgbClr val="0070C0"/>
                </a:solidFill>
              </a:rPr>
              <a:t> artisan </a:t>
            </a:r>
            <a:r>
              <a:rPr lang="en-US" dirty="0" err="1" smtClean="0">
                <a:solidFill>
                  <a:srgbClr val="0070C0"/>
                </a:solidFill>
              </a:rPr>
              <a:t>make:model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student</a:t>
            </a:r>
            <a:endParaRPr lang="en-US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r>
              <a:rPr lang="en-US" dirty="0" smtClean="0"/>
              <a:t>PHP model files</a:t>
            </a:r>
          </a:p>
          <a:p>
            <a:pPr lvl="1"/>
            <a:r>
              <a:rPr lang="en-US" dirty="0" smtClean="0"/>
              <a:t>File created : </a:t>
            </a:r>
            <a:r>
              <a:rPr lang="en-US" dirty="0" smtClean="0">
                <a:solidFill>
                  <a:srgbClr val="00B050"/>
                </a:solidFill>
              </a:rPr>
              <a:t>/app/</a:t>
            </a:r>
            <a:r>
              <a:rPr lang="en-US" dirty="0" err="1" smtClean="0">
                <a:solidFill>
                  <a:srgbClr val="00B050"/>
                </a:solidFill>
              </a:rPr>
              <a:t>student.php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Eloquent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4957424"/>
      </p:ext>
    </p:extLst>
  </p:cSld>
  <p:clrMapOvr>
    <a:masterClrMapping/>
  </p:clrMapOvr>
  <p:transition spd="med">
    <p:wip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Saving new data to database</a:t>
            </a:r>
          </a:p>
          <a:p>
            <a:pPr lvl="1"/>
            <a:r>
              <a:rPr lang="en-US" dirty="0" smtClean="0"/>
              <a:t>Using Store function at controller page</a:t>
            </a:r>
          </a:p>
          <a:p>
            <a:r>
              <a:rPr lang="en-US" dirty="0" smtClean="0"/>
              <a:t>Add use model to controller page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Use App\</a:t>
            </a:r>
            <a:r>
              <a:rPr lang="en-US" dirty="0" err="1" smtClean="0">
                <a:solidFill>
                  <a:srgbClr val="0070C0"/>
                </a:solidFill>
              </a:rPr>
              <a:t>className</a:t>
            </a:r>
            <a:r>
              <a:rPr lang="en-US" dirty="0" smtClean="0">
                <a:solidFill>
                  <a:srgbClr val="0070C0"/>
                </a:solidFill>
              </a:rPr>
              <a:t>;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Eloquent – save new data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810595" y="4029165"/>
            <a:ext cx="7880967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600" dirty="0">
                <a:solidFill>
                  <a:srgbClr val="FF0000"/>
                </a:solidFill>
                <a:highlight>
                  <a:srgbClr val="FDF8E3"/>
                </a:highlight>
              </a:rPr>
              <a:t>&lt;?php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namespace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App\Http\Controllers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use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App\student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en-US" sz="16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</a:p>
          <a:p>
            <a:endParaRPr lang="id-ID" sz="1600" dirty="0"/>
          </a:p>
        </p:txBody>
      </p:sp>
      <p:sp>
        <p:nvSpPr>
          <p:cNvPr id="8" name="Rectangle 7"/>
          <p:cNvSpPr/>
          <p:nvPr/>
        </p:nvSpPr>
        <p:spPr>
          <a:xfrm>
            <a:off x="5085399" y="5598825"/>
            <a:ext cx="36485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App/Http/Controllers/</a:t>
            </a:r>
            <a:r>
              <a:rPr lang="en-US" sz="1200" dirty="0" err="1" smtClean="0"/>
              <a:t>studentsController.php</a:t>
            </a: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4184642769"/>
      </p:ext>
    </p:extLst>
  </p:cSld>
  <p:clrMapOvr>
    <a:masterClrMapping/>
  </p:clrMapOvr>
  <p:transition spd="med">
    <p:wip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2 ways to persist data : </a:t>
            </a:r>
          </a:p>
          <a:p>
            <a:pPr lvl="1"/>
            <a:r>
              <a:rPr lang="en-US" dirty="0" smtClean="0"/>
              <a:t>One by one initialization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save() </a:t>
            </a:r>
            <a:r>
              <a:rPr lang="en-US" dirty="0" smtClean="0"/>
              <a:t>method</a:t>
            </a:r>
          </a:p>
          <a:p>
            <a:pPr lvl="1"/>
            <a:r>
              <a:rPr lang="en-US" dirty="0" smtClean="0"/>
              <a:t>Mass assignment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::create() </a:t>
            </a:r>
            <a:r>
              <a:rPr lang="en-US" dirty="0"/>
              <a:t>method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::</a:t>
            </a:r>
            <a:r>
              <a:rPr lang="en-US" dirty="0" err="1" smtClean="0">
                <a:solidFill>
                  <a:srgbClr val="0070C0"/>
                </a:solidFill>
              </a:rPr>
              <a:t>firstOrCreate</a:t>
            </a:r>
            <a:r>
              <a:rPr lang="en-US" dirty="0" smtClean="0">
                <a:solidFill>
                  <a:srgbClr val="0070C0"/>
                </a:solidFill>
              </a:rPr>
              <a:t>() </a:t>
            </a:r>
            <a:r>
              <a:rPr lang="en-US" dirty="0" smtClean="0"/>
              <a:t>method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::</a:t>
            </a:r>
            <a:r>
              <a:rPr lang="en-US" dirty="0" err="1" smtClean="0">
                <a:solidFill>
                  <a:srgbClr val="0070C0"/>
                </a:solidFill>
              </a:rPr>
              <a:t>firstOrNew</a:t>
            </a:r>
            <a:r>
              <a:rPr lang="en-US" dirty="0" smtClean="0">
                <a:solidFill>
                  <a:srgbClr val="0070C0"/>
                </a:solidFill>
              </a:rPr>
              <a:t>() </a:t>
            </a:r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Eloquent – save new data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1287079"/>
      </p:ext>
    </p:extLst>
  </p:cSld>
  <p:clrMapOvr>
    <a:masterClrMapping/>
  </p:clrMapOvr>
  <p:transition spd="med">
    <p:wip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One by One Initialization</a:t>
            </a:r>
          </a:p>
          <a:p>
            <a:pPr lvl="1"/>
            <a:r>
              <a:rPr lang="en-US" dirty="0" smtClean="0"/>
              <a:t>$data = new \App\</a:t>
            </a:r>
            <a:r>
              <a:rPr lang="en-US" dirty="0" err="1" smtClean="0"/>
              <a:t>class_name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$data-&gt;</a:t>
            </a:r>
            <a:r>
              <a:rPr lang="en-US" dirty="0" err="1" smtClean="0"/>
              <a:t>column_name</a:t>
            </a:r>
            <a:r>
              <a:rPr lang="en-US" dirty="0" smtClean="0"/>
              <a:t> = 'value';</a:t>
            </a:r>
          </a:p>
          <a:p>
            <a:pPr lvl="1"/>
            <a:r>
              <a:rPr lang="en-US" dirty="0" err="1" smtClean="0"/>
              <a:t>Etc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Use Request::all() or Request::get('column')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Eloquent – save()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0228934"/>
      </p:ext>
    </p:extLst>
  </p:cSld>
  <p:clrMapOvr>
    <a:masterClrMapping/>
  </p:clrMapOvr>
  <p:transition spd="med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List all possible </a:t>
            </a:r>
            <a:r>
              <a:rPr lang="en-US" dirty="0" err="1" smtClean="0"/>
              <a:t>url</a:t>
            </a:r>
            <a:r>
              <a:rPr lang="en-US" dirty="0" smtClean="0"/>
              <a:t> accessed in project</a:t>
            </a:r>
          </a:p>
          <a:p>
            <a:r>
              <a:rPr lang="en-US" dirty="0" smtClean="0"/>
              <a:t>Register all routing in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/app/http/</a:t>
            </a:r>
            <a:r>
              <a:rPr lang="en-US" dirty="0" err="1">
                <a:solidFill>
                  <a:srgbClr val="00B050"/>
                </a:solidFill>
              </a:rPr>
              <a:t>routes.php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/>
              <a:t>Possible routes</a:t>
            </a:r>
          </a:p>
          <a:p>
            <a:pPr lvl="1"/>
            <a:r>
              <a:rPr lang="en-US" dirty="0" smtClean="0"/>
              <a:t>Route::get</a:t>
            </a:r>
          </a:p>
          <a:p>
            <a:pPr lvl="1"/>
            <a:r>
              <a:rPr lang="en-US" dirty="0"/>
              <a:t>Route</a:t>
            </a:r>
            <a:r>
              <a:rPr lang="en-US" dirty="0" smtClean="0"/>
              <a:t>::post</a:t>
            </a:r>
            <a:endParaRPr lang="id-ID" dirty="0"/>
          </a:p>
          <a:p>
            <a:pPr lvl="1"/>
            <a:r>
              <a:rPr lang="en-US" dirty="0"/>
              <a:t>Route</a:t>
            </a:r>
            <a:r>
              <a:rPr lang="en-US" dirty="0" smtClean="0"/>
              <a:t>::put</a:t>
            </a:r>
            <a:endParaRPr lang="id-ID" dirty="0"/>
          </a:p>
          <a:p>
            <a:pPr lvl="1"/>
            <a:r>
              <a:rPr lang="en-US" dirty="0"/>
              <a:t>Route</a:t>
            </a:r>
            <a:r>
              <a:rPr lang="en-US" dirty="0" smtClean="0"/>
              <a:t>::delete</a:t>
            </a:r>
            <a:endParaRPr lang="id-ID" dirty="0"/>
          </a:p>
          <a:p>
            <a:pPr lvl="1"/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Routing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37859214"/>
      </p:ext>
    </p:extLst>
  </p:cSld>
  <p:clrMapOvr>
    <a:masterClrMapping/>
  </p:clrMapOvr>
  <p:transition spd="med">
    <p:wip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1977656"/>
            <a:ext cx="8326438" cy="4057384"/>
          </a:xfrm>
        </p:spPr>
        <p:txBody>
          <a:bodyPr/>
          <a:lstStyle/>
          <a:p>
            <a:r>
              <a:rPr lang="en-US" dirty="0" smtClean="0"/>
              <a:t>Use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	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Eloquent – save()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748683" y="2395522"/>
            <a:ext cx="5771883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…</a:t>
            </a:r>
          </a:p>
          <a:p>
            <a:r>
              <a:rPr lang="id-ID" sz="14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store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Request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$request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</a:t>
            </a:r>
            <a:r>
              <a:rPr lang="en-US" sz="14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student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new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/>
              <a:t>\App\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student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</a:t>
            </a:r>
            <a:r>
              <a:rPr lang="en-US" sz="14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student 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name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Request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get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'name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$student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-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major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Request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get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'major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$student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-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description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Request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get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'description'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$student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-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birthdate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Request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get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birthdate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$student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400" dirty="0"/>
          </a:p>
        </p:txBody>
      </p:sp>
      <p:sp>
        <p:nvSpPr>
          <p:cNvPr id="7" name="Rectangle 6"/>
          <p:cNvSpPr/>
          <p:nvPr/>
        </p:nvSpPr>
        <p:spPr>
          <a:xfrm>
            <a:off x="3380425" y="3980488"/>
            <a:ext cx="5311138" cy="26007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…</a:t>
            </a:r>
          </a:p>
          <a:p>
            <a:r>
              <a:rPr lang="id-ID" sz="14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store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Request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$request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$input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Request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all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</a:p>
          <a:p>
            <a:pPr>
              <a:spcBef>
                <a:spcPts val="600"/>
              </a:spcBef>
            </a:pP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$student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new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/>
              <a:t>\App\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student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$student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-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name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$input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'name'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$student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-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major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$input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'major'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$student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-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description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$input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'description'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$student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-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birthdate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$input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birthdate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$student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400" dirty="0"/>
          </a:p>
        </p:txBody>
      </p:sp>
      <p:sp>
        <p:nvSpPr>
          <p:cNvPr id="8" name="Rectangle 7"/>
          <p:cNvSpPr/>
          <p:nvPr/>
        </p:nvSpPr>
        <p:spPr>
          <a:xfrm>
            <a:off x="5064210" y="6227257"/>
            <a:ext cx="36485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App/Http/Controllers/</a:t>
            </a:r>
            <a:r>
              <a:rPr lang="en-US" sz="1200" dirty="0" err="1" smtClean="0"/>
              <a:t>studentsController.php</a:t>
            </a: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2855751135"/>
      </p:ext>
    </p:extLst>
  </p:cSld>
  <p:clrMapOvr>
    <a:masterClrMapping/>
  </p:clrMapOvr>
  <p:transition spd="med">
    <p:wip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smtClean="0">
                <a:solidFill>
                  <a:srgbClr val="0070C0"/>
                </a:solidFill>
              </a:rPr>
              <a:t>use App\</a:t>
            </a:r>
            <a:r>
              <a:rPr lang="en-US" dirty="0" err="1" smtClean="0">
                <a:solidFill>
                  <a:srgbClr val="0070C0"/>
                </a:solidFill>
              </a:rPr>
              <a:t>class_name</a:t>
            </a:r>
            <a:r>
              <a:rPr lang="en-US" dirty="0" smtClean="0">
                <a:solidFill>
                  <a:srgbClr val="0070C0"/>
                </a:solidFill>
              </a:rPr>
              <a:t>; </a:t>
            </a:r>
            <a:r>
              <a:rPr lang="en-US" dirty="0" smtClean="0"/>
              <a:t>to simplify things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Eloquent – save()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748683" y="2468964"/>
            <a:ext cx="7942880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…</a:t>
            </a:r>
          </a:p>
          <a:p>
            <a:r>
              <a:rPr lang="id-ID" sz="16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use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App\student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en-US" sz="16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</a:p>
          <a:p>
            <a:endParaRPr lang="en-US" sz="1600" dirty="0" smtClean="0">
              <a:solidFill>
                <a:srgbClr val="0000FF"/>
              </a:solidFill>
              <a:highlight>
                <a:srgbClr val="FEFCF5"/>
              </a:highlight>
            </a:endParaRPr>
          </a:p>
          <a:p>
            <a:r>
              <a:rPr lang="id-ID" sz="16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store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Request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</a:rPr>
              <a:t> $request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){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</a:rPr>
              <a:t>$input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Request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all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();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endParaRPr lang="en-US" sz="16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$student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new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student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 smtClean="0">
                <a:solidFill>
                  <a:srgbClr val="008000"/>
                </a:solidFill>
                <a:highlight>
                  <a:srgbClr val="FEFCF5"/>
                </a:highlight>
              </a:rPr>
              <a:t>/</a:t>
            </a:r>
            <a:r>
              <a:rPr lang="en-US" sz="1600" dirty="0" smtClean="0">
                <a:solidFill>
                  <a:srgbClr val="008000"/>
                </a:solidFill>
                <a:highlight>
                  <a:srgbClr val="FEFCF5"/>
                </a:highlight>
              </a:rPr>
              <a:t>/</a:t>
            </a:r>
            <a:r>
              <a:rPr lang="id-ID" sz="1600" dirty="0" smtClean="0">
                <a:solidFill>
                  <a:srgbClr val="008000"/>
                </a:solidFill>
                <a:highlight>
                  <a:srgbClr val="FEFCF5"/>
                </a:highlight>
              </a:rPr>
              <a:t> </a:t>
            </a:r>
            <a:r>
              <a:rPr lang="en-US" sz="1600" dirty="0" smtClean="0">
                <a:solidFill>
                  <a:srgbClr val="008000"/>
                </a:solidFill>
                <a:highlight>
                  <a:srgbClr val="FEFCF5"/>
                </a:highlight>
              </a:rPr>
              <a:t>no need /App/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$student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-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name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</a:rPr>
              <a:t>$input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'name'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$student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-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major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</a:rPr>
              <a:t>$input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'major'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$student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-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description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</a:rPr>
              <a:t>$input</a:t>
            </a:r>
            <a:r>
              <a:rPr lang="en-US" sz="1600" dirty="0">
                <a:solidFill>
                  <a:srgbClr val="000080"/>
                </a:solidFill>
                <a:highlight>
                  <a:srgbClr val="FEFCF5"/>
                </a:highlight>
              </a:rPr>
              <a:t>[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'description'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$student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-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birthdate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</a:rPr>
              <a:t>$input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birthdate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$student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en-US" sz="16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600" dirty="0"/>
          </a:p>
        </p:txBody>
      </p:sp>
      <p:sp>
        <p:nvSpPr>
          <p:cNvPr id="8" name="Rectangle 7"/>
          <p:cNvSpPr/>
          <p:nvPr/>
        </p:nvSpPr>
        <p:spPr>
          <a:xfrm>
            <a:off x="5085399" y="5977617"/>
            <a:ext cx="36485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App/Http/Controllers/</a:t>
            </a:r>
            <a:r>
              <a:rPr lang="en-US" sz="1200" dirty="0" err="1" smtClean="0"/>
              <a:t>studentsController.php</a:t>
            </a: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208145337"/>
      </p:ext>
    </p:extLst>
  </p:cSld>
  <p:clrMapOvr>
    <a:masterClrMapping/>
  </p:clrMapOvr>
  <p:transition spd="med">
    <p:wip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549640" cy="402549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/>
              <a:t>Persist Data 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save data to database, then redirect back to student page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$data-&gt;save();</a:t>
            </a:r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Eloquent – save()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748682" y="3194209"/>
            <a:ext cx="7942881" cy="32932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…</a:t>
            </a:r>
          </a:p>
          <a:p>
            <a:r>
              <a:rPr lang="id-ID" sz="16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store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Request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</a:rPr>
              <a:t> $request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){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</a:rPr>
              <a:t>$input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Request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all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();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$student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new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s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tudent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$student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-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name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</a:rPr>
              <a:t>$input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'name'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$student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-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major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</a:rPr>
              <a:t>$input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'major'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$student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-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description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</a:rPr>
              <a:t>$</a:t>
            </a:r>
            <a:r>
              <a:rPr lang="id-ID" sz="16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input</a:t>
            </a:r>
            <a:r>
              <a:rPr lang="en-US" sz="16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[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'description'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en-US" sz="16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en-US" sz="16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$student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-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</a:rPr>
              <a:t>birthdate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</a:rPr>
              <a:t>$input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birthdate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];</a:t>
            </a:r>
            <a:endParaRPr lang="en-US" sz="1600" dirty="0" smtClean="0">
              <a:solidFill>
                <a:srgbClr val="000080"/>
              </a:solidFill>
              <a:highlight>
                <a:srgbClr val="FEFCF5"/>
              </a:highlight>
            </a:endParaRPr>
          </a:p>
          <a:p>
            <a:r>
              <a:rPr lang="en-US" sz="1600" dirty="0">
                <a:solidFill>
                  <a:srgbClr val="000080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$student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-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save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redirect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student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600" dirty="0"/>
          </a:p>
          <a:p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en-US" sz="16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600" dirty="0"/>
          </a:p>
        </p:txBody>
      </p:sp>
      <p:sp>
        <p:nvSpPr>
          <p:cNvPr id="8" name="Rectangle 7"/>
          <p:cNvSpPr/>
          <p:nvPr/>
        </p:nvSpPr>
        <p:spPr>
          <a:xfrm>
            <a:off x="4911122" y="6174601"/>
            <a:ext cx="36485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App/Http/Controllers/</a:t>
            </a:r>
            <a:r>
              <a:rPr lang="en-US" sz="1200" dirty="0" err="1" smtClean="0"/>
              <a:t>studentsController.php</a:t>
            </a: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572270856"/>
      </p:ext>
    </p:extLst>
  </p:cSld>
  <p:clrMapOvr>
    <a:masterClrMapping/>
  </p:clrMapOvr>
  <p:transition spd="med">
    <p:wip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Use Create Function to initialize the data</a:t>
            </a:r>
          </a:p>
          <a:p>
            <a:pPr lvl="1"/>
            <a:r>
              <a:rPr lang="en-US" dirty="0" smtClean="0"/>
              <a:t>\App\</a:t>
            </a:r>
            <a:r>
              <a:rPr lang="en-US" dirty="0" err="1" smtClean="0"/>
              <a:t>class_name</a:t>
            </a:r>
            <a:r>
              <a:rPr lang="en-US" dirty="0"/>
              <a:t>::create</a:t>
            </a:r>
            <a:r>
              <a:rPr lang="en-US" dirty="0" smtClean="0"/>
              <a:t>($array);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or simplify it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Eloquent – ::create()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748682" y="2906493"/>
            <a:ext cx="794351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…</a:t>
            </a:r>
          </a:p>
          <a:p>
            <a:r>
              <a:rPr lang="id-ID" sz="16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store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Request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</a:rPr>
              <a:t> $request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){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16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</a:rPr>
              <a:t>input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Request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all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16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student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create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</a:rPr>
              <a:t>$input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16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redirect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student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600" dirty="0"/>
          </a:p>
          <a:p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600" dirty="0"/>
          </a:p>
        </p:txBody>
      </p:sp>
      <p:sp>
        <p:nvSpPr>
          <p:cNvPr id="8" name="Rectangle 7"/>
          <p:cNvSpPr/>
          <p:nvPr/>
        </p:nvSpPr>
        <p:spPr>
          <a:xfrm>
            <a:off x="5043021" y="4131663"/>
            <a:ext cx="36485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App/Http/Controllers/</a:t>
            </a:r>
            <a:r>
              <a:rPr lang="en-US" sz="1200" dirty="0" err="1" smtClean="0"/>
              <a:t>studentsController.php</a:t>
            </a:r>
            <a:endParaRPr lang="id-ID" sz="1200" dirty="0"/>
          </a:p>
        </p:txBody>
      </p:sp>
      <p:sp>
        <p:nvSpPr>
          <p:cNvPr id="9" name="Rectangle 8"/>
          <p:cNvSpPr/>
          <p:nvPr/>
        </p:nvSpPr>
        <p:spPr>
          <a:xfrm>
            <a:off x="748683" y="4930798"/>
            <a:ext cx="794288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…</a:t>
            </a:r>
          </a:p>
          <a:p>
            <a:r>
              <a:rPr lang="id-ID" sz="16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store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Request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</a:rPr>
              <a:t> $request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){</a:t>
            </a:r>
            <a:endParaRPr lang="en-US" sz="16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en-US" sz="16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student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create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Request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all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16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redirect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student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600" dirty="0"/>
          </a:p>
          <a:p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600" dirty="0"/>
          </a:p>
        </p:txBody>
      </p:sp>
      <p:sp>
        <p:nvSpPr>
          <p:cNvPr id="10" name="Rectangle 9"/>
          <p:cNvSpPr/>
          <p:nvPr/>
        </p:nvSpPr>
        <p:spPr>
          <a:xfrm>
            <a:off x="5043021" y="5955404"/>
            <a:ext cx="36485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App/Http/Controllers/</a:t>
            </a:r>
            <a:r>
              <a:rPr lang="en-US" sz="1200" dirty="0" err="1" smtClean="0"/>
              <a:t>studentsController.php</a:t>
            </a: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1499698794"/>
      </p:ext>
    </p:extLst>
  </p:cSld>
  <p:clrMapOvr>
    <a:masterClrMapping/>
  </p:clrMapOvr>
  <p:transition spd="med">
    <p:wip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By default, Laravel doesn't allow mass assign data</a:t>
            </a:r>
          </a:p>
          <a:p>
            <a:pPr lvl="1"/>
            <a:r>
              <a:rPr lang="en-US" dirty="0" smtClean="0"/>
              <a:t>Prevent database injection</a:t>
            </a:r>
          </a:p>
          <a:p>
            <a:r>
              <a:rPr lang="en-US" dirty="0" smtClean="0"/>
              <a:t>Modify model class to allow mass assign data</a:t>
            </a:r>
          </a:p>
          <a:p>
            <a:pPr lvl="1"/>
            <a:r>
              <a:rPr lang="en-US" dirty="0" smtClean="0"/>
              <a:t>List Attributes that are allowed to pass through create function</a:t>
            </a:r>
            <a:r>
              <a:rPr lang="en-US" dirty="0"/>
              <a:t> under </a:t>
            </a:r>
            <a:r>
              <a:rPr lang="en-US" dirty="0">
                <a:solidFill>
                  <a:srgbClr val="0070C0"/>
                </a:solidFill>
              </a:rPr>
              <a:t>$fillable </a:t>
            </a:r>
            <a:r>
              <a:rPr lang="en-US" dirty="0"/>
              <a:t>array</a:t>
            </a:r>
          </a:p>
          <a:p>
            <a:pPr lvl="1"/>
            <a:r>
              <a:rPr lang="en-US" dirty="0" smtClean="0"/>
              <a:t>List only attributes that are insensitive to the database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Eloquent – ::create()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897093" y="4628593"/>
            <a:ext cx="732015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student </a:t>
            </a:r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extends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Model</a:t>
            </a:r>
          </a:p>
          <a:p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{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   </a:t>
            </a:r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protected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</a:rPr>
              <a:t>$fillable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   	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'name'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'major'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'description'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birthdate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  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];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600" dirty="0"/>
          </a:p>
        </p:txBody>
      </p:sp>
      <p:sp>
        <p:nvSpPr>
          <p:cNvPr id="8" name="Rectangle 7"/>
          <p:cNvSpPr/>
          <p:nvPr/>
        </p:nvSpPr>
        <p:spPr>
          <a:xfrm>
            <a:off x="6678111" y="5928434"/>
            <a:ext cx="17133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App/</a:t>
            </a:r>
            <a:r>
              <a:rPr lang="en-US" sz="1200" dirty="0" err="1" smtClean="0"/>
              <a:t>student.php</a:t>
            </a: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107296892"/>
      </p:ext>
    </p:extLst>
  </p:cSld>
  <p:clrMapOvr>
    <a:masterClrMapping/>
  </p:clrMapOvr>
  <p:transition spd="med">
    <p:wip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Eloquent </a:t>
            </a:r>
            <a:r>
              <a:rPr lang="en-US" dirty="0" smtClean="0"/>
              <a:t>ORM – Retrieve 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Content Placeholder 6" descr="http://blog.legacyteam.info/wp-content/uploads/2014/10/laravel-logo-white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44" y="3022600"/>
            <a:ext cx="5334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256520"/>
      </p:ext>
    </p:extLst>
  </p:cSld>
  <p:clrMapOvr>
    <a:masterClrMapping/>
  </p:clrMapOvr>
  <p:transition spd="med">
    <p:wip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549640" cy="4025490"/>
          </a:xfrm>
        </p:spPr>
        <p:txBody>
          <a:bodyPr/>
          <a:lstStyle/>
          <a:p>
            <a:r>
              <a:rPr lang="en-US" dirty="0" smtClean="0"/>
              <a:t>Select all</a:t>
            </a:r>
          </a:p>
          <a:p>
            <a:pPr lvl="1"/>
            <a:r>
              <a:rPr lang="en-US" dirty="0" smtClean="0"/>
              <a:t>$data = \App\</a:t>
            </a:r>
            <a:r>
              <a:rPr lang="en-US" dirty="0" err="1" smtClean="0"/>
              <a:t>class_name</a:t>
            </a:r>
            <a:r>
              <a:rPr lang="en-US" dirty="0" smtClean="0"/>
              <a:t>::all();</a:t>
            </a:r>
          </a:p>
          <a:p>
            <a:r>
              <a:rPr lang="en-US" dirty="0"/>
              <a:t>Search </a:t>
            </a:r>
            <a:r>
              <a:rPr lang="en-US" dirty="0" smtClean="0"/>
              <a:t>by Query</a:t>
            </a:r>
            <a:endParaRPr lang="en-US" dirty="0"/>
          </a:p>
          <a:p>
            <a:pPr lvl="1"/>
            <a:r>
              <a:rPr lang="en-US" dirty="0"/>
              <a:t>$data = \App\</a:t>
            </a:r>
            <a:r>
              <a:rPr lang="en-US" dirty="0" err="1"/>
              <a:t>class_name</a:t>
            </a:r>
            <a:r>
              <a:rPr lang="en-US" dirty="0"/>
              <a:t>::</a:t>
            </a:r>
            <a:r>
              <a:rPr lang="en-US" dirty="0" smtClean="0"/>
              <a:t>find('id');</a:t>
            </a:r>
            <a:endParaRPr lang="en-US" dirty="0"/>
          </a:p>
          <a:p>
            <a:pPr lvl="1"/>
            <a:r>
              <a:rPr lang="en-US" dirty="0" smtClean="0"/>
              <a:t>$</a:t>
            </a:r>
            <a:r>
              <a:rPr lang="en-US" dirty="0"/>
              <a:t>data = </a:t>
            </a:r>
            <a:r>
              <a:rPr lang="en-US" dirty="0" smtClean="0"/>
              <a:t>\App\</a:t>
            </a:r>
            <a:r>
              <a:rPr lang="en-US" dirty="0" err="1" smtClean="0"/>
              <a:t>class_name</a:t>
            </a:r>
            <a:r>
              <a:rPr lang="en-US" dirty="0" smtClean="0"/>
              <a:t>::where('</a:t>
            </a:r>
            <a:r>
              <a:rPr lang="en-US" dirty="0" err="1" smtClean="0"/>
              <a:t>column','query</a:t>
            </a:r>
            <a:r>
              <a:rPr lang="en-US" dirty="0" smtClean="0"/>
              <a:t>')-&gt;get();</a:t>
            </a:r>
          </a:p>
          <a:p>
            <a:pPr lvl="1"/>
            <a:r>
              <a:rPr lang="en-US" dirty="0"/>
              <a:t>$data = </a:t>
            </a:r>
            <a:r>
              <a:rPr lang="en-US" dirty="0" smtClean="0"/>
              <a:t>\App\</a:t>
            </a:r>
            <a:r>
              <a:rPr lang="en-US" dirty="0" err="1" smtClean="0"/>
              <a:t>class_name</a:t>
            </a:r>
            <a:r>
              <a:rPr lang="en-US" dirty="0"/>
              <a:t>::where</a:t>
            </a:r>
            <a:r>
              <a:rPr lang="en-US" dirty="0" smtClean="0"/>
              <a:t>('</a:t>
            </a:r>
            <a:r>
              <a:rPr lang="en-US" dirty="0" err="1" smtClean="0"/>
              <a:t>column','query</a:t>
            </a:r>
            <a:r>
              <a:rPr lang="en-US" dirty="0" smtClean="0"/>
              <a:t>')-&gt;first();</a:t>
            </a:r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Eloquent – Retrieve Data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40678927"/>
      </p:ext>
    </p:extLst>
  </p:cSld>
  <p:clrMapOvr>
    <a:masterClrMapping/>
  </p:clrMapOvr>
  <p:transition spd="med">
    <p:wip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549640" cy="4025490"/>
          </a:xfrm>
        </p:spPr>
        <p:txBody>
          <a:bodyPr/>
          <a:lstStyle/>
          <a:p>
            <a:r>
              <a:rPr lang="en-US" dirty="0" smtClean="0"/>
              <a:t>Select sorted</a:t>
            </a:r>
          </a:p>
          <a:p>
            <a:pPr lvl="1"/>
            <a:r>
              <a:rPr lang="en-US" dirty="0"/>
              <a:t>$data = \App\</a:t>
            </a:r>
            <a:r>
              <a:rPr lang="en-US" dirty="0" err="1"/>
              <a:t>class_name</a:t>
            </a:r>
            <a:r>
              <a:rPr lang="en-US" dirty="0"/>
              <a:t>::latest</a:t>
            </a:r>
            <a:r>
              <a:rPr lang="en-US" dirty="0" smtClean="0"/>
              <a:t>('column')-&gt;</a:t>
            </a:r>
            <a:r>
              <a:rPr lang="en-US" dirty="0"/>
              <a:t>get();</a:t>
            </a:r>
          </a:p>
          <a:p>
            <a:pPr lvl="1"/>
            <a:r>
              <a:rPr lang="en-US" dirty="0"/>
              <a:t>$data = \App\</a:t>
            </a:r>
            <a:r>
              <a:rPr lang="en-US" dirty="0" err="1"/>
              <a:t>class_name</a:t>
            </a:r>
            <a:r>
              <a:rPr lang="en-US" dirty="0" smtClean="0"/>
              <a:t>::oldest('column')-&gt;</a:t>
            </a:r>
            <a:r>
              <a:rPr lang="en-US" dirty="0"/>
              <a:t>get</a:t>
            </a:r>
            <a:r>
              <a:rPr lang="en-US" dirty="0" smtClean="0"/>
              <a:t>();</a:t>
            </a:r>
          </a:p>
          <a:p>
            <a:pPr lvl="1"/>
            <a:r>
              <a:rPr lang="en-US" dirty="0"/>
              <a:t>$data = \App\</a:t>
            </a:r>
            <a:r>
              <a:rPr lang="en-US" dirty="0" err="1"/>
              <a:t>class_name</a:t>
            </a:r>
            <a:r>
              <a:rPr lang="en-US" dirty="0" smtClean="0"/>
              <a:t>::</a:t>
            </a:r>
            <a:r>
              <a:rPr lang="en-US" dirty="0" err="1" smtClean="0"/>
              <a:t>orderBy</a:t>
            </a:r>
            <a:r>
              <a:rPr lang="en-US" dirty="0" smtClean="0"/>
              <a:t>('column', '</a:t>
            </a:r>
            <a:r>
              <a:rPr lang="en-US" dirty="0" err="1" smtClean="0"/>
              <a:t>asc</a:t>
            </a:r>
            <a:r>
              <a:rPr lang="en-US" dirty="0" smtClean="0"/>
              <a:t>')-&gt;</a:t>
            </a:r>
            <a:r>
              <a:rPr lang="en-US" dirty="0"/>
              <a:t>get();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Eloquent – Retrieve Data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2404618"/>
      </p:ext>
    </p:extLst>
  </p:cSld>
  <p:clrMapOvr>
    <a:masterClrMapping/>
  </p:clrMapOvr>
  <p:transition spd="med">
    <p:wip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Eloquent – View Data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395673" y="2110627"/>
            <a:ext cx="5764529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…</a:t>
            </a:r>
            <a:endParaRPr lang="en-US" sz="1400" dirty="0">
              <a:solidFill>
                <a:srgbClr val="0000FF"/>
              </a:solidFill>
              <a:highlight>
                <a:srgbClr val="FEFCF5"/>
              </a:highlight>
            </a:endParaRPr>
          </a:p>
          <a:p>
            <a:r>
              <a:rPr lang="id-ID" sz="14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index(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$student</a:t>
            </a:r>
            <a:r>
              <a:rPr lang="en-US" sz="14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s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student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all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en-US" sz="14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view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 err="1" smtClean="0">
                <a:solidFill>
                  <a:srgbClr val="808080"/>
                </a:solidFill>
                <a:highlight>
                  <a:srgbClr val="FEFCF5"/>
                </a:highlight>
              </a:rPr>
              <a:t>student.index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compact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'students'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));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en-US" sz="1400" dirty="0" smtClean="0"/>
              <a:t>…</a:t>
            </a:r>
            <a:endParaRPr lang="id-ID" sz="1400" dirty="0"/>
          </a:p>
        </p:txBody>
      </p:sp>
      <p:sp>
        <p:nvSpPr>
          <p:cNvPr id="9" name="Rectangle 8"/>
          <p:cNvSpPr/>
          <p:nvPr/>
        </p:nvSpPr>
        <p:spPr>
          <a:xfrm>
            <a:off x="392792" y="3781518"/>
            <a:ext cx="5761574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@</a:t>
            </a:r>
            <a:r>
              <a:rPr lang="en-US" sz="14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extends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('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layout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')</a:t>
            </a:r>
            <a:endParaRPr lang="id-ID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@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section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('content')</a:t>
            </a:r>
            <a:endParaRPr lang="id-ID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&lt;h1&gt;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This is Result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&lt;/h1&gt;</a:t>
            </a:r>
            <a:endParaRPr lang="id-ID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&lt;p&gt;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	Student Data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&lt;/p&gt;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</a:p>
          <a:p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&lt;table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id-ID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&lt;th&gt;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ID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&lt;/th&gt;&lt;th&gt;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Nama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&lt;/th&gt;</a:t>
            </a:r>
            <a:endParaRPr lang="id-ID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@foreach 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($student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s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as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$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student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)</a:t>
            </a:r>
            <a:endParaRPr lang="id-ID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		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&lt;tr&gt;&lt;td</a:t>
            </a:r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{{</a:t>
            </a:r>
            <a:r>
              <a:rPr lang="id-ID" sz="14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student 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id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}}</a:t>
            </a:r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td</a:t>
            </a:r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sz="1400" dirty="0" smtClean="0">
              <a:solidFill>
                <a:srgbClr val="0000FF"/>
              </a:solidFill>
              <a:highlight>
                <a:srgbClr val="FFFFFF"/>
              </a:highlight>
            </a:endParaRPr>
          </a:p>
          <a:p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	</a:t>
            </a:r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td</a:t>
            </a:r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{{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student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name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}}</a:t>
            </a:r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td&gt;&lt;/tr&gt;</a:t>
            </a:r>
            <a:endParaRPr lang="id-ID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@endforeach</a:t>
            </a:r>
          </a:p>
          <a:p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&lt;/table&gt;</a:t>
            </a:r>
            <a:endParaRPr lang="id-ID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@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sto</a:t>
            </a:r>
            <a:r>
              <a:rPr lang="en-US" sz="14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p</a:t>
            </a:r>
            <a:endParaRPr lang="en-US" sz="1400" b="1" dirty="0" smtClean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53658" y="3228299"/>
            <a:ext cx="36485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App/Http/Controllers/</a:t>
            </a:r>
            <a:r>
              <a:rPr lang="en-US" sz="1200" dirty="0" err="1" smtClean="0"/>
              <a:t>studentsController.php</a:t>
            </a:r>
            <a:endParaRPr lang="id-ID" sz="1200" dirty="0"/>
          </a:p>
        </p:txBody>
      </p:sp>
      <p:sp>
        <p:nvSpPr>
          <p:cNvPr id="11" name="Rectangle 10"/>
          <p:cNvSpPr/>
          <p:nvPr/>
        </p:nvSpPr>
        <p:spPr>
          <a:xfrm>
            <a:off x="2517501" y="6166030"/>
            <a:ext cx="36485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Resources/views/students/</a:t>
            </a:r>
            <a:r>
              <a:rPr lang="en-US" sz="1200" dirty="0" err="1" smtClean="0"/>
              <a:t>index.blade.php</a:t>
            </a:r>
            <a:endParaRPr lang="id-ID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492" y="3309073"/>
            <a:ext cx="2064575" cy="265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68363"/>
      </p:ext>
    </p:extLst>
  </p:cSld>
  <p:clrMapOvr>
    <a:masterClrMapping/>
  </p:clrMapOvr>
  <p:transition spd="med">
    <p:wip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Create hyperlink in list data</a:t>
            </a:r>
          </a:p>
          <a:p>
            <a:r>
              <a:rPr lang="en-US" dirty="0" smtClean="0"/>
              <a:t>Open page to view detail data when the link is clicked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Laravel Eloquent – View </a:t>
            </a:r>
            <a:r>
              <a:rPr lang="en-US" dirty="0" smtClean="0"/>
              <a:t>Detail Data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042" y="3646479"/>
            <a:ext cx="1627616" cy="19314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573" y="3949199"/>
            <a:ext cx="2169253" cy="162871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2211859" y="4744995"/>
            <a:ext cx="203886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48683" y="5730716"/>
            <a:ext cx="15712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…/</a:t>
            </a:r>
            <a:r>
              <a:rPr lang="en-US" sz="1200" dirty="0" smtClean="0"/>
              <a:t>public/students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4443084" y="5700469"/>
            <a:ext cx="17395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…/</a:t>
            </a:r>
            <a:r>
              <a:rPr lang="en-US" sz="1200" dirty="0" smtClean="0"/>
              <a:t>public/students/1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29003933"/>
      </p:ext>
    </p:extLst>
  </p:cSld>
  <p:clrMapOvr>
    <a:masterClrMapping/>
  </p:clrMapOvr>
  <p:transition spd="med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Routing using direct function or controller function</a:t>
            </a:r>
          </a:p>
          <a:p>
            <a:r>
              <a:rPr lang="en-US" dirty="0" smtClean="0"/>
              <a:t>Function can return text or html/</a:t>
            </a:r>
            <a:r>
              <a:rPr lang="en-US" dirty="0" err="1" smtClean="0"/>
              <a:t>php</a:t>
            </a:r>
            <a:r>
              <a:rPr lang="en-US" dirty="0" smtClean="0"/>
              <a:t> page to view</a:t>
            </a:r>
          </a:p>
          <a:p>
            <a:pPr lvl="1"/>
            <a:r>
              <a:rPr lang="en-US" dirty="0" smtClean="0"/>
              <a:t>Route::get('</a:t>
            </a:r>
            <a:r>
              <a:rPr lang="en-US" dirty="0" err="1" smtClean="0"/>
              <a:t>url</a:t>
            </a:r>
            <a:r>
              <a:rPr lang="en-US" dirty="0" smtClean="0"/>
              <a:t>', [function view]);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Route</a:t>
            </a:r>
            <a:r>
              <a:rPr lang="en-US" dirty="0"/>
              <a:t>::get</a:t>
            </a:r>
            <a:r>
              <a:rPr lang="en-US" dirty="0" smtClean="0"/>
              <a:t>('</a:t>
            </a:r>
            <a:r>
              <a:rPr lang="en-US" dirty="0" err="1" smtClean="0"/>
              <a:t>url</a:t>
            </a:r>
            <a:r>
              <a:rPr lang="en-US" dirty="0" smtClean="0"/>
              <a:t>', [</a:t>
            </a:r>
            <a:r>
              <a:rPr lang="en-US" dirty="0" err="1" smtClean="0"/>
              <a:t>controllerClass@functionView</a:t>
            </a:r>
            <a:r>
              <a:rPr lang="en-US" dirty="0" smtClean="0"/>
              <a:t>]);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Routing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810596" y="3547376"/>
            <a:ext cx="765378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dirty="0" smtClean="0">
                <a:solidFill>
                  <a:srgbClr val="000000"/>
                </a:solidFill>
                <a:highlight>
                  <a:srgbClr val="FEFCF5"/>
                </a:highlight>
              </a:rPr>
              <a:t>Route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</a:rPr>
              <a:t>get</a:t>
            </a:r>
            <a:r>
              <a:rPr lang="id-ID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dirty="0" smtClean="0">
                <a:solidFill>
                  <a:srgbClr val="808080"/>
                </a:solidFill>
                <a:highlight>
                  <a:srgbClr val="FEFCF5"/>
                </a:highlight>
              </a:rPr>
              <a:t>home</a:t>
            </a:r>
            <a:r>
              <a:rPr lang="id-ID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</a:rPr>
              <a:t>()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</a:rPr>
              <a:t>{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dirty="0" smtClean="0">
                <a:solidFill>
                  <a:srgbClr val="808080"/>
                </a:solidFill>
                <a:highlight>
                  <a:srgbClr val="FEFCF5"/>
                </a:highlight>
              </a:rPr>
              <a:t>text</a:t>
            </a:r>
            <a:r>
              <a:rPr lang="id-ID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dirty="0" smtClean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dirty="0" smtClean="0">
                <a:solidFill>
                  <a:srgbClr val="8000FF"/>
                </a:solidFill>
                <a:highlight>
                  <a:srgbClr val="FEFCF5"/>
                </a:highlight>
              </a:rPr>
              <a:t>});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0596" y="5137935"/>
            <a:ext cx="765378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dirty="0" smtClean="0">
                <a:solidFill>
                  <a:srgbClr val="000000"/>
                </a:solidFill>
                <a:highlight>
                  <a:srgbClr val="FEFCF5"/>
                </a:highlight>
              </a:rPr>
              <a:t>Route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</a:rPr>
              <a:t>get</a:t>
            </a:r>
            <a:r>
              <a:rPr lang="id-ID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dirty="0" smtClean="0">
                <a:solidFill>
                  <a:srgbClr val="808080"/>
                </a:solidFill>
                <a:highlight>
                  <a:srgbClr val="FEFCF5"/>
                </a:highlight>
              </a:rPr>
              <a:t>home</a:t>
            </a:r>
            <a:r>
              <a:rPr lang="id-ID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dirty="0" err="1" smtClean="0">
                <a:solidFill>
                  <a:srgbClr val="808080"/>
                </a:solidFill>
                <a:highlight>
                  <a:srgbClr val="FEFCF5"/>
                </a:highlight>
              </a:rPr>
              <a:t>someController@home</a:t>
            </a:r>
            <a:r>
              <a:rPr lang="id-ID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en-US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endParaRPr lang="id-ID" dirty="0">
              <a:solidFill>
                <a:srgbClr val="000000"/>
              </a:solidFill>
              <a:highlight>
                <a:srgbClr val="FEFCF5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9539544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Passing ID of a data to another view</a:t>
            </a:r>
          </a:p>
          <a:p>
            <a:pPr lvl="1"/>
            <a:r>
              <a:rPr lang="en-US" dirty="0" smtClean="0"/>
              <a:t>Add hyperlink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Laravel Eloquent – View </a:t>
            </a:r>
            <a:r>
              <a:rPr lang="en-US" dirty="0" smtClean="0"/>
              <a:t>Detail Data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810596" y="2932165"/>
            <a:ext cx="7880967" cy="2893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@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extends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('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layout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')</a:t>
            </a:r>
          </a:p>
          <a:p>
            <a:r>
              <a:rPr lang="id-ID" sz="1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@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section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('content')</a:t>
            </a:r>
            <a:endParaRPr lang="id-ID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&lt;h1&gt;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This is Result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&lt;/h1&gt;</a:t>
            </a:r>
            <a:endParaRPr lang="id-ID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&lt;p&gt;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	Student Data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&lt;/p&gt;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</a:p>
          <a:p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&lt;table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id-ID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&lt;th&gt;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ID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&lt;/th&gt;&lt;th&gt;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Nama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&lt;/th&gt;</a:t>
            </a:r>
            <a:endParaRPr lang="id-ID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	@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foreach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(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students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as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student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)</a:t>
            </a:r>
            <a:endParaRPr lang="id-ID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		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&lt;tr&gt;&lt;td</a:t>
            </a:r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sz="1400" dirty="0" smtClean="0">
              <a:solidFill>
                <a:srgbClr val="0000FF"/>
              </a:solidFill>
              <a:highlight>
                <a:srgbClr val="FFFFFF"/>
              </a:highlight>
            </a:endParaRPr>
          </a:p>
          <a:p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	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&lt;a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400" dirty="0">
                <a:solidFill>
                  <a:srgbClr val="FF0000"/>
                </a:solidFill>
                <a:highlight>
                  <a:srgbClr val="FFFFFF"/>
                </a:highlight>
              </a:rPr>
              <a:t>href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FFFFF"/>
                </a:highlight>
              </a:rPr>
              <a:t>"{{ </a:t>
            </a:r>
            <a:r>
              <a:rPr lang="id-ID" sz="1400" dirty="0">
                <a:solidFill>
                  <a:srgbClr val="8000FF"/>
                </a:solidFill>
                <a:highlight>
                  <a:srgbClr val="FFFFFF"/>
                </a:highlight>
              </a:rPr>
              <a:t>url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FFFFF"/>
                </a:highlight>
              </a:rPr>
              <a:t>('/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FFFFF"/>
                </a:highlight>
              </a:rPr>
              <a:t>students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FFFFF"/>
                </a:highlight>
              </a:rPr>
              <a:t>', </a:t>
            </a:r>
            <a:r>
              <a:rPr lang="id-ID" sz="1400" dirty="0">
                <a:solidFill>
                  <a:srgbClr val="8000FF"/>
                </a:solidFill>
                <a:highlight>
                  <a:srgbClr val="FFFFFF"/>
                </a:highlight>
              </a:rPr>
              <a:t>$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FFFFF"/>
                </a:highlight>
              </a:rPr>
              <a:t>student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FFFFF"/>
                </a:highlight>
              </a:rPr>
              <a:t> 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FFFFF"/>
                </a:highlight>
              </a:rPr>
              <a:t>-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FFFFF"/>
                </a:highlight>
              </a:rPr>
              <a:t>&gt;</a:t>
            </a:r>
            <a:r>
              <a:rPr lang="id-ID" sz="1400" dirty="0">
                <a:solidFill>
                  <a:srgbClr val="8000FF"/>
                </a:solidFill>
                <a:highlight>
                  <a:srgbClr val="FFFFFF"/>
                </a:highlight>
              </a:rPr>
              <a:t>id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FFFFF"/>
                </a:highlight>
              </a:rPr>
              <a:t>)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FFFFF"/>
                </a:highlight>
              </a:rPr>
              <a:t> 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FFFFF"/>
                </a:highlight>
              </a:rPr>
              <a:t>}}"</a:t>
            </a:r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{{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student-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&gt;id 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}}</a:t>
            </a:r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td</a:t>
            </a:r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sz="1400" dirty="0" smtClean="0">
              <a:solidFill>
                <a:srgbClr val="0000FF"/>
              </a:solidFill>
              <a:highlight>
                <a:srgbClr val="FFFFFF"/>
              </a:highlight>
            </a:endParaRPr>
          </a:p>
          <a:p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	</a:t>
            </a:r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td</a:t>
            </a:r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{{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student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-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&gt;name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}}</a:t>
            </a:r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td&gt;&lt;/tr&gt;</a:t>
            </a:r>
            <a:endParaRPr lang="id-ID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	@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endforeach</a:t>
            </a:r>
          </a:p>
          <a:p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&lt;/table&gt;</a:t>
            </a:r>
            <a:endParaRPr lang="id-ID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@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stop</a:t>
            </a:r>
            <a:endParaRPr lang="en-US" sz="1400" b="1" dirty="0" smtClean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85399" y="5791653"/>
            <a:ext cx="36485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Resources/views/students/</a:t>
            </a:r>
            <a:r>
              <a:rPr lang="en-US" sz="1200" dirty="0" err="1" smtClean="0"/>
              <a:t>index.blade.php</a:t>
            </a: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3668795855"/>
      </p:ext>
    </p:extLst>
  </p:cSld>
  <p:clrMapOvr>
    <a:masterClrMapping/>
  </p:clrMapOvr>
  <p:transition spd="med">
    <p:wip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549640" cy="4025490"/>
          </a:xfrm>
        </p:spPr>
        <p:txBody>
          <a:bodyPr/>
          <a:lstStyle/>
          <a:p>
            <a:r>
              <a:rPr lang="en-US" dirty="0" smtClean="0"/>
              <a:t>When the link is clicked, the ID will be passed</a:t>
            </a:r>
          </a:p>
          <a:p>
            <a:r>
              <a:rPr lang="en-US" dirty="0" smtClean="0"/>
              <a:t>Add route to receive passed ID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Create find function in show method in </a:t>
            </a:r>
            <a:r>
              <a:rPr lang="en-US" dirty="0" err="1" smtClean="0">
                <a:solidFill>
                  <a:srgbClr val="00B050"/>
                </a:solidFill>
              </a:rPr>
              <a:t>studentsController.php</a:t>
            </a:r>
            <a:r>
              <a:rPr lang="en-US" dirty="0" smtClean="0"/>
              <a:t> to process the request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Eloquent – View Detail Data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748683" y="3137105"/>
            <a:ext cx="7942879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…</a:t>
            </a:r>
          </a:p>
          <a:p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Route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get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students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/{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id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}'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'studentsController@show'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400" dirty="0"/>
          </a:p>
        </p:txBody>
      </p:sp>
      <p:sp>
        <p:nvSpPr>
          <p:cNvPr id="9" name="Rectangle 8"/>
          <p:cNvSpPr/>
          <p:nvPr/>
        </p:nvSpPr>
        <p:spPr>
          <a:xfrm>
            <a:off x="6861189" y="3884671"/>
            <a:ext cx="18303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App/Http/</a:t>
            </a:r>
            <a:r>
              <a:rPr lang="en-US" sz="1200" dirty="0" err="1" smtClean="0"/>
              <a:t>Routes.php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76572749"/>
      </p:ext>
    </p:extLst>
  </p:cSld>
  <p:clrMapOvr>
    <a:masterClrMapping/>
  </p:clrMapOvr>
  <p:transition spd="med">
    <p:wip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549640" cy="4025490"/>
          </a:xfrm>
        </p:spPr>
        <p:txBody>
          <a:bodyPr/>
          <a:lstStyle/>
          <a:p>
            <a:r>
              <a:rPr lang="en-US" dirty="0" smtClean="0"/>
              <a:t>Use find </a:t>
            </a:r>
            <a:r>
              <a:rPr lang="en-US" dirty="0" smtClean="0"/>
              <a:t>function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or Use </a:t>
            </a:r>
            <a:r>
              <a:rPr lang="en-US" dirty="0" err="1" smtClean="0"/>
              <a:t>findOrFail</a:t>
            </a:r>
            <a:r>
              <a:rPr lang="en-US" dirty="0" smtClean="0"/>
              <a:t> function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Eloquent – View Detail Data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" name="Rectangle 1"/>
          <p:cNvSpPr/>
          <p:nvPr/>
        </p:nvSpPr>
        <p:spPr>
          <a:xfrm>
            <a:off x="748683" y="4851159"/>
            <a:ext cx="794288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…</a:t>
            </a:r>
          </a:p>
          <a:p>
            <a:r>
              <a:rPr lang="id-ID" sz="16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show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</a:rPr>
              <a:t>id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){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$student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student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findOrFail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</a:rPr>
              <a:t>$id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en-US" sz="16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</a:rPr>
              <a:t> view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600" dirty="0" err="1" smtClean="0">
                <a:solidFill>
                  <a:srgbClr val="808080"/>
                </a:solidFill>
                <a:highlight>
                  <a:srgbClr val="FEFCF5"/>
                </a:highlight>
              </a:rPr>
              <a:t>student.show</a:t>
            </a:r>
            <a:r>
              <a:rPr lang="en-US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compact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'student</a:t>
            </a:r>
            <a:r>
              <a:rPr lang="en-US" sz="16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));</a:t>
            </a:r>
            <a:endParaRPr lang="en-US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en-US" sz="16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600" dirty="0"/>
          </a:p>
        </p:txBody>
      </p:sp>
      <p:sp>
        <p:nvSpPr>
          <p:cNvPr id="11" name="Rectangle 10"/>
          <p:cNvSpPr/>
          <p:nvPr/>
        </p:nvSpPr>
        <p:spPr>
          <a:xfrm>
            <a:off x="748683" y="2441408"/>
            <a:ext cx="794288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…</a:t>
            </a:r>
          </a:p>
          <a:p>
            <a:r>
              <a:rPr lang="id-ID" sz="16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show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</a:rPr>
              <a:t>id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){</a:t>
            </a:r>
            <a:endParaRPr lang="en-US" sz="16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$student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student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find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</a:rPr>
              <a:t>$id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if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(!</a:t>
            </a:r>
            <a:r>
              <a:rPr lang="id-ID" sz="16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$student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){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abort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 smtClean="0">
                <a:solidFill>
                  <a:srgbClr val="FF8000"/>
                </a:solidFill>
                <a:highlight>
                  <a:srgbClr val="FEFCF5"/>
                </a:highlight>
              </a:rPr>
              <a:t>404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en-US" sz="16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</a:rPr>
              <a:t> view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600" dirty="0" err="1" smtClean="0">
                <a:solidFill>
                  <a:srgbClr val="808080"/>
                </a:solidFill>
                <a:highlight>
                  <a:srgbClr val="FEFCF5"/>
                </a:highlight>
              </a:rPr>
              <a:t>student.show</a:t>
            </a:r>
            <a:r>
              <a:rPr lang="en-US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compact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'student</a:t>
            </a:r>
            <a:r>
              <a:rPr lang="en-US" sz="16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));</a:t>
            </a:r>
            <a:endParaRPr lang="en-US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en-US" sz="16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600" dirty="0"/>
          </a:p>
        </p:txBody>
      </p:sp>
      <p:sp>
        <p:nvSpPr>
          <p:cNvPr id="9" name="Rectangle 8"/>
          <p:cNvSpPr/>
          <p:nvPr/>
        </p:nvSpPr>
        <p:spPr>
          <a:xfrm>
            <a:off x="5085399" y="6096594"/>
            <a:ext cx="36485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App/Http/Controllers/</a:t>
            </a:r>
            <a:r>
              <a:rPr lang="en-US" sz="1200" dirty="0" err="1" smtClean="0"/>
              <a:t>studentsController.php</a:t>
            </a: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2685634523"/>
      </p:ext>
    </p:extLst>
  </p:cSld>
  <p:clrMapOvr>
    <a:masterClrMapping/>
  </p:clrMapOvr>
  <p:transition spd="med">
    <p:wip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549640" cy="4025490"/>
          </a:xfrm>
        </p:spPr>
        <p:txBody>
          <a:bodyPr/>
          <a:lstStyle/>
          <a:p>
            <a:r>
              <a:rPr lang="en-US" dirty="0" smtClean="0"/>
              <a:t>Create page to show Detail 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Eloquent – View Detail Data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2" name="Rectangle 11"/>
          <p:cNvSpPr/>
          <p:nvPr/>
        </p:nvSpPr>
        <p:spPr>
          <a:xfrm>
            <a:off x="743733" y="2565093"/>
            <a:ext cx="5580399" cy="2800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6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@</a:t>
            </a:r>
            <a:r>
              <a:rPr lang="id-ID" sz="16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extends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('layout')</a:t>
            </a:r>
            <a:endParaRPr lang="id-ID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endParaRPr lang="id-ID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FFFFF"/>
                </a:highlight>
              </a:rPr>
              <a:t>@</a:t>
            </a:r>
            <a:r>
              <a:rPr lang="id-ID" sz="1600" b="1" dirty="0">
                <a:solidFill>
                  <a:srgbClr val="000000"/>
                </a:solidFill>
                <a:highlight>
                  <a:srgbClr val="FFFFFF"/>
                </a:highlight>
              </a:rPr>
              <a:t>section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('content')</a:t>
            </a:r>
            <a:endParaRPr lang="id-ID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</a:rPr>
              <a:t>&lt;h2&gt;</a:t>
            </a:r>
            <a:r>
              <a:rPr lang="id-ID" sz="1600" dirty="0">
                <a:solidFill>
                  <a:srgbClr val="000000"/>
                </a:solidFill>
                <a:highlight>
                  <a:srgbClr val="FFFFFF"/>
                </a:highlight>
              </a:rPr>
              <a:t>Detail Result</a:t>
            </a:r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</a:rPr>
              <a:t>&lt;/h2&gt;</a:t>
            </a:r>
            <a:endParaRPr lang="id-ID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</a:rPr>
              <a:t>&lt;p&gt;</a:t>
            </a:r>
            <a:endParaRPr lang="id-ID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FFFFF"/>
                </a:highlight>
              </a:rPr>
              <a:t>	Nama : {{ 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$student-</a:t>
            </a:r>
            <a:r>
              <a:rPr lang="id-ID" sz="1600" dirty="0">
                <a:solidFill>
                  <a:srgbClr val="000000"/>
                </a:solidFill>
                <a:highlight>
                  <a:srgbClr val="FFFFFF"/>
                </a:highlight>
              </a:rPr>
              <a:t>&gt;name }} </a:t>
            </a:r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</a:rPr>
              <a:t>&lt;br&gt;</a:t>
            </a:r>
            <a:endParaRPr lang="id-ID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FFFFF"/>
                </a:highlight>
              </a:rPr>
              <a:t>	Major : {{ 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$student-</a:t>
            </a:r>
            <a:r>
              <a:rPr lang="id-ID" sz="1600" dirty="0">
                <a:solidFill>
                  <a:srgbClr val="000000"/>
                </a:solidFill>
                <a:highlight>
                  <a:srgbClr val="FFFFFF"/>
                </a:highlight>
              </a:rPr>
              <a:t>&gt;major }} </a:t>
            </a:r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</a:rPr>
              <a:t>&lt;br&gt;</a:t>
            </a:r>
            <a:endParaRPr lang="id-ID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FFFFF"/>
                </a:highlight>
              </a:rPr>
              <a:t>	Description : {{ 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$student-</a:t>
            </a:r>
            <a:r>
              <a:rPr lang="id-ID" sz="1600" dirty="0">
                <a:solidFill>
                  <a:srgbClr val="000000"/>
                </a:solidFill>
                <a:highlight>
                  <a:srgbClr val="FFFFFF"/>
                </a:highlight>
              </a:rPr>
              <a:t>&gt;description }} </a:t>
            </a:r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</a:rPr>
              <a:t>&lt;br</a:t>
            </a:r>
            <a:r>
              <a:rPr lang="id-ID" sz="16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sz="1600" dirty="0" smtClean="0">
              <a:solidFill>
                <a:srgbClr val="0000FF"/>
              </a:solidFill>
              <a:highlight>
                <a:srgbClr val="FFFFFF"/>
              </a:highlight>
            </a:endParaRPr>
          </a:p>
          <a:p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</a:rPr>
              <a:t>	</a:t>
            </a:r>
            <a:r>
              <a:rPr lang="id-ID" sz="1600" dirty="0">
                <a:solidFill>
                  <a:srgbClr val="000000"/>
                </a:solidFill>
                <a:highlight>
                  <a:srgbClr val="FFFFFF"/>
                </a:highlight>
              </a:rPr>
              <a:t>Birthdate : {{ 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$student-</a:t>
            </a:r>
            <a:r>
              <a:rPr lang="id-ID" sz="1600" dirty="0">
                <a:solidFill>
                  <a:srgbClr val="000000"/>
                </a:solidFill>
                <a:highlight>
                  <a:srgbClr val="FFFFFF"/>
                </a:highlight>
              </a:rPr>
              <a:t>&gt;birthdate }} </a:t>
            </a:r>
            <a:r>
              <a:rPr lang="id-ID" sz="16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</a:rPr>
              <a:t>br</a:t>
            </a:r>
            <a:r>
              <a:rPr lang="id-ID" sz="16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id-ID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6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&lt;/p&gt;</a:t>
            </a:r>
            <a:endParaRPr lang="id-ID" sz="1600" dirty="0" smtClean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6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@</a:t>
            </a:r>
            <a:r>
              <a:rPr lang="id-ID" sz="1600" b="1" dirty="0">
                <a:solidFill>
                  <a:srgbClr val="000000"/>
                </a:solidFill>
                <a:highlight>
                  <a:srgbClr val="FFFFFF"/>
                </a:highlight>
              </a:rPr>
              <a:t>stop</a:t>
            </a:r>
            <a:endParaRPr lang="id-ID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2859437" y="5365860"/>
            <a:ext cx="36485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Resources/views/students/</a:t>
            </a:r>
            <a:r>
              <a:rPr lang="en-US" sz="1200" dirty="0" err="1" smtClean="0"/>
              <a:t>show.blade.php</a:t>
            </a:r>
            <a:endParaRPr lang="id-ID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826" y="3134840"/>
            <a:ext cx="2169253" cy="162871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175821" y="5041618"/>
            <a:ext cx="17395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…/</a:t>
            </a:r>
            <a:r>
              <a:rPr lang="en-US" sz="1200" dirty="0" smtClean="0"/>
              <a:t>public/students/1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944563"/>
      </p:ext>
    </p:extLst>
  </p:cSld>
  <p:clrMapOvr>
    <a:masterClrMapping/>
  </p:clrMapOvr>
  <p:transition spd="med">
    <p:wip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Setter function </a:t>
            </a:r>
            <a:endParaRPr lang="en-US" dirty="0" smtClean="0"/>
          </a:p>
          <a:p>
            <a:pPr lvl="1"/>
            <a:r>
              <a:rPr lang="en-US" dirty="0" smtClean="0"/>
              <a:t>Initialize the attribute when the data created</a:t>
            </a:r>
            <a:endParaRPr lang="en-US" dirty="0" smtClean="0"/>
          </a:p>
          <a:p>
            <a:pPr lvl="1"/>
            <a:r>
              <a:rPr lang="en-US" dirty="0" smtClean="0"/>
              <a:t>function </a:t>
            </a:r>
            <a:r>
              <a:rPr lang="en-US" dirty="0" smtClean="0">
                <a:solidFill>
                  <a:srgbClr val="0070C0"/>
                </a:solidFill>
              </a:rPr>
              <a:t>set</a:t>
            </a:r>
            <a:r>
              <a:rPr lang="en-US" dirty="0" smtClean="0">
                <a:solidFill>
                  <a:srgbClr val="FF0000"/>
                </a:solidFill>
              </a:rPr>
              <a:t>[</a:t>
            </a:r>
            <a:r>
              <a:rPr lang="en-US" dirty="0" err="1" smtClean="0">
                <a:solidFill>
                  <a:srgbClr val="FF0000"/>
                </a:solidFill>
              </a:rPr>
              <a:t>AttributeName</a:t>
            </a:r>
            <a:r>
              <a:rPr lang="en-US" dirty="0" smtClean="0">
                <a:solidFill>
                  <a:srgbClr val="FF0000"/>
                </a:solidFill>
              </a:rPr>
              <a:t>]</a:t>
            </a:r>
            <a:r>
              <a:rPr lang="en-US" dirty="0" smtClean="0">
                <a:solidFill>
                  <a:srgbClr val="0070C0"/>
                </a:solidFill>
              </a:rPr>
              <a:t>Attribute</a:t>
            </a:r>
            <a:r>
              <a:rPr lang="en-US" dirty="0" smtClean="0"/>
              <a:t>($data)</a:t>
            </a:r>
          </a:p>
          <a:p>
            <a:r>
              <a:rPr lang="en-US" dirty="0" smtClean="0"/>
              <a:t>Example </a:t>
            </a:r>
          </a:p>
          <a:p>
            <a:pPr lvl="1"/>
            <a:r>
              <a:rPr lang="en-US" dirty="0" smtClean="0"/>
              <a:t>Setter attribute major</a:t>
            </a:r>
          </a:p>
          <a:p>
            <a:pPr lvl="2"/>
            <a:r>
              <a:rPr lang="en-US" dirty="0" smtClean="0"/>
              <a:t>function </a:t>
            </a:r>
            <a:r>
              <a:rPr lang="en-US" dirty="0" err="1" smtClean="0"/>
              <a:t>setMajorAttribute</a:t>
            </a:r>
            <a:r>
              <a:rPr lang="en-US" dirty="0" smtClean="0"/>
              <a:t>($data){ … }</a:t>
            </a:r>
          </a:p>
          <a:p>
            <a:pPr lvl="1"/>
            <a:r>
              <a:rPr lang="en-US" dirty="0" smtClean="0"/>
              <a:t>Setter attribute </a:t>
            </a:r>
            <a:r>
              <a:rPr lang="en-US" dirty="0" smtClean="0"/>
              <a:t>name</a:t>
            </a:r>
            <a:endParaRPr lang="en-US" dirty="0" smtClean="0"/>
          </a:p>
          <a:p>
            <a:pPr lvl="2"/>
            <a:r>
              <a:rPr lang="en-US" dirty="0" smtClean="0"/>
              <a:t>function </a:t>
            </a:r>
            <a:r>
              <a:rPr lang="en-US" dirty="0" err="1" smtClean="0"/>
              <a:t>setNameAttribute</a:t>
            </a:r>
            <a:r>
              <a:rPr lang="en-US" dirty="0" smtClean="0"/>
              <a:t>($data){ … }</a:t>
            </a:r>
          </a:p>
          <a:p>
            <a:pPr lvl="2"/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Eloquent – Class </a:t>
            </a:r>
            <a:r>
              <a:rPr lang="en-US" dirty="0" err="1" smtClean="0"/>
              <a:t>Mutator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01135973"/>
      </p:ext>
    </p:extLst>
  </p:cSld>
  <p:clrMapOvr>
    <a:masterClrMapping/>
  </p:clrMapOvr>
  <p:transition spd="med">
    <p:wip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Get class attribute</a:t>
            </a:r>
          </a:p>
          <a:p>
            <a:pPr lvl="1"/>
            <a:r>
              <a:rPr lang="en-US" dirty="0" smtClean="0"/>
              <a:t>Use </a:t>
            </a:r>
            <a:r>
              <a:rPr lang="en-US" dirty="0" smtClean="0">
                <a:solidFill>
                  <a:srgbClr val="0070C0"/>
                </a:solidFill>
              </a:rPr>
              <a:t>$this-&gt;attributes['</a:t>
            </a:r>
            <a:r>
              <a:rPr lang="en-US" dirty="0" err="1" smtClean="0">
                <a:solidFill>
                  <a:srgbClr val="0070C0"/>
                </a:solidFill>
              </a:rPr>
              <a:t>attribute_name</a:t>
            </a:r>
            <a:r>
              <a:rPr lang="en-US" dirty="0" smtClean="0">
                <a:solidFill>
                  <a:srgbClr val="0070C0"/>
                </a:solidFill>
              </a:rPr>
              <a:t>']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Add String 'S1 ' to major attribute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Eloquent – Class </a:t>
            </a:r>
            <a:r>
              <a:rPr lang="en-US" dirty="0" err="1" smtClean="0"/>
              <a:t>Mutator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810596" y="4014325"/>
            <a:ext cx="6249017" cy="13542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</a:rPr>
              <a:t>…</a:t>
            </a:r>
          </a:p>
          <a:p>
            <a:r>
              <a:rPr lang="id-ID" sz="16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setMajorAttribute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</a:rPr>
              <a:t>$major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){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en-US" sz="1600" dirty="0">
                <a:solidFill>
                  <a:srgbClr val="000080"/>
                </a:solidFill>
                <a:highlight>
                  <a:srgbClr val="FEFCF5"/>
                </a:highlight>
              </a:rPr>
              <a:t>$this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</a:rPr>
              <a:t>attributes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en-US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'major'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'S1 '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.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600" dirty="0">
                <a:solidFill>
                  <a:srgbClr val="000080"/>
                </a:solidFill>
                <a:highlight>
                  <a:srgbClr val="FEFCF5"/>
                </a:highlight>
              </a:rPr>
              <a:t>$major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en-US" sz="16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</a:rPr>
              <a:t>…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5647" y="5689302"/>
            <a:ext cx="17133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App/</a:t>
            </a:r>
            <a:r>
              <a:rPr lang="en-US" sz="1200" dirty="0" err="1" smtClean="0"/>
              <a:t>student.php</a:t>
            </a: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1410984259"/>
      </p:ext>
    </p:extLst>
  </p:cSld>
  <p:clrMapOvr>
    <a:masterClrMapping/>
  </p:clrMapOvr>
  <p:transition spd="med">
    <p:wip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69295" y="2653716"/>
            <a:ext cx="4093266" cy="23889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Eloquent – Class </a:t>
            </a:r>
            <a:r>
              <a:rPr lang="en-US" dirty="0" err="1" smtClean="0"/>
              <a:t>Mutator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Striped Right Arrow 9"/>
          <p:cNvSpPr/>
          <p:nvPr/>
        </p:nvSpPr>
        <p:spPr>
          <a:xfrm>
            <a:off x="4489843" y="4368917"/>
            <a:ext cx="712270" cy="673769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154" y="3955031"/>
            <a:ext cx="2645443" cy="16376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5678904" y="4595790"/>
            <a:ext cx="1934678" cy="5152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1350744" y="2915674"/>
            <a:ext cx="2428776" cy="5152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/>
        </p:nvSpPr>
        <p:spPr>
          <a:xfrm>
            <a:off x="2687176" y="5085699"/>
            <a:ext cx="21242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…/public/students/create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6646243" y="5675921"/>
            <a:ext cx="17395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…/</a:t>
            </a:r>
            <a:r>
              <a:rPr lang="en-US" sz="1200" dirty="0" smtClean="0"/>
              <a:t>public/students/3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82049749"/>
      </p:ext>
    </p:extLst>
  </p:cSld>
  <p:clrMapOvr>
    <a:masterClrMapping/>
  </p:clrMapOvr>
  <p:transition spd="med">
    <p:wip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Getter function </a:t>
            </a:r>
            <a:endParaRPr lang="en-US" dirty="0" smtClean="0"/>
          </a:p>
          <a:p>
            <a:pPr lvl="1"/>
            <a:r>
              <a:rPr lang="en-US" dirty="0" smtClean="0"/>
              <a:t>Retrieve the named attribute using specific manner</a:t>
            </a:r>
            <a:endParaRPr lang="en-US" dirty="0" smtClean="0"/>
          </a:p>
          <a:p>
            <a:pPr lvl="1"/>
            <a:r>
              <a:rPr lang="en-US" dirty="0" smtClean="0"/>
              <a:t>function </a:t>
            </a:r>
            <a:r>
              <a:rPr lang="en-US" dirty="0">
                <a:solidFill>
                  <a:srgbClr val="0070C0"/>
                </a:solidFill>
              </a:rPr>
              <a:t>g</a:t>
            </a:r>
            <a:r>
              <a:rPr lang="en-US" dirty="0" smtClean="0">
                <a:solidFill>
                  <a:srgbClr val="0070C0"/>
                </a:solidFill>
              </a:rPr>
              <a:t>et</a:t>
            </a:r>
            <a:r>
              <a:rPr lang="en-US" dirty="0" smtClean="0">
                <a:solidFill>
                  <a:srgbClr val="FF0000"/>
                </a:solidFill>
              </a:rPr>
              <a:t>[</a:t>
            </a:r>
            <a:r>
              <a:rPr lang="en-US" dirty="0" err="1" smtClean="0">
                <a:solidFill>
                  <a:srgbClr val="FF0000"/>
                </a:solidFill>
              </a:rPr>
              <a:t>AttributeName</a:t>
            </a:r>
            <a:r>
              <a:rPr lang="en-US" dirty="0" smtClean="0">
                <a:solidFill>
                  <a:srgbClr val="FF0000"/>
                </a:solidFill>
              </a:rPr>
              <a:t>]</a:t>
            </a:r>
            <a:r>
              <a:rPr lang="en-US" dirty="0" smtClean="0">
                <a:solidFill>
                  <a:srgbClr val="0070C0"/>
                </a:solidFill>
              </a:rPr>
              <a:t>Attribute</a:t>
            </a:r>
            <a:r>
              <a:rPr lang="en-US" dirty="0" smtClean="0"/>
              <a:t>($data)</a:t>
            </a:r>
          </a:p>
          <a:p>
            <a:r>
              <a:rPr lang="en-US" dirty="0" smtClean="0"/>
              <a:t>Example </a:t>
            </a:r>
          </a:p>
          <a:p>
            <a:pPr lvl="1"/>
            <a:r>
              <a:rPr lang="en-US" dirty="0" smtClean="0"/>
              <a:t>Getter attribute </a:t>
            </a:r>
            <a:r>
              <a:rPr lang="en-US" dirty="0" smtClean="0"/>
              <a:t>major</a:t>
            </a:r>
          </a:p>
          <a:p>
            <a:pPr lvl="2"/>
            <a:r>
              <a:rPr lang="en-US" dirty="0" smtClean="0"/>
              <a:t>function </a:t>
            </a:r>
            <a:r>
              <a:rPr lang="en-US" dirty="0" err="1"/>
              <a:t>g</a:t>
            </a:r>
            <a:r>
              <a:rPr lang="en-US" dirty="0" err="1" smtClean="0"/>
              <a:t>etMajorAttribute</a:t>
            </a:r>
            <a:r>
              <a:rPr lang="en-US" dirty="0" smtClean="0"/>
              <a:t>($data){ … }</a:t>
            </a:r>
          </a:p>
          <a:p>
            <a:pPr lvl="1"/>
            <a:r>
              <a:rPr lang="en-US" dirty="0" smtClean="0"/>
              <a:t>Getter attribute age</a:t>
            </a:r>
            <a:endParaRPr lang="en-US" dirty="0" smtClean="0"/>
          </a:p>
          <a:p>
            <a:pPr lvl="2"/>
            <a:r>
              <a:rPr lang="en-US" dirty="0" smtClean="0"/>
              <a:t>function </a:t>
            </a:r>
            <a:r>
              <a:rPr lang="en-US" dirty="0" err="1"/>
              <a:t>g</a:t>
            </a:r>
            <a:r>
              <a:rPr lang="en-US" dirty="0" err="1" smtClean="0"/>
              <a:t>etNameAttribute</a:t>
            </a:r>
            <a:r>
              <a:rPr lang="en-US" dirty="0" smtClean="0"/>
              <a:t>($data){ … }</a:t>
            </a:r>
          </a:p>
          <a:p>
            <a:pPr lvl="2"/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Eloquent – </a:t>
            </a:r>
            <a:r>
              <a:rPr lang="en-US" smtClean="0"/>
              <a:t>Class </a:t>
            </a:r>
            <a:r>
              <a:rPr lang="en-US" smtClean="0"/>
              <a:t>Accessor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8480054"/>
      </p:ext>
    </p:extLst>
  </p:cSld>
  <p:clrMapOvr>
    <a:masterClrMapping/>
  </p:clrMapOvr>
  <p:transition spd="med">
    <p:wip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 smtClean="0"/>
          </a:p>
          <a:p>
            <a:pPr lvl="1"/>
            <a:r>
              <a:rPr lang="en-US" dirty="0" smtClean="0"/>
              <a:t>Calculate age from birthdate attribute</a:t>
            </a:r>
          </a:p>
          <a:p>
            <a:pPr lvl="1"/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Update show detail view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88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Eloquent – Class </a:t>
            </a:r>
            <a:r>
              <a:rPr lang="en-US" dirty="0" smtClean="0"/>
              <a:t>Access</a:t>
            </a:r>
            <a:r>
              <a:rPr lang="en-US" dirty="0" smtClean="0"/>
              <a:t>or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748683" y="2866568"/>
            <a:ext cx="7419004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4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use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Carbon\Carbon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</a:p>
          <a:p>
            <a:r>
              <a:rPr lang="en-US" sz="14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getAgeAttribute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$ca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Carbon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parse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</a:t>
            </a:r>
            <a:r>
              <a:rPr lang="id-ID" sz="14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this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attributes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'birthdate'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]);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$ca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diffInYears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400" dirty="0"/>
          </a:p>
          <a:p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…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16221" y="4230501"/>
            <a:ext cx="17133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App/</a:t>
            </a:r>
            <a:r>
              <a:rPr lang="en-US" sz="1200" dirty="0" err="1" smtClean="0"/>
              <a:t>student.php</a:t>
            </a:r>
            <a:endParaRPr lang="id-ID" sz="1200" dirty="0"/>
          </a:p>
        </p:txBody>
      </p:sp>
      <p:sp>
        <p:nvSpPr>
          <p:cNvPr id="13" name="Rectangle 12"/>
          <p:cNvSpPr/>
          <p:nvPr/>
        </p:nvSpPr>
        <p:spPr>
          <a:xfrm>
            <a:off x="748683" y="4864319"/>
            <a:ext cx="7419004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…</a:t>
            </a:r>
            <a:endParaRPr lang="en-US" sz="1400" dirty="0" smtClean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	Description : {{ 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$student-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&gt;description }}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&lt;br</a:t>
            </a:r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sz="1400" dirty="0" smtClean="0">
              <a:solidFill>
                <a:srgbClr val="0000FF"/>
              </a:solidFill>
              <a:highlight>
                <a:srgbClr val="FFFFFF"/>
              </a:highlight>
            </a:endParaRPr>
          </a:p>
          <a:p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	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Birthdate : {{ 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$student-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&gt;birthdate }} </a:t>
            </a:r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br</a:t>
            </a:r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sz="1400" dirty="0" smtClean="0">
              <a:solidFill>
                <a:srgbClr val="0000FF"/>
              </a:solidFill>
              <a:highlight>
                <a:srgbClr val="FFFFFF"/>
              </a:highlight>
            </a:endParaRPr>
          </a:p>
          <a:p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	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Age 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: 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{{ $student-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&gt;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age 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}}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&lt;br&gt;</a:t>
            </a:r>
            <a:endParaRPr lang="id-ID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p&gt;</a:t>
            </a:r>
            <a:endParaRPr lang="id-ID" sz="1400" dirty="0" smtClean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@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stop</a:t>
            </a:r>
            <a:endParaRPr lang="id-ID" sz="1400" b="1" dirty="0"/>
          </a:p>
        </p:txBody>
      </p:sp>
      <p:sp>
        <p:nvSpPr>
          <p:cNvPr id="14" name="Rectangle 13"/>
          <p:cNvSpPr/>
          <p:nvPr/>
        </p:nvSpPr>
        <p:spPr>
          <a:xfrm>
            <a:off x="4612054" y="5963727"/>
            <a:ext cx="36485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Resources/views/students/</a:t>
            </a:r>
            <a:r>
              <a:rPr lang="en-US" sz="1200" dirty="0" err="1" smtClean="0"/>
              <a:t>show.blade.php</a:t>
            </a: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3515277574"/>
      </p:ext>
    </p:extLst>
  </p:cSld>
  <p:clrMapOvr>
    <a:masterClrMapping/>
  </p:clrMapOvr>
  <p:transition spd="med">
    <p:wip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69295" y="2653716"/>
            <a:ext cx="4093266" cy="23889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Eloquent – Class </a:t>
            </a:r>
            <a:r>
              <a:rPr lang="en-US" dirty="0" smtClean="0"/>
              <a:t>Accessor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Striped Right Arrow 9"/>
          <p:cNvSpPr/>
          <p:nvPr/>
        </p:nvSpPr>
        <p:spPr>
          <a:xfrm>
            <a:off x="4489843" y="4368917"/>
            <a:ext cx="712270" cy="673769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163" y="3848201"/>
            <a:ext cx="2682867" cy="19468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2687176" y="5085699"/>
            <a:ext cx="21242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…/public/students/create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6646243" y="5768909"/>
            <a:ext cx="17395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…/</a:t>
            </a:r>
            <a:r>
              <a:rPr lang="en-US" sz="1200" dirty="0" smtClean="0"/>
              <a:t>public/students/3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16420221"/>
      </p:ext>
    </p:extLst>
  </p:cSld>
  <p:clrMapOvr>
    <a:masterClrMapping/>
  </p:clrMapOvr>
  <p:transition spd="med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Routing - Example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389909" y="3414402"/>
            <a:ext cx="8301654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6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someController </a:t>
            </a:r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extends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Controller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{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home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(){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view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'home'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r>
              <a:rPr lang="id-ID" sz="1600" dirty="0">
                <a:solidFill>
                  <a:srgbClr val="008000"/>
                </a:solidFill>
                <a:highlight>
                  <a:srgbClr val="FEFCF5"/>
                </a:highlight>
              </a:rPr>
              <a:t> </a:t>
            </a:r>
            <a:r>
              <a:rPr lang="en-US" sz="1600" dirty="0" smtClean="0">
                <a:solidFill>
                  <a:srgbClr val="008000"/>
                </a:solidFill>
                <a:highlight>
                  <a:srgbClr val="FEFCF5"/>
                </a:highlight>
              </a:rPr>
              <a:t>		</a:t>
            </a:r>
            <a:r>
              <a:rPr lang="id-ID" sz="1600" dirty="0" smtClean="0">
                <a:solidFill>
                  <a:srgbClr val="008000"/>
                </a:solidFill>
                <a:highlight>
                  <a:srgbClr val="FEFCF5"/>
                </a:highlight>
              </a:rPr>
              <a:t>// </a:t>
            </a:r>
            <a:r>
              <a:rPr lang="id-ID" sz="1600" dirty="0">
                <a:solidFill>
                  <a:srgbClr val="008000"/>
                </a:solidFill>
                <a:highlight>
                  <a:srgbClr val="FEFCF5"/>
                </a:highlight>
              </a:rPr>
              <a:t>view </a:t>
            </a:r>
            <a:r>
              <a:rPr lang="id-ID" sz="1600" dirty="0" smtClean="0">
                <a:solidFill>
                  <a:srgbClr val="008000"/>
                </a:solidFill>
                <a:highlight>
                  <a:srgbClr val="FEFCF5"/>
                </a:highlight>
              </a:rPr>
              <a:t>page </a:t>
            </a:r>
            <a:r>
              <a:rPr lang="id-ID" sz="1600" dirty="0">
                <a:solidFill>
                  <a:srgbClr val="008000"/>
                </a:solidFill>
                <a:highlight>
                  <a:srgbClr val="FEFCF5"/>
                </a:highlight>
              </a:rPr>
              <a:t>'</a:t>
            </a:r>
            <a:r>
              <a:rPr lang="id-ID" sz="1600" dirty="0" smtClean="0">
                <a:solidFill>
                  <a:srgbClr val="008000"/>
                </a:solidFill>
                <a:highlight>
                  <a:srgbClr val="FEFCF5"/>
                </a:highlight>
              </a:rPr>
              <a:t>/resources/views/home.php</a:t>
            </a:r>
            <a:r>
              <a:rPr lang="id-ID" sz="1600" dirty="0">
                <a:solidFill>
                  <a:srgbClr val="008000"/>
                </a:solidFill>
                <a:highlight>
                  <a:srgbClr val="FEFCF5"/>
                </a:highlight>
              </a:rPr>
              <a:t>'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contact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(){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		</a:t>
            </a:r>
            <a:r>
              <a:rPr lang="id-ID" sz="1600" dirty="0" smtClean="0">
                <a:solidFill>
                  <a:srgbClr val="008000"/>
                </a:solidFill>
                <a:highlight>
                  <a:srgbClr val="FEFCF5"/>
                </a:highlight>
              </a:rPr>
              <a:t>// </a:t>
            </a:r>
            <a:r>
              <a:rPr lang="id-ID" sz="1600" dirty="0">
                <a:solidFill>
                  <a:srgbClr val="008000"/>
                </a:solidFill>
                <a:highlight>
                  <a:srgbClr val="FEFCF5"/>
                </a:highlight>
              </a:rPr>
              <a:t>view text 'contact me</a:t>
            </a:r>
            <a:r>
              <a:rPr lang="id-ID" sz="1600" dirty="0" smtClean="0">
                <a:solidFill>
                  <a:srgbClr val="008000"/>
                </a:solidFill>
                <a:highlight>
                  <a:srgbClr val="FEFCF5"/>
                </a:highlight>
              </a:rPr>
              <a:t>'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'contact me'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600" dirty="0"/>
          </a:p>
        </p:txBody>
      </p:sp>
      <p:sp>
        <p:nvSpPr>
          <p:cNvPr id="10" name="Rectangle 9"/>
          <p:cNvSpPr/>
          <p:nvPr/>
        </p:nvSpPr>
        <p:spPr>
          <a:xfrm>
            <a:off x="389909" y="2100190"/>
            <a:ext cx="830165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…</a:t>
            </a:r>
          </a:p>
          <a:p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Route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get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/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'someController@home'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en-US" sz="16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Route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get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‘</a:t>
            </a:r>
            <a:r>
              <a:rPr lang="en-US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contact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'someController@</a:t>
            </a:r>
            <a:r>
              <a:rPr lang="en-US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contact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en-US" sz="1600" dirty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10116" y="5646733"/>
            <a:ext cx="38814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app/Http/Controllers/</a:t>
            </a:r>
            <a:r>
              <a:rPr lang="en-US" sz="1400" dirty="0" err="1" smtClean="0"/>
              <a:t>someController.php</a:t>
            </a:r>
            <a:endParaRPr lang="id-ID" sz="1400" dirty="0"/>
          </a:p>
        </p:txBody>
      </p:sp>
      <p:sp>
        <p:nvSpPr>
          <p:cNvPr id="12" name="Rectangle 11"/>
          <p:cNvSpPr/>
          <p:nvPr/>
        </p:nvSpPr>
        <p:spPr>
          <a:xfrm>
            <a:off x="6597464" y="2805507"/>
            <a:ext cx="2094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app/Http/</a:t>
            </a:r>
            <a:r>
              <a:rPr lang="en-US" sz="1400" dirty="0" err="1" smtClean="0"/>
              <a:t>routes.php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44656020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id-ID" dirty="0"/>
              <a:t>Easily</a:t>
            </a:r>
            <a:r>
              <a:rPr lang="en-US" dirty="0"/>
              <a:t> </a:t>
            </a:r>
            <a:r>
              <a:rPr lang="id-ID" dirty="0"/>
              <a:t>re-use query logic</a:t>
            </a:r>
            <a:endParaRPr lang="en-US" dirty="0"/>
          </a:p>
          <a:p>
            <a:r>
              <a:rPr lang="en-US" dirty="0"/>
              <a:t>Create a scope function to clean the 'where-code'</a:t>
            </a:r>
            <a:endParaRPr lang="id-ID" dirty="0"/>
          </a:p>
          <a:p>
            <a:r>
              <a:rPr lang="en-US" dirty="0" smtClean="0"/>
              <a:t>Example using query</a:t>
            </a:r>
          </a:p>
          <a:p>
            <a:pPr lvl="1"/>
            <a:r>
              <a:rPr lang="en-US" dirty="0" smtClean="0"/>
              <a:t>Select only S1 Informatics major students in index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90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Eloquent – Query Scope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810596" y="4182263"/>
            <a:ext cx="7409379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1175"/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…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marL="511175"/>
            <a:r>
              <a:rPr lang="id-ID" sz="14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index(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marL="511175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en-US" sz="14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$students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student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where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'major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 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'S1 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informatics'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)-&gt;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get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();</a:t>
            </a:r>
            <a:endParaRPr lang="en-US" sz="1400" dirty="0" smtClean="0"/>
          </a:p>
          <a:p>
            <a:pPr marL="511175"/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en-US" sz="14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view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 err="1" smtClean="0">
                <a:solidFill>
                  <a:srgbClr val="808080"/>
                </a:solidFill>
                <a:highlight>
                  <a:srgbClr val="FEFCF5"/>
                </a:highlight>
              </a:rPr>
              <a:t>student.index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compact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'students'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));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marL="511175"/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marL="511175"/>
            <a:r>
              <a:rPr lang="en-US" sz="1400" dirty="0" smtClean="0"/>
              <a:t>…</a:t>
            </a:r>
            <a:endParaRPr lang="id-ID" sz="1400" dirty="0"/>
          </a:p>
        </p:txBody>
      </p:sp>
      <p:sp>
        <p:nvSpPr>
          <p:cNvPr id="14" name="Rectangle 13"/>
          <p:cNvSpPr/>
          <p:nvPr/>
        </p:nvSpPr>
        <p:spPr>
          <a:xfrm>
            <a:off x="4571433" y="5567258"/>
            <a:ext cx="36485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App/Http/Controllers/</a:t>
            </a:r>
            <a:r>
              <a:rPr lang="en-US" sz="1200" dirty="0" err="1" smtClean="0"/>
              <a:t>studentsController.php</a:t>
            </a: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2777979741"/>
      </p:ext>
    </p:extLst>
  </p:cSld>
  <p:clrMapOvr>
    <a:masterClrMapping/>
  </p:clrMapOvr>
  <p:transition spd="med">
    <p:wip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Scope function</a:t>
            </a:r>
          </a:p>
          <a:p>
            <a:pPr lvl="1"/>
            <a:r>
              <a:rPr lang="en-US" dirty="0" smtClean="0"/>
              <a:t>Select predefined query</a:t>
            </a:r>
          </a:p>
          <a:p>
            <a:pPr lvl="1"/>
            <a:r>
              <a:rPr lang="en-US" dirty="0" smtClean="0"/>
              <a:t>function scope</a:t>
            </a:r>
            <a:r>
              <a:rPr lang="en-US" dirty="0" smtClean="0">
                <a:solidFill>
                  <a:srgbClr val="FF0000"/>
                </a:solidFill>
              </a:rPr>
              <a:t>[</a:t>
            </a:r>
            <a:r>
              <a:rPr lang="en-US" dirty="0" err="1" smtClean="0">
                <a:solidFill>
                  <a:srgbClr val="FF0000"/>
                </a:solidFill>
              </a:rPr>
              <a:t>ScopeName</a:t>
            </a:r>
            <a:r>
              <a:rPr lang="en-US" dirty="0" smtClean="0">
                <a:solidFill>
                  <a:srgbClr val="FF0000"/>
                </a:solidFill>
              </a:rPr>
              <a:t>]</a:t>
            </a:r>
            <a:r>
              <a:rPr lang="en-US" dirty="0" smtClean="0"/>
              <a:t>($query)</a:t>
            </a:r>
          </a:p>
          <a:p>
            <a:r>
              <a:rPr lang="en-US" dirty="0" smtClean="0"/>
              <a:t>Call scope</a:t>
            </a:r>
          </a:p>
          <a:p>
            <a:pPr lvl="1"/>
            <a:r>
              <a:rPr lang="en-US" dirty="0" smtClean="0"/>
              <a:t>Call only the scope name</a:t>
            </a:r>
          </a:p>
          <a:p>
            <a:pPr lvl="1"/>
            <a:r>
              <a:rPr lang="en-US" dirty="0" smtClean="0"/>
              <a:t>\App\</a:t>
            </a:r>
            <a:r>
              <a:rPr lang="en-US" dirty="0" err="1" smtClean="0"/>
              <a:t>ClassName</a:t>
            </a:r>
            <a:r>
              <a:rPr lang="en-US" dirty="0" smtClean="0"/>
              <a:t>::</a:t>
            </a:r>
            <a:r>
              <a:rPr lang="en-US" dirty="0" err="1" smtClean="0"/>
              <a:t>ScopeName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91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Eloquent – Query Scope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5637971"/>
      </p:ext>
    </p:extLst>
  </p:cSld>
  <p:clrMapOvr>
    <a:masterClrMapping/>
  </p:clrMapOvr>
  <p:transition spd="med">
    <p:wip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Scope Example</a:t>
            </a:r>
          </a:p>
          <a:p>
            <a:pPr lvl="1"/>
            <a:r>
              <a:rPr lang="en-US" dirty="0" smtClean="0"/>
              <a:t>Create scope to select student with S1 Informatics major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92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Eloquent – Query Scope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748683" y="2921918"/>
            <a:ext cx="7942880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/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…</a:t>
            </a:r>
          </a:p>
          <a:p>
            <a:pPr marL="457200"/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scopeInformaticsMajor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$query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){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marL="457200"/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en-US" sz="1400" dirty="0">
                <a:solidFill>
                  <a:srgbClr val="000080"/>
                </a:solidFill>
                <a:highlight>
                  <a:srgbClr val="FEFCF5"/>
                </a:highlight>
              </a:rPr>
              <a:t>$query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where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'major'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 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'S1 informatics'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marL="457200"/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marL="457200"/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marL="457200"/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scopeOtherMajor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$query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){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marL="457200"/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en-US" sz="1400" dirty="0">
                <a:solidFill>
                  <a:srgbClr val="000080"/>
                </a:solidFill>
                <a:highlight>
                  <a:srgbClr val="FEFCF5"/>
                </a:highlight>
              </a:rPr>
              <a:t>$query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where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'major'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 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'!='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 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'S1 informatics'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marL="457200"/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400" dirty="0"/>
          </a:p>
          <a:p>
            <a:pPr marL="457200"/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…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20562" y="4948406"/>
            <a:ext cx="17133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App/</a:t>
            </a:r>
            <a:r>
              <a:rPr lang="en-US" sz="1200" dirty="0" err="1" smtClean="0"/>
              <a:t>student.php</a:t>
            </a: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3026799415"/>
      </p:ext>
    </p:extLst>
  </p:cSld>
  <p:clrMapOvr>
    <a:masterClrMapping/>
  </p:clrMapOvr>
  <p:transition spd="med">
    <p:wip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select using scope</a:t>
            </a:r>
          </a:p>
          <a:p>
            <a:pPr lvl="1"/>
            <a:r>
              <a:rPr lang="en-US" dirty="0" smtClean="0"/>
              <a:t>View only S1 Informatics major students in index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/>
              <a:t>View </a:t>
            </a:r>
            <a:r>
              <a:rPr lang="en-US" dirty="0" smtClean="0"/>
              <a:t>other than S1 </a:t>
            </a:r>
            <a:r>
              <a:rPr lang="en-US" dirty="0"/>
              <a:t>Informatics major students in index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93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Eloquent – Query Scope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810596" y="2894414"/>
            <a:ext cx="7880967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/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…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marL="457200"/>
            <a:r>
              <a:rPr lang="id-ID" sz="14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index(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marL="45720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$student</a:t>
            </a:r>
            <a:r>
              <a:rPr lang="en-US" sz="14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s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student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informaticsMajor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get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();</a:t>
            </a:r>
            <a:endParaRPr lang="en-US" sz="1400" dirty="0" smtClean="0"/>
          </a:p>
          <a:p>
            <a:pPr marL="457200"/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en-US" sz="14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view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 err="1" smtClean="0">
                <a:solidFill>
                  <a:srgbClr val="808080"/>
                </a:solidFill>
                <a:highlight>
                  <a:srgbClr val="FEFCF5"/>
                </a:highlight>
              </a:rPr>
              <a:t>student.index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compact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'students'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));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marL="457200"/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marL="457200"/>
            <a:r>
              <a:rPr lang="en-US" sz="1400" dirty="0" smtClean="0"/>
              <a:t>…</a:t>
            </a:r>
            <a:endParaRPr lang="id-ID" sz="1400" dirty="0"/>
          </a:p>
        </p:txBody>
      </p:sp>
      <p:sp>
        <p:nvSpPr>
          <p:cNvPr id="14" name="Rectangle 13"/>
          <p:cNvSpPr/>
          <p:nvPr/>
        </p:nvSpPr>
        <p:spPr>
          <a:xfrm>
            <a:off x="5043021" y="4004456"/>
            <a:ext cx="36485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App/Http/Controllers/</a:t>
            </a:r>
            <a:r>
              <a:rPr lang="en-US" sz="1200" dirty="0" err="1" smtClean="0"/>
              <a:t>studentsController.php</a:t>
            </a:r>
            <a:endParaRPr lang="id-ID" sz="1200" dirty="0"/>
          </a:p>
        </p:txBody>
      </p:sp>
      <p:sp>
        <p:nvSpPr>
          <p:cNvPr id="12" name="Rectangle 11"/>
          <p:cNvSpPr/>
          <p:nvPr/>
        </p:nvSpPr>
        <p:spPr>
          <a:xfrm>
            <a:off x="810596" y="4908982"/>
            <a:ext cx="7880967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/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…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marL="457200"/>
            <a:r>
              <a:rPr lang="id-ID" sz="14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index(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marL="45720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$student</a:t>
            </a:r>
            <a:r>
              <a:rPr lang="en-US" sz="14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s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student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other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Major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get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();</a:t>
            </a:r>
            <a:endParaRPr lang="en-US" sz="1400" dirty="0" smtClean="0"/>
          </a:p>
          <a:p>
            <a:pPr marL="457200"/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en-US" sz="14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view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 err="1" smtClean="0">
                <a:solidFill>
                  <a:srgbClr val="808080"/>
                </a:solidFill>
                <a:highlight>
                  <a:srgbClr val="FEFCF5"/>
                </a:highlight>
              </a:rPr>
              <a:t>student.index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compact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'students'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));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marL="457200"/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marL="457200"/>
            <a:r>
              <a:rPr lang="en-US" sz="1400" dirty="0" smtClean="0"/>
              <a:t>…</a:t>
            </a:r>
            <a:endParaRPr lang="id-ID" sz="1400" dirty="0"/>
          </a:p>
        </p:txBody>
      </p:sp>
      <p:sp>
        <p:nvSpPr>
          <p:cNvPr id="15" name="Rectangle 14"/>
          <p:cNvSpPr/>
          <p:nvPr/>
        </p:nvSpPr>
        <p:spPr>
          <a:xfrm>
            <a:off x="5043021" y="6019024"/>
            <a:ext cx="36485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App/Http/Controllers/</a:t>
            </a:r>
            <a:r>
              <a:rPr lang="en-US" sz="1200" dirty="0" err="1" smtClean="0"/>
              <a:t>studentsController.php</a:t>
            </a: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747216550"/>
      </p:ext>
    </p:extLst>
  </p:cSld>
  <p:clrMapOvr>
    <a:masterClrMapping/>
  </p:clrMapOvr>
  <p:transition spd="med">
    <p:wip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94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5" y="1336417"/>
            <a:ext cx="8368816" cy="641239"/>
          </a:xfrm>
        </p:spPr>
        <p:txBody>
          <a:bodyPr/>
          <a:lstStyle/>
          <a:p>
            <a:r>
              <a:rPr lang="en-US" dirty="0" smtClean="0"/>
              <a:t>Laravel Eloquent – Utilizing Query Scope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389908" y="2183160"/>
            <a:ext cx="8344033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90513"/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…</a:t>
            </a:r>
          </a:p>
          <a:p>
            <a:pPr marL="290513"/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scopeInformaticsMajor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$query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){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marL="290513"/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en-US" sz="1400" dirty="0">
                <a:solidFill>
                  <a:srgbClr val="000080"/>
                </a:solidFill>
                <a:highlight>
                  <a:srgbClr val="FEFCF5"/>
                </a:highlight>
              </a:rPr>
              <a:t>$query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where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'major'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 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'S1 informatics'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marL="290513"/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marL="290513"/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marL="290513"/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scope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Male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query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){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marL="290513"/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en-US" sz="1400" dirty="0">
                <a:solidFill>
                  <a:srgbClr val="000080"/>
                </a:solidFill>
                <a:highlight>
                  <a:srgbClr val="FEFCF5"/>
                </a:highlight>
              </a:rPr>
              <a:t>$query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where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'gender'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 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'l'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marL="290513"/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400" dirty="0"/>
          </a:p>
          <a:p>
            <a:pPr marL="290513"/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…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20562" y="3912248"/>
            <a:ext cx="17133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App/</a:t>
            </a:r>
            <a:r>
              <a:rPr lang="en-US" sz="1200" dirty="0" err="1" smtClean="0"/>
              <a:t>student.php</a:t>
            </a:r>
            <a:endParaRPr lang="id-ID" sz="1200" dirty="0"/>
          </a:p>
        </p:txBody>
      </p:sp>
      <p:sp>
        <p:nvSpPr>
          <p:cNvPr id="9" name="Rectangle 8"/>
          <p:cNvSpPr/>
          <p:nvPr/>
        </p:nvSpPr>
        <p:spPr>
          <a:xfrm>
            <a:off x="389908" y="4640402"/>
            <a:ext cx="8344033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90513"/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…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marL="290513"/>
            <a:r>
              <a:rPr lang="id-ID" sz="14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index(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marL="290513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$student</a:t>
            </a:r>
            <a:r>
              <a:rPr lang="en-US" sz="14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s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student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informaticsMajor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()-&gt;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male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()-&gt;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highlight>
                  <a:srgbClr val="FEFCF5"/>
                </a:highlight>
              </a:rPr>
              <a:t>orderBy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'birthdate'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)-&gt;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get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en-US" sz="1400" dirty="0" smtClean="0"/>
          </a:p>
          <a:p>
            <a:pPr marL="290513"/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en-US" sz="14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view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 err="1" smtClean="0">
                <a:solidFill>
                  <a:srgbClr val="808080"/>
                </a:solidFill>
                <a:highlight>
                  <a:srgbClr val="FEFCF5"/>
                </a:highlight>
              </a:rPr>
              <a:t>student.index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compact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'students'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));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marL="290513"/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marL="290513"/>
            <a:r>
              <a:rPr lang="en-US" sz="1400" dirty="0" smtClean="0"/>
              <a:t>…</a:t>
            </a:r>
            <a:endParaRPr lang="id-ID" sz="1400" dirty="0"/>
          </a:p>
        </p:txBody>
      </p:sp>
      <p:sp>
        <p:nvSpPr>
          <p:cNvPr id="10" name="Rectangle 9"/>
          <p:cNvSpPr/>
          <p:nvPr/>
        </p:nvSpPr>
        <p:spPr>
          <a:xfrm>
            <a:off x="5085399" y="5974921"/>
            <a:ext cx="36485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App/Http/Controllers/</a:t>
            </a:r>
            <a:r>
              <a:rPr lang="en-US" sz="1200" dirty="0" err="1" smtClean="0"/>
              <a:t>studentsController.php</a:t>
            </a: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3764369213"/>
      </p:ext>
    </p:extLst>
  </p:cSld>
  <p:clrMapOvr>
    <a:masterClrMapping/>
  </p:clrMapOvr>
  <p:transition spd="med">
    <p:wip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95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Laravel </a:t>
            </a:r>
            <a:r>
              <a:rPr lang="en-US" dirty="0" smtClean="0"/>
              <a:t>Form Validation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Content Placeholder 6" descr="http://blog.legacyteam.info/wp-content/uploads/2014/10/laravel-logo-white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44" y="3022600"/>
            <a:ext cx="5334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296413"/>
      </p:ext>
    </p:extLst>
  </p:cSld>
  <p:clrMapOvr>
    <a:masterClrMapping/>
  </p:clrMapOvr>
  <p:transition spd="med">
    <p:wip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Laravel-built form validation </a:t>
            </a:r>
          </a:p>
          <a:p>
            <a:r>
              <a:rPr lang="en-US" dirty="0" smtClean="0"/>
              <a:t>Create request class</a:t>
            </a: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php</a:t>
            </a:r>
            <a:r>
              <a:rPr lang="en-US" dirty="0" smtClean="0">
                <a:solidFill>
                  <a:srgbClr val="0070C0"/>
                </a:solidFill>
              </a:rPr>
              <a:t> artisan </a:t>
            </a:r>
            <a:r>
              <a:rPr lang="en-US" dirty="0" err="1" smtClean="0">
                <a:solidFill>
                  <a:srgbClr val="0070C0"/>
                </a:solidFill>
              </a:rPr>
              <a:t>make:request</a:t>
            </a:r>
            <a:r>
              <a:rPr lang="en-US" dirty="0" smtClean="0">
                <a:solidFill>
                  <a:srgbClr val="0070C0"/>
                </a:solidFill>
              </a:rPr>
              <a:t> &lt;name&gt;</a:t>
            </a:r>
          </a:p>
          <a:p>
            <a:pPr lvl="1"/>
            <a:r>
              <a:rPr lang="en-US" dirty="0" smtClean="0"/>
              <a:t>File directory : </a:t>
            </a:r>
            <a:r>
              <a:rPr lang="en-US" dirty="0">
                <a:solidFill>
                  <a:srgbClr val="00B050"/>
                </a:solidFill>
              </a:rPr>
              <a:t>/app/Http/Requests/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Generated 2 function</a:t>
            </a:r>
          </a:p>
          <a:p>
            <a:pPr lvl="1"/>
            <a:r>
              <a:rPr lang="en-US" dirty="0" smtClean="0"/>
              <a:t>authorize() function</a:t>
            </a:r>
          </a:p>
          <a:p>
            <a:pPr lvl="2"/>
            <a:r>
              <a:rPr lang="en-US" dirty="0" smtClean="0"/>
              <a:t>Define who is authorized</a:t>
            </a:r>
          </a:p>
          <a:p>
            <a:pPr lvl="1"/>
            <a:r>
              <a:rPr lang="en-US" dirty="0" smtClean="0"/>
              <a:t>rules() function</a:t>
            </a:r>
          </a:p>
          <a:p>
            <a:pPr lvl="2"/>
            <a:r>
              <a:rPr lang="en-US" dirty="0" smtClean="0"/>
              <a:t>Define the rules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96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Request Validation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5959755"/>
      </p:ext>
    </p:extLst>
  </p:cSld>
  <p:clrMapOvr>
    <a:masterClrMapping/>
  </p:clrMapOvr>
  <p:transition spd="med">
    <p:wip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php</a:t>
            </a:r>
            <a:r>
              <a:rPr lang="en-US" dirty="0" smtClean="0">
                <a:solidFill>
                  <a:srgbClr val="0070C0"/>
                </a:solidFill>
              </a:rPr>
              <a:t> artisan </a:t>
            </a:r>
            <a:r>
              <a:rPr lang="en-US" dirty="0" err="1" smtClean="0">
                <a:solidFill>
                  <a:srgbClr val="0070C0"/>
                </a:solidFill>
              </a:rPr>
              <a:t>make:request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StudentRequest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File created : 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/app/Http/Requests/</a:t>
            </a:r>
            <a:r>
              <a:rPr lang="en-US" dirty="0" err="1" smtClean="0">
                <a:solidFill>
                  <a:srgbClr val="00B050"/>
                </a:solidFill>
              </a:rPr>
              <a:t>StudentRequest.php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97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Request Validation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810595" y="3997063"/>
            <a:ext cx="7880968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7525"/>
            <a:r>
              <a:rPr lang="en-US" sz="16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…</a:t>
            </a:r>
          </a:p>
          <a:p>
            <a:pPr marL="517525"/>
            <a:r>
              <a:rPr lang="id-ID" sz="16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authorize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(){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marL="517525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false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marL="517525"/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marL="517525"/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marL="517525"/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rules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(){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marL="517525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   </a:t>
            </a:r>
            <a:r>
              <a:rPr lang="id-ID" sz="1600" dirty="0" smtClean="0">
                <a:solidFill>
                  <a:srgbClr val="008000"/>
                </a:solidFill>
                <a:highlight>
                  <a:srgbClr val="FEFCF5"/>
                </a:highlight>
              </a:rPr>
              <a:t>//</a:t>
            </a:r>
            <a:r>
              <a:rPr lang="en-US" sz="1600" dirty="0" smtClean="0">
                <a:solidFill>
                  <a:srgbClr val="008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];</a:t>
            </a:r>
            <a:endParaRPr lang="id-ID" sz="16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marL="517525"/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en-US" sz="16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marL="517525"/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600" dirty="0"/>
          </a:p>
        </p:txBody>
      </p:sp>
      <p:sp>
        <p:nvSpPr>
          <p:cNvPr id="8" name="Rectangle 7"/>
          <p:cNvSpPr/>
          <p:nvPr/>
        </p:nvSpPr>
        <p:spPr>
          <a:xfrm>
            <a:off x="4756870" y="6007066"/>
            <a:ext cx="39770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/</a:t>
            </a:r>
            <a:r>
              <a:rPr lang="en-US" sz="1200" dirty="0" smtClean="0"/>
              <a:t>app/Http/Requests/</a:t>
            </a:r>
            <a:r>
              <a:rPr lang="en-US" sz="1200" dirty="0" err="1" smtClean="0"/>
              <a:t>StudentRequest.php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94905576"/>
      </p:ext>
    </p:extLst>
  </p:cSld>
  <p:clrMapOvr>
    <a:masterClrMapping/>
  </p:clrMapOvr>
  <p:transition spd="med">
    <p:wip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Authorize function</a:t>
            </a:r>
          </a:p>
          <a:p>
            <a:pPr lvl="1"/>
            <a:r>
              <a:rPr lang="en-US" dirty="0" smtClean="0"/>
              <a:t>Define who has the authorization to perform the request</a:t>
            </a:r>
          </a:p>
          <a:p>
            <a:pPr lvl="1"/>
            <a:r>
              <a:rPr lang="en-US" dirty="0" smtClean="0"/>
              <a:t>Define return true / false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Return true means anyone can make the request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98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</a:t>
            </a:r>
            <a:r>
              <a:rPr lang="en-US" dirty="0"/>
              <a:t>Request </a:t>
            </a:r>
            <a:r>
              <a:rPr lang="en-US" dirty="0" smtClean="0"/>
              <a:t>Validation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748683" y="3458454"/>
            <a:ext cx="7880968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/>
            <a:r>
              <a:rPr lang="en-US" sz="16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…</a:t>
            </a:r>
          </a:p>
          <a:p>
            <a:pPr marL="457200"/>
            <a:r>
              <a:rPr lang="id-ID" sz="16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authorize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(){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marL="457200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true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marL="457200"/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marL="457200"/>
            <a:r>
              <a:rPr lang="en-US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…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94958" y="4813353"/>
            <a:ext cx="39770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/</a:t>
            </a:r>
            <a:r>
              <a:rPr lang="en-US" sz="1200" dirty="0" smtClean="0"/>
              <a:t>app/Http/Requests/</a:t>
            </a:r>
            <a:r>
              <a:rPr lang="en-US" sz="1200" dirty="0" err="1" smtClean="0"/>
              <a:t>StudentRequest.php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9286623"/>
      </p:ext>
    </p:extLst>
  </p:cSld>
  <p:clrMapOvr>
    <a:masterClrMapping/>
  </p:clrMapOvr>
  <p:transition spd="med">
    <p:wip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Rules function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Add term for the request</a:t>
            </a:r>
          </a:p>
          <a:p>
            <a:pPr lvl="1"/>
            <a:r>
              <a:rPr lang="en-US" dirty="0" smtClean="0"/>
              <a:t>'attribute' =&gt; 'option | option | … '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99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</a:t>
            </a:r>
            <a:r>
              <a:rPr lang="en-US" dirty="0"/>
              <a:t>Request </a:t>
            </a:r>
            <a:r>
              <a:rPr lang="en-US" dirty="0" smtClean="0"/>
              <a:t>Validation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754163" y="3328390"/>
            <a:ext cx="7880968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/>
            <a:r>
              <a:rPr lang="en-US" sz="16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…</a:t>
            </a:r>
          </a:p>
          <a:p>
            <a:pPr marL="457200"/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rules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(){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marL="457200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marL="457200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</a:rPr>
              <a:t>'name'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</a:rPr>
              <a:t>'required | min:3'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marL="457200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</a:rPr>
              <a:t>'major'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</a:rPr>
              <a:t>'required'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marL="457200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</a:rPr>
              <a:t>'birthdate'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</a:rPr>
              <a:t>'required'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marL="457200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];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marL="457200"/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600" dirty="0"/>
          </a:p>
          <a:p>
            <a:pPr marL="457200"/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600" dirty="0"/>
          </a:p>
        </p:txBody>
      </p:sp>
      <p:sp>
        <p:nvSpPr>
          <p:cNvPr id="8" name="Rectangle 7"/>
          <p:cNvSpPr/>
          <p:nvPr/>
        </p:nvSpPr>
        <p:spPr>
          <a:xfrm>
            <a:off x="4756870" y="5668608"/>
            <a:ext cx="39770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/</a:t>
            </a:r>
            <a:r>
              <a:rPr lang="en-US" sz="1200" dirty="0" smtClean="0"/>
              <a:t>app/Http/Requests/</a:t>
            </a:r>
            <a:r>
              <a:rPr lang="en-US" sz="1200" dirty="0" err="1" smtClean="0"/>
              <a:t>StudentRequest.php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83122021"/>
      </p:ext>
    </p:extLst>
  </p:cSld>
  <p:clrMapOvr>
    <a:masterClrMapping/>
  </p:clrMapOvr>
  <p:transition spd="med">
    <p:wipe/>
  </p:transition>
</p:sld>
</file>

<file path=ppt/theme/theme1.xml><?xml version="1.0" encoding="utf-8"?>
<a:theme xmlns:a="http://schemas.openxmlformats.org/drawingml/2006/main" name="template_informatika_slid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12818</TotalTime>
  <Words>4013</Words>
  <Application>Microsoft Office PowerPoint</Application>
  <PresentationFormat>On-screen Show (4:3)</PresentationFormat>
  <Paragraphs>1573</Paragraphs>
  <Slides>121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121</vt:i4>
      </vt:variant>
    </vt:vector>
  </HeadingPairs>
  <TitlesOfParts>
    <vt:vector size="130" baseType="lpstr">
      <vt:lpstr>Lucida Grande</vt:lpstr>
      <vt:lpstr>ＭＳ Ｐゴシック</vt:lpstr>
      <vt:lpstr>Arial</vt:lpstr>
      <vt:lpstr>Brush Script Std</vt:lpstr>
      <vt:lpstr>Calibri</vt:lpstr>
      <vt:lpstr>Lucida Console</vt:lpstr>
      <vt:lpstr>Verdana</vt:lpstr>
      <vt:lpstr>Wingdings</vt:lpstr>
      <vt:lpstr>template_informatika_slide</vt:lpstr>
      <vt:lpstr>Software Engineering for Internet Applications</vt:lpstr>
      <vt:lpstr>Components</vt:lpstr>
      <vt:lpstr>Composer</vt:lpstr>
      <vt:lpstr>Laravel project</vt:lpstr>
      <vt:lpstr>Why Laravel?</vt:lpstr>
      <vt:lpstr>Laravel Routing</vt:lpstr>
      <vt:lpstr>Laravel Routing</vt:lpstr>
      <vt:lpstr>Laravel Routing</vt:lpstr>
      <vt:lpstr>Laravel Routing - Example</vt:lpstr>
      <vt:lpstr>Laravel Routing - Example</vt:lpstr>
      <vt:lpstr>Laravel Routing - Example</vt:lpstr>
      <vt:lpstr>Laravel Routing</vt:lpstr>
      <vt:lpstr>Laravel View </vt:lpstr>
      <vt:lpstr>Artisan Control Utility</vt:lpstr>
      <vt:lpstr>Artisan Control Utility</vt:lpstr>
      <vt:lpstr>Laravel Basic</vt:lpstr>
      <vt:lpstr>Display php value</vt:lpstr>
      <vt:lpstr>Passing Data to Views Example</vt:lpstr>
      <vt:lpstr>Passing Data to Views Example</vt:lpstr>
      <vt:lpstr>Display php array value</vt:lpstr>
      <vt:lpstr>Passing Array to Views Example</vt:lpstr>
      <vt:lpstr>Passing Array to Views Example 1</vt:lpstr>
      <vt:lpstr>Passing Array to Views Example 2</vt:lpstr>
      <vt:lpstr>Passing Array to Views Example 3</vt:lpstr>
      <vt:lpstr>PHP code - Blade Template</vt:lpstr>
      <vt:lpstr>Laravel Blade Template</vt:lpstr>
      <vt:lpstr>Layout File – Blade Template</vt:lpstr>
      <vt:lpstr>Layout File – Blade Template </vt:lpstr>
      <vt:lpstr>Layout File – Example Master File</vt:lpstr>
      <vt:lpstr>Layout File – Example Controller File</vt:lpstr>
      <vt:lpstr>Layout File – Example Content File 1</vt:lpstr>
      <vt:lpstr>Layout File – Example Content File 2</vt:lpstr>
      <vt:lpstr>Laravel MVC Design</vt:lpstr>
      <vt:lpstr>Model – View – Control</vt:lpstr>
      <vt:lpstr>Model</vt:lpstr>
      <vt:lpstr>View</vt:lpstr>
      <vt:lpstr>Controller</vt:lpstr>
      <vt:lpstr>Controller</vt:lpstr>
      <vt:lpstr>View – Controller Routing</vt:lpstr>
      <vt:lpstr>Routing</vt:lpstr>
      <vt:lpstr>Laravel Database and Migration</vt:lpstr>
      <vt:lpstr>Laravel Database</vt:lpstr>
      <vt:lpstr>Laravel Database – Migration </vt:lpstr>
      <vt:lpstr>Laravel Database – Migration Class</vt:lpstr>
      <vt:lpstr>Laravel Database – Migration Class</vt:lpstr>
      <vt:lpstr>Laravel Database – Migration Class</vt:lpstr>
      <vt:lpstr>Laravel Database – Migration Class</vt:lpstr>
      <vt:lpstr>Laravel Database – Migration Class</vt:lpstr>
      <vt:lpstr>Laravel Database – Run the Migration</vt:lpstr>
      <vt:lpstr>Laravel Database – Modifying Table</vt:lpstr>
      <vt:lpstr>Laravel Database – Modifying Table</vt:lpstr>
      <vt:lpstr>Laravel Database – Modifying Table</vt:lpstr>
      <vt:lpstr>Laravel Database – Modifying Table</vt:lpstr>
      <vt:lpstr>Laravel Database –       Rollback after Modification</vt:lpstr>
      <vt:lpstr>Laravel Form</vt:lpstr>
      <vt:lpstr>Laravel Form</vt:lpstr>
      <vt:lpstr>Laravel Form - Setting</vt:lpstr>
      <vt:lpstr>Laravel Form – New Form</vt:lpstr>
      <vt:lpstr>Laravel Form – Student Form</vt:lpstr>
      <vt:lpstr>Laravel Form – Student Form</vt:lpstr>
      <vt:lpstr>Laravel Form – Receive Post Action</vt:lpstr>
      <vt:lpstr>Laravel Form – Receive Post Action</vt:lpstr>
      <vt:lpstr>Laravel Form – example </vt:lpstr>
      <vt:lpstr>Laravel Eloquent ORM</vt:lpstr>
      <vt:lpstr>Laravel Eloquent</vt:lpstr>
      <vt:lpstr>Laravel Eloquent</vt:lpstr>
      <vt:lpstr>Laravel Eloquent – save new data</vt:lpstr>
      <vt:lpstr>Laravel Eloquent – save new data</vt:lpstr>
      <vt:lpstr>Laravel Eloquent – save()</vt:lpstr>
      <vt:lpstr>Laravel Eloquent – save()</vt:lpstr>
      <vt:lpstr>Laravel Eloquent – save()</vt:lpstr>
      <vt:lpstr>Laravel Eloquent – save()</vt:lpstr>
      <vt:lpstr>Laravel Eloquent – ::create()</vt:lpstr>
      <vt:lpstr>Laravel Eloquent – ::create()</vt:lpstr>
      <vt:lpstr>Laravel Eloquent ORM – Retrieve </vt:lpstr>
      <vt:lpstr>Laravel Eloquent – Retrieve Data</vt:lpstr>
      <vt:lpstr>Laravel Eloquent – Retrieve Data</vt:lpstr>
      <vt:lpstr>Laravel Eloquent – View Data</vt:lpstr>
      <vt:lpstr>Laravel Eloquent – View Detail Data</vt:lpstr>
      <vt:lpstr>Laravel Eloquent – View Detail Data</vt:lpstr>
      <vt:lpstr>Laravel Eloquent – View Detail Data</vt:lpstr>
      <vt:lpstr>Laravel Eloquent – View Detail Data</vt:lpstr>
      <vt:lpstr>Laravel Eloquent – View Detail Data</vt:lpstr>
      <vt:lpstr>Laravel Eloquent – Class Mutator</vt:lpstr>
      <vt:lpstr>Laravel Eloquent – Class Mutator</vt:lpstr>
      <vt:lpstr>Laravel Eloquent – Class Mutator</vt:lpstr>
      <vt:lpstr>Laravel Eloquent – Class Accessor</vt:lpstr>
      <vt:lpstr>Laravel Eloquent – Class Accessor</vt:lpstr>
      <vt:lpstr>Laravel Eloquent – Class Accessor</vt:lpstr>
      <vt:lpstr>Laravel Eloquent – Query Scope</vt:lpstr>
      <vt:lpstr>Laravel Eloquent – Query Scope</vt:lpstr>
      <vt:lpstr>Laravel Eloquent – Query Scope</vt:lpstr>
      <vt:lpstr>Laravel Eloquent – Query Scope</vt:lpstr>
      <vt:lpstr>Laravel Eloquent – Utilizing Query Scope</vt:lpstr>
      <vt:lpstr>Laravel Form Validation</vt:lpstr>
      <vt:lpstr>Form Request Validation</vt:lpstr>
      <vt:lpstr>Form Request Validation</vt:lpstr>
      <vt:lpstr>Form Request Validation</vt:lpstr>
      <vt:lpstr>Form Request Validation</vt:lpstr>
      <vt:lpstr>Form Request Validation</vt:lpstr>
      <vt:lpstr>Validation Routing</vt:lpstr>
      <vt:lpstr>Show Error Validation</vt:lpstr>
      <vt:lpstr>Show Error Validation</vt:lpstr>
      <vt:lpstr>Show Error Validation</vt:lpstr>
      <vt:lpstr>Laravel View Partial</vt:lpstr>
      <vt:lpstr>View Partial</vt:lpstr>
      <vt:lpstr>View Partial – Example </vt:lpstr>
      <vt:lpstr>View Partial – Example </vt:lpstr>
      <vt:lpstr>View Partial – Example </vt:lpstr>
      <vt:lpstr>View Partial – Example </vt:lpstr>
      <vt:lpstr>Laravel Eloquent ORM - Update</vt:lpstr>
      <vt:lpstr>Laravel Eloquent – Update Data</vt:lpstr>
      <vt:lpstr>Laravel Eloquent – Update Data</vt:lpstr>
      <vt:lpstr>Laravel Eloquent – Update Data</vt:lpstr>
      <vt:lpstr>Laravel Eloquent – Update Data</vt:lpstr>
      <vt:lpstr>Laravel Eloquent – Update Data</vt:lpstr>
      <vt:lpstr>Laravel Eloquent – Update Data</vt:lpstr>
      <vt:lpstr>Custom Partial View</vt:lpstr>
      <vt:lpstr>Custom Partial View</vt:lpstr>
      <vt:lpstr>Custom Partial View</vt:lpstr>
      <vt:lpstr>PowerPoint Presentation</vt:lpstr>
    </vt:vector>
  </TitlesOfParts>
  <Company>IEEE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anditya</cp:lastModifiedBy>
  <cp:revision>490</cp:revision>
  <dcterms:created xsi:type="dcterms:W3CDTF">2012-11-14T18:53:32Z</dcterms:created>
  <dcterms:modified xsi:type="dcterms:W3CDTF">2015-10-19T08:41:33Z</dcterms:modified>
</cp:coreProperties>
</file>