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1" r:id="rId2"/>
    <p:sldId id="292" r:id="rId3"/>
    <p:sldId id="295" r:id="rId4"/>
    <p:sldId id="297" r:id="rId5"/>
    <p:sldId id="298" r:id="rId6"/>
    <p:sldId id="300" r:id="rId7"/>
    <p:sldId id="327" r:id="rId8"/>
    <p:sldId id="293" r:id="rId9"/>
    <p:sldId id="301" r:id="rId10"/>
    <p:sldId id="302" r:id="rId11"/>
    <p:sldId id="303" r:id="rId12"/>
    <p:sldId id="305" r:id="rId13"/>
    <p:sldId id="304" r:id="rId14"/>
    <p:sldId id="306" r:id="rId15"/>
    <p:sldId id="308" r:id="rId16"/>
    <p:sldId id="307" r:id="rId17"/>
    <p:sldId id="310" r:id="rId18"/>
    <p:sldId id="333" r:id="rId19"/>
    <p:sldId id="311" r:id="rId20"/>
    <p:sldId id="309" r:id="rId21"/>
    <p:sldId id="312" r:id="rId22"/>
    <p:sldId id="329" r:id="rId23"/>
    <p:sldId id="330" r:id="rId24"/>
    <p:sldId id="331" r:id="rId25"/>
    <p:sldId id="332" r:id="rId26"/>
    <p:sldId id="313" r:id="rId27"/>
    <p:sldId id="314" r:id="rId28"/>
    <p:sldId id="315" r:id="rId29"/>
    <p:sldId id="317" r:id="rId30"/>
    <p:sldId id="316" r:id="rId31"/>
    <p:sldId id="319" r:id="rId32"/>
    <p:sldId id="318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8" r:id="rId41"/>
    <p:sldId id="258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3D3"/>
    <a:srgbClr val="CC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5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AE4D-9F18-48CE-B6F6-2B22F0B29E1A}" type="datetimeFigureOut">
              <a:rPr lang="id-ID" smtClean="0"/>
              <a:t>23/04/2015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05456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ransition spd="slow">
    <p:wip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KUG1C3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en-US" dirty="0" err="1" smtClean="0">
                <a:latin typeface="Berlin Sans FB Demi" panose="020E0802020502020306" pitchFamily="34" charset="0"/>
                <a:cs typeface="Aharoni" panose="02010803020104030203" pitchFamily="2" charset="-79"/>
              </a:rPr>
              <a:t>Dasar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Algoritma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dan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Pemrograman</a:t>
            </a:r>
            <a:endParaRPr lang="en-US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786187" y="3450467"/>
            <a:ext cx="4757737" cy="16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3200" b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Review Array</a:t>
            </a:r>
            <a:endParaRPr lang="en-US" sz="3200" b="0" dirty="0">
              <a:ln w="0"/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999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Structure of Sequential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68110"/>
              </p:ext>
            </p:extLst>
          </p:nvPr>
        </p:nvGraphicFramePr>
        <p:xfrm>
          <a:off x="969203" y="2524862"/>
          <a:ext cx="674687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41"/>
                <a:gridCol w="1239641"/>
                <a:gridCol w="1239641"/>
                <a:gridCol w="548670"/>
                <a:gridCol w="1239641"/>
                <a:gridCol w="123964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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243840" y="2288324"/>
            <a:ext cx="15240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3122" y="2119047"/>
            <a:ext cx="324665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Access sequence one-by- one</a:t>
            </a:r>
            <a:endParaRPr lang="en-US" sz="16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68440" y="2745524"/>
            <a:ext cx="6096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85978" y="2575662"/>
            <a:ext cx="77311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MARK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2728" y="2575662"/>
            <a:ext cx="7588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Rec-1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6215" y="2593124"/>
            <a:ext cx="7588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Rec-2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5415" y="2593124"/>
            <a:ext cx="7588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Rec-3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8015" y="2593124"/>
            <a:ext cx="796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Rec-N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1760" y="3461361"/>
            <a:ext cx="31534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</a:rPr>
              <a:t>Vertical logic structure</a:t>
            </a:r>
            <a:endParaRPr lang="en-US" b="1" dirty="0"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4027254" y="263735"/>
            <a:ext cx="376771" cy="5943600"/>
          </a:xfrm>
          <a:prstGeom prst="rightBrace">
            <a:avLst>
              <a:gd name="adj1" fmla="val 8333"/>
              <a:gd name="adj2" fmla="val 1102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32296"/>
              </p:ext>
            </p:extLst>
          </p:nvPr>
        </p:nvGraphicFramePr>
        <p:xfrm>
          <a:off x="1316170" y="3838123"/>
          <a:ext cx="133985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Rec-1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Rec-2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Rec-3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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Rec-N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052645" y="5989186"/>
            <a:ext cx="609600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9532" y="5819323"/>
            <a:ext cx="7731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MARK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84395" y="3838123"/>
            <a:ext cx="0" cy="121920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400000">
            <a:off x="-116010" y="4488838"/>
            <a:ext cx="184217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Access direction</a:t>
            </a:r>
            <a:endParaRPr lang="en-US" sz="1600" dirty="0">
              <a:latin typeface="+mn-lt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2803657" y="3863523"/>
            <a:ext cx="304800" cy="2125663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41807" y="4741411"/>
            <a:ext cx="35012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Horizontal logic structure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03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17" grpId="0" animBg="1"/>
      <p:bldP spid="20" grpId="0"/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356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800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b="1" u="sng" dirty="0" smtClean="0"/>
              <a:t>type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B0F0"/>
                </a:solidFill>
              </a:rPr>
              <a:t>record_type</a:t>
            </a:r>
            <a:r>
              <a:rPr lang="en-US" sz="1800" dirty="0" smtClean="0"/>
              <a:t> </a:t>
            </a:r>
            <a:r>
              <a:rPr lang="en-US" sz="1800" smtClean="0"/>
              <a:t>: &lt;  </a:t>
            </a:r>
            <a:r>
              <a:rPr lang="en-US" sz="1800" dirty="0" smtClean="0"/>
              <a:t>…….  &gt;	// type defined for each record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	</a:t>
            </a:r>
            <a:r>
              <a:rPr lang="en-US" sz="1800" dirty="0" err="1" smtClean="0">
                <a:solidFill>
                  <a:srgbClr val="00B050"/>
                </a:solidFill>
              </a:rPr>
              <a:t>doc_name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: </a:t>
            </a:r>
            <a:r>
              <a:rPr lang="en-US" sz="1800" b="1" u="sng" dirty="0" smtClean="0"/>
              <a:t>SEQFILE</a:t>
            </a:r>
            <a:r>
              <a:rPr lang="en-US" sz="1800" dirty="0" smtClean="0"/>
              <a:t> of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(*)</a:t>
            </a:r>
            <a:r>
              <a:rPr lang="en-US" sz="1800" smtClean="0"/>
              <a:t>	&lt; </a:t>
            </a:r>
            <a:r>
              <a:rPr lang="en-US" sz="1800" dirty="0" err="1" smtClean="0">
                <a:solidFill>
                  <a:schemeClr val="accent2"/>
                </a:solidFill>
              </a:rPr>
              <a:t>record_var</a:t>
            </a:r>
            <a:r>
              <a:rPr lang="en-US" sz="1800" dirty="0" smtClean="0"/>
              <a:t> &gt; : </a:t>
            </a:r>
            <a:r>
              <a:rPr lang="en-US" sz="1800" dirty="0" err="1" smtClean="0">
                <a:solidFill>
                  <a:srgbClr val="00B0F0"/>
                </a:solidFill>
              </a:rPr>
              <a:t>record_type</a:t>
            </a:r>
            <a:endParaRPr lang="en-US" sz="1800" dirty="0" smtClean="0">
              <a:solidFill>
                <a:srgbClr val="00B0F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(1)</a:t>
            </a:r>
            <a:r>
              <a:rPr lang="en-US" sz="1800" smtClean="0"/>
              <a:t>	&lt; </a:t>
            </a:r>
            <a:r>
              <a:rPr lang="en-US" sz="1800" dirty="0" smtClean="0">
                <a:solidFill>
                  <a:srgbClr val="FF0000"/>
                </a:solidFill>
              </a:rPr>
              <a:t>mark</a:t>
            </a:r>
            <a:r>
              <a:rPr lang="en-US" sz="1800" dirty="0" smtClean="0"/>
              <a:t> &gt;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</a:p>
          <a:p>
            <a:pPr marL="0" indent="0">
              <a:spcBef>
                <a:spcPts val="400"/>
              </a:spcBef>
              <a:buNone/>
            </a:pP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Sequential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2679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356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800" b="1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b="1" u="sng" dirty="0" smtClean="0"/>
              <a:t>type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B0F0"/>
                </a:solidFill>
              </a:rPr>
              <a:t>rec_char</a:t>
            </a: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/>
              <a:t>: character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c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: </a:t>
            </a:r>
            <a:r>
              <a:rPr lang="en-US" sz="1800" dirty="0" err="1">
                <a:solidFill>
                  <a:srgbClr val="00B0F0"/>
                </a:solidFill>
              </a:rPr>
              <a:t>rec_char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endParaRPr lang="en-US" sz="18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	</a:t>
            </a:r>
            <a:r>
              <a:rPr lang="en-US" sz="1800" dirty="0" err="1" smtClean="0">
                <a:solidFill>
                  <a:srgbClr val="00B050"/>
                </a:solidFill>
              </a:rPr>
              <a:t>doc_char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: </a:t>
            </a:r>
            <a:r>
              <a:rPr lang="en-US" sz="1800" b="1" u="sng" dirty="0" smtClean="0"/>
              <a:t>SEQFILE</a:t>
            </a:r>
            <a:r>
              <a:rPr lang="en-US" sz="1800" dirty="0" smtClean="0"/>
              <a:t> of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(*)	</a:t>
            </a:r>
            <a:r>
              <a:rPr lang="en-US" sz="1800" dirty="0" smtClean="0">
                <a:solidFill>
                  <a:schemeClr val="accent2"/>
                </a:solidFill>
              </a:rPr>
              <a:t>cc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: </a:t>
            </a:r>
            <a:r>
              <a:rPr lang="en-US" sz="1800" dirty="0" err="1">
                <a:solidFill>
                  <a:srgbClr val="00B0F0"/>
                </a:solidFill>
              </a:rPr>
              <a:t>rec_char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endParaRPr lang="en-US" sz="18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(1)</a:t>
            </a:r>
            <a:r>
              <a:rPr lang="en-US" sz="1800" smtClean="0"/>
              <a:t>	&lt; </a:t>
            </a:r>
            <a:r>
              <a:rPr lang="en-US" sz="1800" dirty="0" smtClean="0">
                <a:solidFill>
                  <a:srgbClr val="FF0000"/>
                </a:solidFill>
              </a:rPr>
              <a:t># </a:t>
            </a:r>
            <a:r>
              <a:rPr lang="en-US" sz="1800" dirty="0" smtClean="0"/>
              <a:t>&gt;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u="sng" dirty="0" smtClean="0"/>
              <a:t>Algorithm</a:t>
            </a:r>
            <a:endParaRPr lang="id-ID" sz="18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character record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194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356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800" b="1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b="1" u="sng" dirty="0" smtClean="0"/>
              <a:t>type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B0F0"/>
                </a:solidFill>
              </a:rPr>
              <a:t>rec_mhs</a:t>
            </a:r>
            <a:r>
              <a:rPr lang="en-US" sz="1800" dirty="0" smtClean="0"/>
              <a:t>: &lt;  	</a:t>
            </a:r>
            <a:r>
              <a:rPr lang="en-US" sz="1800" dirty="0" err="1" smtClean="0"/>
              <a:t>nim</a:t>
            </a:r>
            <a:r>
              <a:rPr lang="en-US" sz="1800" dirty="0"/>
              <a:t>	</a:t>
            </a:r>
            <a:r>
              <a:rPr lang="en-US" sz="1800" dirty="0" smtClean="0"/>
              <a:t>	: integer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				name	: string 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						score	: integer [1..100]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			&gt;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m1</a:t>
            </a:r>
            <a:r>
              <a:rPr lang="en-US" sz="1800" dirty="0" smtClean="0"/>
              <a:t> </a:t>
            </a:r>
            <a:r>
              <a:rPr lang="en-US" sz="1800" dirty="0"/>
              <a:t>: </a:t>
            </a:r>
            <a:r>
              <a:rPr lang="en-US" sz="1800" dirty="0" err="1" smtClean="0">
                <a:solidFill>
                  <a:srgbClr val="00B0F0"/>
                </a:solidFill>
              </a:rPr>
              <a:t>rec_mhs</a:t>
            </a:r>
            <a:endParaRPr lang="en-US" sz="18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	</a:t>
            </a:r>
            <a:r>
              <a:rPr lang="en-US" sz="1800" dirty="0" err="1" smtClean="0">
                <a:solidFill>
                  <a:srgbClr val="00B050"/>
                </a:solidFill>
              </a:rPr>
              <a:t>doc_mhs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: </a:t>
            </a:r>
            <a:r>
              <a:rPr lang="en-US" sz="1800" b="1" u="sng" dirty="0" smtClean="0"/>
              <a:t>SEQFILE</a:t>
            </a:r>
            <a:r>
              <a:rPr lang="en-US" sz="1800" dirty="0" smtClean="0"/>
              <a:t> of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(*)	 </a:t>
            </a:r>
            <a:r>
              <a:rPr lang="en-US" sz="1800" dirty="0" smtClean="0">
                <a:solidFill>
                  <a:schemeClr val="accent2"/>
                </a:solidFill>
              </a:rPr>
              <a:t>m</a:t>
            </a:r>
            <a:r>
              <a:rPr lang="en-US" sz="1800" dirty="0" smtClean="0"/>
              <a:t> : </a:t>
            </a:r>
            <a:r>
              <a:rPr lang="en-US" sz="1800" dirty="0" err="1" smtClean="0">
                <a:solidFill>
                  <a:srgbClr val="00B0F0"/>
                </a:solidFill>
              </a:rPr>
              <a:t>rec_mhs</a:t>
            </a:r>
            <a:endParaRPr lang="en-US" sz="18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(1)	&lt; </a:t>
            </a:r>
            <a:r>
              <a:rPr lang="en-US" sz="1800" dirty="0" smtClean="0">
                <a:solidFill>
                  <a:srgbClr val="FF0000"/>
                </a:solidFill>
              </a:rPr>
              <a:t>99999999 , ‘’ , 0 </a:t>
            </a:r>
            <a:r>
              <a:rPr lang="en-US" sz="1800" dirty="0" smtClean="0"/>
              <a:t>&gt;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u="sng" dirty="0"/>
              <a:t>Algorithm</a:t>
            </a:r>
            <a:endParaRPr lang="id-ID" sz="1800" b="1" u="sng" dirty="0"/>
          </a:p>
          <a:p>
            <a:pPr marL="0" indent="0">
              <a:spcBef>
                <a:spcPts val="400"/>
              </a:spcBef>
              <a:buNone/>
            </a:pP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student record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6711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200" dirty="0"/>
              <a:t>Procedure </a:t>
            </a:r>
            <a:r>
              <a:rPr lang="en-US" sz="2200" b="1" dirty="0"/>
              <a:t>ASSIGN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1800" u="sng" dirty="0" smtClean="0"/>
              <a:t>input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00B050"/>
                </a:solidFill>
              </a:rPr>
              <a:t>doc_name</a:t>
            </a:r>
            <a:r>
              <a:rPr lang="en-US" sz="2200" dirty="0" smtClean="0"/>
              <a:t>, filename)</a:t>
            </a:r>
          </a:p>
          <a:p>
            <a:pPr lvl="1"/>
            <a:r>
              <a:rPr lang="en-US" sz="1800" dirty="0" smtClean="0"/>
              <a:t>Open physical file and create a connection to read and write via </a:t>
            </a:r>
            <a:r>
              <a:rPr lang="en-US" sz="1800" dirty="0" err="1" smtClean="0">
                <a:solidFill>
                  <a:srgbClr val="00B050"/>
                </a:solidFill>
              </a:rPr>
              <a:t>doc_name</a:t>
            </a:r>
            <a:endParaRPr lang="en-US" sz="1800" dirty="0" smtClean="0">
              <a:solidFill>
                <a:srgbClr val="00B050"/>
              </a:solidFill>
            </a:endParaRP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On class we don’t use this function</a:t>
            </a:r>
          </a:p>
          <a:p>
            <a:pPr lvl="1"/>
            <a:r>
              <a:rPr lang="en-US" sz="1800" dirty="0" smtClean="0"/>
              <a:t>Example : </a:t>
            </a:r>
            <a:r>
              <a:rPr lang="en-US" sz="1800" b="1" dirty="0" smtClean="0"/>
              <a:t>ASSIGN</a:t>
            </a:r>
            <a:r>
              <a:rPr lang="en-US" sz="1800" dirty="0" smtClean="0"/>
              <a:t> ( </a:t>
            </a:r>
            <a:r>
              <a:rPr lang="en-US" sz="1800" dirty="0" err="1" smtClean="0">
                <a:solidFill>
                  <a:srgbClr val="00B050"/>
                </a:solidFill>
              </a:rPr>
              <a:t>doc_mhs</a:t>
            </a:r>
            <a:r>
              <a:rPr lang="en-US" sz="1800" dirty="0" smtClean="0"/>
              <a:t>, ‘mhs.txt’ 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Function on Sequential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248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sz="2200" dirty="0" smtClean="0"/>
              <a:t>Procedure </a:t>
            </a:r>
            <a:r>
              <a:rPr lang="nl-NL" sz="2200" b="1" dirty="0"/>
              <a:t>OPEN</a:t>
            </a:r>
            <a:r>
              <a:rPr lang="nl-NL" sz="2200" dirty="0"/>
              <a:t> </a:t>
            </a:r>
            <a:r>
              <a:rPr lang="nl-NL" sz="2200" dirty="0" smtClean="0"/>
              <a:t>(</a:t>
            </a:r>
            <a:r>
              <a:rPr lang="nl-NL" sz="1800" u="sng" dirty="0" smtClean="0"/>
              <a:t>input</a:t>
            </a:r>
            <a:r>
              <a:rPr lang="nl-NL" sz="2200" dirty="0" smtClean="0"/>
              <a:t> </a:t>
            </a:r>
            <a:r>
              <a:rPr lang="nl-NL" sz="2200" smtClean="0">
                <a:solidFill>
                  <a:srgbClr val="00B050"/>
                </a:solidFill>
              </a:rPr>
              <a:t>doc_name</a:t>
            </a:r>
            <a:r>
              <a:rPr lang="nl-NL" sz="2200" smtClean="0"/>
              <a:t>,&lt; </a:t>
            </a:r>
            <a:r>
              <a:rPr lang="nl-NL" sz="2200" dirty="0" smtClean="0">
                <a:solidFill>
                  <a:schemeClr val="accent2"/>
                </a:solidFill>
              </a:rPr>
              <a:t>record_var</a:t>
            </a:r>
            <a:r>
              <a:rPr lang="nl-NL" sz="2200" dirty="0" smtClean="0">
                <a:solidFill>
                  <a:srgbClr val="FFC000"/>
                </a:solidFill>
              </a:rPr>
              <a:t> </a:t>
            </a:r>
            <a:r>
              <a:rPr lang="nl-NL" sz="2200" dirty="0" smtClean="0"/>
              <a:t>&gt;)</a:t>
            </a:r>
          </a:p>
          <a:p>
            <a:pPr lvl="1"/>
            <a:r>
              <a:rPr lang="nl-NL" sz="1800" dirty="0" smtClean="0"/>
              <a:t>Open the connection to the document so the file is ready to be accessed (read/write)</a:t>
            </a:r>
          </a:p>
          <a:p>
            <a:pPr lvl="1"/>
            <a:r>
              <a:rPr lang="nl-NL" sz="1800" dirty="0" smtClean="0"/>
              <a:t>The </a:t>
            </a:r>
            <a:r>
              <a:rPr lang="nl-NL" sz="1800" dirty="0" smtClean="0">
                <a:solidFill>
                  <a:srgbClr val="FF0000"/>
                </a:solidFill>
              </a:rPr>
              <a:t>first</a:t>
            </a:r>
            <a:r>
              <a:rPr lang="nl-NL" sz="1800" dirty="0" smtClean="0"/>
              <a:t> record on file (if any) will be read into </a:t>
            </a:r>
            <a:r>
              <a:rPr lang="nl-NL" sz="1800" dirty="0" smtClean="0">
                <a:solidFill>
                  <a:schemeClr val="accent2"/>
                </a:solidFill>
              </a:rPr>
              <a:t>record_var</a:t>
            </a:r>
          </a:p>
          <a:p>
            <a:pPr lvl="1"/>
            <a:r>
              <a:rPr lang="nl-NL" sz="1800" dirty="0" smtClean="0"/>
              <a:t>Example : </a:t>
            </a:r>
            <a:r>
              <a:rPr lang="nl-NL" sz="1800" b="1" dirty="0" smtClean="0"/>
              <a:t>OPEN</a:t>
            </a:r>
            <a:r>
              <a:rPr lang="nl-NL" sz="1800" dirty="0" smtClean="0"/>
              <a:t> ( </a:t>
            </a:r>
            <a:r>
              <a:rPr lang="nl-NL" sz="1800" dirty="0" smtClean="0">
                <a:solidFill>
                  <a:srgbClr val="00B050"/>
                </a:solidFill>
              </a:rPr>
              <a:t>doc_mhs</a:t>
            </a:r>
            <a:r>
              <a:rPr lang="nl-NL" sz="1800" dirty="0" smtClean="0"/>
              <a:t> , </a:t>
            </a:r>
            <a:r>
              <a:rPr lang="nl-NL" sz="1800" dirty="0" smtClean="0">
                <a:solidFill>
                  <a:schemeClr val="accent2"/>
                </a:solidFill>
              </a:rPr>
              <a:t>m</a:t>
            </a:r>
            <a:r>
              <a:rPr lang="nl-NL" sz="1800" dirty="0" smtClean="0"/>
              <a:t> )</a:t>
            </a:r>
          </a:p>
          <a:p>
            <a:pPr marL="411162" lvl="1" indent="0">
              <a:buNone/>
            </a:pPr>
            <a:r>
              <a:rPr lang="nl-NL" sz="1800" dirty="0" smtClean="0"/>
              <a:t>				</a:t>
            </a:r>
            <a:r>
              <a:rPr lang="nl-NL" sz="1800" b="1" dirty="0" smtClean="0"/>
              <a:t>OPEN</a:t>
            </a:r>
            <a:r>
              <a:rPr lang="nl-NL" sz="1800" dirty="0" smtClean="0"/>
              <a:t> ( </a:t>
            </a:r>
            <a:r>
              <a:rPr lang="nl-NL" sz="1800" dirty="0" smtClean="0">
                <a:solidFill>
                  <a:srgbClr val="00B050"/>
                </a:solidFill>
              </a:rPr>
              <a:t>doc_char</a:t>
            </a:r>
            <a:r>
              <a:rPr lang="nl-NL" sz="1800" dirty="0" smtClean="0"/>
              <a:t> , </a:t>
            </a:r>
            <a:r>
              <a:rPr lang="nl-NL" sz="1800" dirty="0" smtClean="0">
                <a:solidFill>
                  <a:schemeClr val="accent2"/>
                </a:solidFill>
              </a:rPr>
              <a:t>cc</a:t>
            </a:r>
            <a:r>
              <a:rPr lang="nl-NL" sz="1800" dirty="0" smtClean="0"/>
              <a:t> 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Function on Sequential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4997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200" dirty="0" smtClean="0"/>
              <a:t>Procedure </a:t>
            </a:r>
            <a:r>
              <a:rPr lang="en-US" sz="2200" b="1" u="sng" dirty="0"/>
              <a:t>READ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1800" u="sng" dirty="0" smtClean="0"/>
              <a:t>input</a:t>
            </a:r>
            <a:r>
              <a:rPr lang="en-US" sz="2200" dirty="0" smtClean="0"/>
              <a:t> </a:t>
            </a:r>
            <a:r>
              <a:rPr lang="nl-NL" sz="2200">
                <a:solidFill>
                  <a:srgbClr val="00B050"/>
                </a:solidFill>
              </a:rPr>
              <a:t>doc_name</a:t>
            </a:r>
            <a:r>
              <a:rPr lang="en-US" sz="2200" smtClean="0"/>
              <a:t>,&lt;</a:t>
            </a:r>
            <a:r>
              <a:rPr lang="nl-NL" sz="2200" smtClean="0">
                <a:solidFill>
                  <a:srgbClr val="FFC000"/>
                </a:solidFill>
              </a:rPr>
              <a:t> </a:t>
            </a:r>
            <a:r>
              <a:rPr lang="nl-NL" sz="2200" dirty="0" smtClean="0">
                <a:solidFill>
                  <a:schemeClr val="accent2"/>
                </a:solidFill>
              </a:rPr>
              <a:t>record_var</a:t>
            </a:r>
            <a:r>
              <a:rPr lang="nl-NL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smtClean="0"/>
              <a:t>&gt;)</a:t>
            </a:r>
          </a:p>
          <a:p>
            <a:pPr lvl="1"/>
            <a:r>
              <a:rPr lang="en-US" sz="1800" dirty="0" smtClean="0"/>
              <a:t>Read the </a:t>
            </a:r>
            <a:r>
              <a:rPr lang="en-US" sz="1800" dirty="0" smtClean="0">
                <a:solidFill>
                  <a:srgbClr val="FF0000"/>
                </a:solidFill>
              </a:rPr>
              <a:t>next</a:t>
            </a:r>
            <a:r>
              <a:rPr lang="en-US" sz="1800" dirty="0" smtClean="0"/>
              <a:t> record on file</a:t>
            </a:r>
          </a:p>
          <a:p>
            <a:pPr lvl="1"/>
            <a:r>
              <a:rPr lang="en-US" sz="1800" dirty="0" smtClean="0"/>
              <a:t>IS : </a:t>
            </a:r>
            <a:r>
              <a:rPr lang="en-US" sz="1800" dirty="0" err="1" smtClean="0">
                <a:solidFill>
                  <a:schemeClr val="accent2"/>
                </a:solidFill>
              </a:rPr>
              <a:t>record_var</a:t>
            </a:r>
            <a:r>
              <a:rPr lang="en-US" sz="1800" dirty="0" smtClean="0"/>
              <a:t> is not </a:t>
            </a:r>
            <a:r>
              <a:rPr lang="en-US" sz="1800" dirty="0" smtClean="0">
                <a:solidFill>
                  <a:srgbClr val="FF0000"/>
                </a:solidFill>
              </a:rPr>
              <a:t>mark</a:t>
            </a:r>
            <a:r>
              <a:rPr lang="en-US" sz="1800" dirty="0" smtClean="0"/>
              <a:t> (EOF)</a:t>
            </a:r>
          </a:p>
          <a:p>
            <a:pPr lvl="1"/>
            <a:r>
              <a:rPr lang="en-US" sz="1800" dirty="0" smtClean="0"/>
              <a:t>FS : </a:t>
            </a:r>
            <a:r>
              <a:rPr lang="en-US" sz="1800" dirty="0" err="1">
                <a:solidFill>
                  <a:schemeClr val="accent2"/>
                </a:solidFill>
              </a:rPr>
              <a:t>record_var</a:t>
            </a:r>
            <a:r>
              <a:rPr lang="en-US" sz="1800" dirty="0"/>
              <a:t> </a:t>
            </a:r>
            <a:r>
              <a:rPr lang="en-US" sz="1800" dirty="0" smtClean="0"/>
              <a:t>contains the next record on file</a:t>
            </a:r>
          </a:p>
          <a:p>
            <a:pPr lvl="1"/>
            <a:r>
              <a:rPr lang="en-US" sz="1800" dirty="0" smtClean="0"/>
              <a:t>Example :	</a:t>
            </a:r>
            <a:r>
              <a:rPr lang="nl-NL" sz="1800" b="1" dirty="0" smtClean="0"/>
              <a:t>READ </a:t>
            </a:r>
            <a:r>
              <a:rPr lang="nl-NL" sz="1800" dirty="0" smtClean="0"/>
              <a:t>( </a:t>
            </a:r>
            <a:r>
              <a:rPr lang="nl-NL" sz="1800" dirty="0">
                <a:solidFill>
                  <a:srgbClr val="00B050"/>
                </a:solidFill>
              </a:rPr>
              <a:t>doc_mhs</a:t>
            </a:r>
            <a:r>
              <a:rPr lang="nl-NL" sz="1800" dirty="0"/>
              <a:t> , </a:t>
            </a:r>
            <a:r>
              <a:rPr lang="nl-NL" sz="1800" dirty="0">
                <a:solidFill>
                  <a:schemeClr val="accent2"/>
                </a:solidFill>
              </a:rPr>
              <a:t>m</a:t>
            </a:r>
            <a:r>
              <a:rPr lang="nl-NL" sz="1800" dirty="0"/>
              <a:t> )</a:t>
            </a:r>
          </a:p>
          <a:p>
            <a:pPr marL="411162" lvl="1" indent="0">
              <a:buNone/>
            </a:pPr>
            <a:r>
              <a:rPr lang="nl-NL" sz="1800" dirty="0"/>
              <a:t>				</a:t>
            </a:r>
            <a:r>
              <a:rPr lang="nl-NL" sz="1800" b="1" dirty="0" smtClean="0"/>
              <a:t>READ </a:t>
            </a:r>
            <a:r>
              <a:rPr lang="nl-NL" sz="1800" dirty="0" smtClean="0"/>
              <a:t>( </a:t>
            </a:r>
            <a:r>
              <a:rPr lang="nl-NL" sz="1800" dirty="0">
                <a:solidFill>
                  <a:srgbClr val="00B050"/>
                </a:solidFill>
              </a:rPr>
              <a:t>doc_char</a:t>
            </a:r>
            <a:r>
              <a:rPr lang="nl-NL" sz="1800" dirty="0"/>
              <a:t> , </a:t>
            </a:r>
            <a:r>
              <a:rPr lang="nl-NL" sz="1800" dirty="0">
                <a:solidFill>
                  <a:schemeClr val="accent2"/>
                </a:solidFill>
              </a:rPr>
              <a:t>cc</a:t>
            </a:r>
            <a:r>
              <a:rPr lang="nl-NL" sz="1800" dirty="0"/>
              <a:t> )</a:t>
            </a:r>
          </a:p>
          <a:p>
            <a:pPr marL="0" indent="0">
              <a:buNone/>
            </a:pPr>
            <a:endParaRPr lang="id-ID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Function on Sequential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2321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200" dirty="0" smtClean="0"/>
              <a:t>Procedure </a:t>
            </a:r>
            <a:r>
              <a:rPr lang="en-US" sz="2200" b="1" u="sng" dirty="0" smtClean="0"/>
              <a:t>REWRITE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en-US" sz="1800" u="sng" dirty="0" smtClean="0"/>
              <a:t>input/output</a:t>
            </a:r>
            <a:r>
              <a:rPr lang="en-US" sz="2200" dirty="0" smtClean="0"/>
              <a:t> </a:t>
            </a:r>
            <a:r>
              <a:rPr lang="nl-NL" sz="2200" dirty="0">
                <a:solidFill>
                  <a:srgbClr val="00B050"/>
                </a:solidFill>
              </a:rPr>
              <a:t>doc_name</a:t>
            </a:r>
            <a:r>
              <a:rPr lang="en-US" sz="2200" dirty="0" smtClean="0"/>
              <a:t>)</a:t>
            </a:r>
          </a:p>
          <a:p>
            <a:pPr lvl="1"/>
            <a:r>
              <a:rPr lang="en-US" sz="1800" dirty="0" smtClean="0"/>
              <a:t>Clear (empty) the file</a:t>
            </a:r>
          </a:p>
          <a:p>
            <a:pPr lvl="1"/>
            <a:r>
              <a:rPr lang="en-US" sz="1800" dirty="0" smtClean="0"/>
              <a:t>Example : </a:t>
            </a:r>
            <a:r>
              <a:rPr lang="nl-NL" sz="1800" b="1" dirty="0" smtClean="0"/>
              <a:t>REWRITE </a:t>
            </a:r>
            <a:r>
              <a:rPr lang="nl-NL" sz="1800" dirty="0" smtClean="0"/>
              <a:t>( </a:t>
            </a:r>
            <a:r>
              <a:rPr lang="nl-NL" sz="1800" dirty="0">
                <a:solidFill>
                  <a:srgbClr val="00B050"/>
                </a:solidFill>
              </a:rPr>
              <a:t>doc_mhs</a:t>
            </a:r>
            <a:r>
              <a:rPr lang="nl-NL" sz="1800" dirty="0"/>
              <a:t> </a:t>
            </a:r>
            <a:r>
              <a:rPr lang="nl-NL" sz="1800" dirty="0" smtClean="0"/>
              <a:t>)</a:t>
            </a:r>
            <a:endParaRPr lang="nl-NL" sz="1800" dirty="0"/>
          </a:p>
          <a:p>
            <a:pPr marL="411162" lvl="1" indent="0">
              <a:buNone/>
            </a:pPr>
            <a:r>
              <a:rPr lang="nl-NL" sz="1800" dirty="0"/>
              <a:t>				</a:t>
            </a:r>
            <a:r>
              <a:rPr lang="nl-NL" sz="1800" b="1" dirty="0" smtClean="0"/>
              <a:t>REWRITE </a:t>
            </a:r>
            <a:r>
              <a:rPr lang="nl-NL" sz="1800" dirty="0" smtClean="0"/>
              <a:t>( </a:t>
            </a:r>
            <a:r>
              <a:rPr lang="nl-NL" sz="1800" dirty="0" smtClean="0">
                <a:solidFill>
                  <a:srgbClr val="00B050"/>
                </a:solidFill>
              </a:rPr>
              <a:t>doc_char</a:t>
            </a:r>
            <a:r>
              <a:rPr lang="nl-NL" sz="1800" dirty="0" smtClean="0"/>
              <a:t> </a:t>
            </a:r>
            <a:r>
              <a:rPr lang="nl-NL" sz="1800" dirty="0"/>
              <a:t>)</a:t>
            </a:r>
          </a:p>
          <a:p>
            <a:pPr lvl="1"/>
            <a:endParaRPr lang="en-US" sz="18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id-ID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Function on Sequential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7479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200" dirty="0" smtClean="0"/>
              <a:t>Procedure </a:t>
            </a:r>
            <a:r>
              <a:rPr lang="en-US" sz="2200" b="1" u="sng" dirty="0" smtClean="0"/>
              <a:t>WRITE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en-US" sz="1800" u="sng" dirty="0" smtClean="0"/>
              <a:t>input</a:t>
            </a:r>
            <a:r>
              <a:rPr lang="en-US" sz="2200" dirty="0" smtClean="0"/>
              <a:t> </a:t>
            </a:r>
            <a:r>
              <a:rPr lang="nl-NL" sz="2200" dirty="0">
                <a:solidFill>
                  <a:srgbClr val="00B050"/>
                </a:solidFill>
              </a:rPr>
              <a:t>doc_name</a:t>
            </a:r>
            <a:r>
              <a:rPr lang="en-US" sz="2200" dirty="0" smtClean="0"/>
              <a:t>,&lt;</a:t>
            </a:r>
            <a:r>
              <a:rPr lang="nl-NL" sz="2200" dirty="0" smtClean="0">
                <a:solidFill>
                  <a:srgbClr val="FFC000"/>
                </a:solidFill>
              </a:rPr>
              <a:t> </a:t>
            </a:r>
            <a:r>
              <a:rPr lang="nl-NL" sz="2200" dirty="0" smtClean="0">
                <a:solidFill>
                  <a:schemeClr val="accent2"/>
                </a:solidFill>
              </a:rPr>
              <a:t>record_var</a:t>
            </a:r>
            <a:r>
              <a:rPr lang="nl-NL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smtClean="0"/>
              <a:t>&gt;)</a:t>
            </a:r>
          </a:p>
          <a:p>
            <a:pPr lvl="1"/>
            <a:r>
              <a:rPr lang="en-US" sz="1800" dirty="0" smtClean="0"/>
              <a:t>Write a record into the file</a:t>
            </a:r>
          </a:p>
          <a:p>
            <a:pPr lvl="1"/>
            <a:r>
              <a:rPr lang="en-US" sz="1800" dirty="0" smtClean="0"/>
              <a:t>The pointer move to next</a:t>
            </a:r>
            <a:endParaRPr lang="en-US" sz="1800" dirty="0" smtClean="0"/>
          </a:p>
          <a:p>
            <a:pPr lvl="1"/>
            <a:r>
              <a:rPr lang="en-US" sz="1800" dirty="0" smtClean="0"/>
              <a:t>IS : </a:t>
            </a:r>
            <a:r>
              <a:rPr lang="en-US" sz="1800" dirty="0" err="1" smtClean="0">
                <a:solidFill>
                  <a:schemeClr val="accent2"/>
                </a:solidFill>
              </a:rPr>
              <a:t>record_var</a:t>
            </a:r>
            <a:r>
              <a:rPr lang="en-US" sz="1800" dirty="0" smtClean="0"/>
              <a:t> is </a:t>
            </a:r>
            <a:r>
              <a:rPr lang="en-US" sz="1800" dirty="0" smtClean="0"/>
              <a:t>not null</a:t>
            </a:r>
            <a:endParaRPr lang="en-US" sz="1800" dirty="0" smtClean="0"/>
          </a:p>
          <a:p>
            <a:pPr lvl="1"/>
            <a:r>
              <a:rPr lang="en-US" sz="1800" dirty="0" smtClean="0"/>
              <a:t>FS : </a:t>
            </a:r>
            <a:r>
              <a:rPr lang="en-US" sz="1800" dirty="0" err="1">
                <a:solidFill>
                  <a:schemeClr val="accent2"/>
                </a:solidFill>
              </a:rPr>
              <a:t>record_var</a:t>
            </a:r>
            <a:r>
              <a:rPr lang="en-US" sz="1800" dirty="0"/>
              <a:t> </a:t>
            </a:r>
            <a:r>
              <a:rPr lang="en-US" sz="1800" dirty="0" smtClean="0"/>
              <a:t>saved into file</a:t>
            </a:r>
            <a:endParaRPr lang="en-US" sz="1800" dirty="0" smtClean="0"/>
          </a:p>
          <a:p>
            <a:pPr lvl="1"/>
            <a:r>
              <a:rPr lang="en-US" sz="1800" dirty="0" smtClean="0"/>
              <a:t>Example :	</a:t>
            </a:r>
            <a:r>
              <a:rPr lang="nl-NL" sz="1800" b="1" dirty="0" smtClean="0"/>
              <a:t>WRITE </a:t>
            </a:r>
            <a:r>
              <a:rPr lang="nl-NL" sz="1800" dirty="0" smtClean="0"/>
              <a:t>( </a:t>
            </a:r>
            <a:r>
              <a:rPr lang="nl-NL" sz="1800" dirty="0">
                <a:solidFill>
                  <a:srgbClr val="00B050"/>
                </a:solidFill>
              </a:rPr>
              <a:t>doc_mhs</a:t>
            </a:r>
            <a:r>
              <a:rPr lang="nl-NL" sz="1800" dirty="0"/>
              <a:t> , </a:t>
            </a:r>
            <a:r>
              <a:rPr lang="nl-NL" sz="1800" dirty="0">
                <a:solidFill>
                  <a:schemeClr val="accent2"/>
                </a:solidFill>
              </a:rPr>
              <a:t>m</a:t>
            </a:r>
            <a:r>
              <a:rPr lang="nl-NL" sz="1800" dirty="0"/>
              <a:t> )</a:t>
            </a:r>
          </a:p>
          <a:p>
            <a:pPr marL="411162" lvl="1" indent="0">
              <a:buNone/>
            </a:pPr>
            <a:r>
              <a:rPr lang="nl-NL" sz="1800" dirty="0"/>
              <a:t>				</a:t>
            </a:r>
            <a:r>
              <a:rPr lang="nl-NL" sz="1800" b="1" dirty="0"/>
              <a:t> WRITE </a:t>
            </a:r>
            <a:r>
              <a:rPr lang="nl-NL" sz="1800" dirty="0" smtClean="0"/>
              <a:t>( </a:t>
            </a:r>
            <a:r>
              <a:rPr lang="nl-NL" sz="1800" dirty="0">
                <a:solidFill>
                  <a:srgbClr val="00B050"/>
                </a:solidFill>
              </a:rPr>
              <a:t>doc_char</a:t>
            </a:r>
            <a:r>
              <a:rPr lang="nl-NL" sz="1800" dirty="0"/>
              <a:t> , </a:t>
            </a:r>
            <a:r>
              <a:rPr lang="nl-NL" sz="1800" dirty="0">
                <a:solidFill>
                  <a:schemeClr val="accent2"/>
                </a:solidFill>
              </a:rPr>
              <a:t>cc</a:t>
            </a:r>
            <a:r>
              <a:rPr lang="nl-NL" sz="1800" dirty="0"/>
              <a:t> )</a:t>
            </a:r>
          </a:p>
          <a:p>
            <a:pPr marL="0" indent="0">
              <a:buNone/>
            </a:pPr>
            <a:endParaRPr lang="id-ID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Function on Sequential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1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To write a </a:t>
            </a:r>
            <a:r>
              <a:rPr lang="en-US" sz="2000" dirty="0" smtClean="0">
                <a:solidFill>
                  <a:srgbClr val="FF0000"/>
                </a:solidFill>
              </a:rPr>
              <a:t>mark</a:t>
            </a:r>
            <a:r>
              <a:rPr lang="en-US" sz="2000" dirty="0" smtClean="0"/>
              <a:t> element : </a:t>
            </a:r>
            <a:endParaRPr lang="en-US" sz="1800" dirty="0" smtClean="0"/>
          </a:p>
          <a:p>
            <a:pPr lvl="1"/>
            <a:r>
              <a:rPr lang="en-US" sz="1800" dirty="0" smtClean="0"/>
              <a:t>Example : </a:t>
            </a:r>
            <a:r>
              <a:rPr lang="nl-NL" sz="1800" b="1" dirty="0" smtClean="0"/>
              <a:t>WRITE </a:t>
            </a:r>
            <a:r>
              <a:rPr lang="nl-NL" sz="1800" dirty="0"/>
              <a:t>( </a:t>
            </a:r>
            <a:r>
              <a:rPr lang="nl-NL" sz="1800" dirty="0">
                <a:solidFill>
                  <a:srgbClr val="00B050"/>
                </a:solidFill>
              </a:rPr>
              <a:t>doc_mhs</a:t>
            </a:r>
            <a:r>
              <a:rPr lang="nl-NL" sz="1800" dirty="0"/>
              <a:t> </a:t>
            </a:r>
            <a:r>
              <a:rPr lang="nl-NL" sz="1800"/>
              <a:t>, </a:t>
            </a:r>
            <a:r>
              <a:rPr lang="nl-NL" sz="1800" smtClean="0">
                <a:solidFill>
                  <a:schemeClr val="accent2"/>
                </a:solidFill>
              </a:rPr>
              <a:t>&lt;</a:t>
            </a:r>
            <a:r>
              <a:rPr lang="nl-NL" sz="1800" smtClean="0">
                <a:solidFill>
                  <a:srgbClr val="FFC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99999999 , ‘’ , 0 </a:t>
            </a:r>
            <a:r>
              <a:rPr lang="nl-NL" sz="1800" dirty="0" smtClean="0">
                <a:solidFill>
                  <a:schemeClr val="accent2"/>
                </a:solidFill>
              </a:rPr>
              <a:t>&gt;</a:t>
            </a:r>
            <a:r>
              <a:rPr lang="nl-NL" sz="1800" dirty="0" smtClean="0"/>
              <a:t>)</a:t>
            </a:r>
            <a:endParaRPr lang="nl-NL" sz="1800" b="1" dirty="0"/>
          </a:p>
          <a:p>
            <a:pPr marL="411162" lvl="1" indent="0">
              <a:buNone/>
            </a:pPr>
            <a:r>
              <a:rPr lang="nl-NL" sz="1800" b="1" dirty="0"/>
              <a:t>				</a:t>
            </a:r>
            <a:r>
              <a:rPr lang="nl-NL" sz="1800" b="1" dirty="0" smtClean="0"/>
              <a:t>WRITE </a:t>
            </a:r>
            <a:r>
              <a:rPr lang="nl-NL" sz="1800" dirty="0"/>
              <a:t>( </a:t>
            </a:r>
            <a:r>
              <a:rPr lang="nl-NL" sz="1800" dirty="0">
                <a:solidFill>
                  <a:srgbClr val="00B050"/>
                </a:solidFill>
              </a:rPr>
              <a:t>doc_char</a:t>
            </a:r>
            <a:r>
              <a:rPr lang="nl-NL" sz="1800" dirty="0"/>
              <a:t> </a:t>
            </a:r>
            <a:r>
              <a:rPr lang="nl-NL" sz="1800"/>
              <a:t>, </a:t>
            </a:r>
            <a:r>
              <a:rPr lang="nl-NL" sz="1800" smtClean="0">
                <a:solidFill>
                  <a:schemeClr val="accent2"/>
                </a:solidFill>
              </a:rPr>
              <a:t>&lt;</a:t>
            </a:r>
            <a:r>
              <a:rPr lang="nl-NL" sz="1800" smtClean="0">
                <a:solidFill>
                  <a:srgbClr val="FFC000"/>
                </a:solidFill>
              </a:rPr>
              <a:t> </a:t>
            </a:r>
            <a:r>
              <a:rPr lang="nl-NL" sz="1800" dirty="0" smtClean="0">
                <a:solidFill>
                  <a:srgbClr val="FF0000"/>
                </a:solidFill>
              </a:rPr>
              <a:t>‘#’</a:t>
            </a:r>
            <a:r>
              <a:rPr lang="nl-NL" sz="1800" dirty="0" smtClean="0">
                <a:solidFill>
                  <a:srgbClr val="FFC000"/>
                </a:solidFill>
              </a:rPr>
              <a:t> </a:t>
            </a:r>
            <a:r>
              <a:rPr lang="nl-NL" sz="1800" dirty="0" smtClean="0">
                <a:solidFill>
                  <a:schemeClr val="accent2"/>
                </a:solidFill>
              </a:rPr>
              <a:t>&gt; </a:t>
            </a:r>
            <a:r>
              <a:rPr lang="nl-NL" sz="1800" dirty="0"/>
              <a:t>)</a:t>
            </a:r>
          </a:p>
          <a:p>
            <a:pPr lvl="1"/>
            <a:r>
              <a:rPr lang="en-US" sz="1800" dirty="0" smtClean="0"/>
              <a:t>Once the </a:t>
            </a:r>
            <a:r>
              <a:rPr lang="en-US" sz="1800" dirty="0" smtClean="0">
                <a:solidFill>
                  <a:srgbClr val="FF0000"/>
                </a:solidFill>
              </a:rPr>
              <a:t>mark</a:t>
            </a:r>
            <a:r>
              <a:rPr lang="en-US" sz="1800" dirty="0" smtClean="0"/>
              <a:t> is written, the document can no longer be accessed</a:t>
            </a:r>
          </a:p>
          <a:p>
            <a:pPr lvl="1"/>
            <a:r>
              <a:rPr lang="en-US" sz="1800" dirty="0" smtClean="0"/>
              <a:t>Define yourself the </a:t>
            </a:r>
            <a:r>
              <a:rPr lang="en-US" sz="1800" dirty="0" smtClean="0">
                <a:solidFill>
                  <a:srgbClr val="FF0000"/>
                </a:solidFill>
              </a:rPr>
              <a:t>mark</a:t>
            </a:r>
            <a:r>
              <a:rPr lang="en-US" sz="1800" dirty="0" smtClean="0"/>
              <a:t> element</a:t>
            </a:r>
            <a:endParaRPr lang="nl-NL" sz="1800" b="1" dirty="0"/>
          </a:p>
          <a:p>
            <a:pPr lvl="1"/>
            <a:endParaRPr lang="en-US" sz="18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id-ID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Function on Sequential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0810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6207760" cy="4025490"/>
          </a:xfrm>
        </p:spPr>
        <p:txBody>
          <a:bodyPr/>
          <a:lstStyle/>
          <a:p>
            <a:r>
              <a:rPr lang="en-US" sz="2000" dirty="0" smtClean="0"/>
              <a:t>Let’s say we have two (2) already sorted arrays</a:t>
            </a:r>
          </a:p>
          <a:p>
            <a:r>
              <a:rPr lang="en-US" sz="2000" dirty="0" smtClean="0"/>
              <a:t>Merge those 2 into 1 sorted array without using any sorting algorithm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Arrays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93084"/>
              </p:ext>
            </p:extLst>
          </p:nvPr>
        </p:nvGraphicFramePr>
        <p:xfrm>
          <a:off x="3446798" y="4299586"/>
          <a:ext cx="449580" cy="13980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9580"/>
              </a:tblGrid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</a:t>
                      </a:r>
                      <a:endParaRPr lang="id-ID" sz="16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10352"/>
              </p:ext>
            </p:extLst>
          </p:nvPr>
        </p:nvGraphicFramePr>
        <p:xfrm>
          <a:off x="4545366" y="3600578"/>
          <a:ext cx="457200" cy="20970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7200"/>
              </a:tblGrid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11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</a:t>
                      </a:r>
                      <a:endParaRPr lang="id-ID" sz="16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40168"/>
              </p:ext>
            </p:extLst>
          </p:nvPr>
        </p:nvGraphicFramePr>
        <p:xfrm>
          <a:off x="6953972" y="2175152"/>
          <a:ext cx="467360" cy="35224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7360"/>
              </a:tblGrid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endParaRPr lang="id-ID" sz="1600" b="0" dirty="0"/>
                    </a:p>
                  </a:txBody>
                  <a:tcPr>
                    <a:solidFill>
                      <a:srgbClr val="F9E3D3"/>
                    </a:solidFill>
                  </a:tcPr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</a:t>
                      </a:r>
                      <a:endParaRPr lang="id-ID" sz="1600" b="0" dirty="0"/>
                    </a:p>
                  </a:txBody>
                  <a:tcPr>
                    <a:solidFill>
                      <a:srgbClr val="CCE0EC"/>
                    </a:solidFill>
                  </a:tcPr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</a:t>
                      </a:r>
                      <a:endParaRPr lang="id-ID" sz="1600" b="0" dirty="0"/>
                    </a:p>
                  </a:txBody>
                  <a:tcPr>
                    <a:solidFill>
                      <a:srgbClr val="F9E3D3"/>
                    </a:solidFill>
                  </a:tcPr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</a:t>
                      </a:r>
                      <a:endParaRPr lang="id-ID" sz="1600" b="0" dirty="0"/>
                    </a:p>
                  </a:txBody>
                  <a:tcPr>
                    <a:solidFill>
                      <a:srgbClr val="CCE0EC"/>
                    </a:solidFill>
                  </a:tcPr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</a:t>
                      </a:r>
                      <a:endParaRPr lang="id-ID" sz="1600" b="0" dirty="0"/>
                    </a:p>
                  </a:txBody>
                  <a:tcPr>
                    <a:solidFill>
                      <a:srgbClr val="CCE0EC"/>
                    </a:solidFill>
                  </a:tcPr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</a:t>
                      </a:r>
                      <a:endParaRPr lang="id-ID" sz="1600" b="0" dirty="0"/>
                    </a:p>
                  </a:txBody>
                  <a:tcPr>
                    <a:solidFill>
                      <a:srgbClr val="F9E3D3"/>
                    </a:solidFill>
                  </a:tcPr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</a:t>
                      </a:r>
                      <a:endParaRPr lang="id-ID" sz="1600" b="0" dirty="0"/>
                    </a:p>
                  </a:txBody>
                  <a:tcPr>
                    <a:solidFill>
                      <a:srgbClr val="CCE0EC"/>
                    </a:solidFill>
                  </a:tcPr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</a:t>
                      </a:r>
                      <a:endParaRPr lang="id-ID" sz="1600" b="0" dirty="0"/>
                    </a:p>
                  </a:txBody>
                  <a:tcPr>
                    <a:solidFill>
                      <a:srgbClr val="F9E3D3"/>
                    </a:solidFill>
                  </a:tcPr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11</a:t>
                      </a:r>
                      <a:endParaRPr lang="id-ID" sz="1600" b="0" dirty="0"/>
                    </a:p>
                  </a:txBody>
                  <a:tcPr>
                    <a:solidFill>
                      <a:srgbClr val="F9E3D3"/>
                    </a:solidFill>
                  </a:tcPr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</a:t>
                      </a:r>
                      <a:endParaRPr lang="id-ID" sz="1600" b="0" dirty="0"/>
                    </a:p>
                  </a:txBody>
                  <a:tcPr>
                    <a:solidFill>
                      <a:srgbClr val="F9E3D3"/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5617210" y="4299586"/>
            <a:ext cx="731520" cy="7315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3493658" y="5697602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4594784" y="5697602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6953972" y="5697602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914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 animBg="1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200" dirty="0" smtClean="0"/>
              <a:t>Procedure </a:t>
            </a:r>
            <a:r>
              <a:rPr lang="en-US" sz="2200" b="1" u="sng" dirty="0"/>
              <a:t>CLOSE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1800" u="sng" dirty="0" smtClean="0"/>
              <a:t>input</a:t>
            </a:r>
            <a:r>
              <a:rPr lang="en-US" sz="2200" dirty="0" smtClean="0"/>
              <a:t> </a:t>
            </a:r>
            <a:r>
              <a:rPr lang="nl-NL" sz="2200" dirty="0">
                <a:solidFill>
                  <a:srgbClr val="00B050"/>
                </a:solidFill>
              </a:rPr>
              <a:t>doc_name</a:t>
            </a:r>
            <a:r>
              <a:rPr lang="en-US" sz="2200" dirty="0" smtClean="0"/>
              <a:t>)</a:t>
            </a:r>
          </a:p>
          <a:p>
            <a:pPr lvl="1"/>
            <a:r>
              <a:rPr lang="en-US" sz="1800" dirty="0" smtClean="0"/>
              <a:t>Close the connection to the document</a:t>
            </a:r>
          </a:p>
          <a:p>
            <a:pPr lvl="1"/>
            <a:r>
              <a:rPr lang="en-US" sz="1800" dirty="0" smtClean="0"/>
              <a:t>The document can no longer be accessed</a:t>
            </a:r>
          </a:p>
          <a:p>
            <a:pPr lvl="1"/>
            <a:r>
              <a:rPr lang="en-US" sz="1800" dirty="0" smtClean="0"/>
              <a:t>Example : </a:t>
            </a:r>
            <a:r>
              <a:rPr lang="nl-NL" sz="1800" b="1" dirty="0" smtClean="0"/>
              <a:t>CLOSE </a:t>
            </a:r>
            <a:r>
              <a:rPr lang="nl-NL" sz="1800" dirty="0" smtClean="0"/>
              <a:t>( </a:t>
            </a:r>
            <a:r>
              <a:rPr lang="nl-NL" sz="1800" dirty="0">
                <a:solidFill>
                  <a:srgbClr val="00B050"/>
                </a:solidFill>
              </a:rPr>
              <a:t>doc_mhs</a:t>
            </a:r>
            <a:r>
              <a:rPr lang="nl-NL" sz="1800" dirty="0"/>
              <a:t> </a:t>
            </a:r>
            <a:r>
              <a:rPr lang="nl-NL" sz="1800" dirty="0" smtClean="0"/>
              <a:t>)</a:t>
            </a:r>
            <a:endParaRPr lang="nl-NL" sz="1800" dirty="0"/>
          </a:p>
          <a:p>
            <a:pPr marL="411162" lvl="1" indent="0">
              <a:buNone/>
            </a:pPr>
            <a:r>
              <a:rPr lang="nl-NL" sz="1800" dirty="0"/>
              <a:t>				</a:t>
            </a:r>
            <a:r>
              <a:rPr lang="nl-NL" sz="1800" b="1" dirty="0" smtClean="0"/>
              <a:t>CLOSE </a:t>
            </a:r>
            <a:r>
              <a:rPr lang="nl-NL" sz="1800" dirty="0" smtClean="0"/>
              <a:t>( </a:t>
            </a:r>
            <a:r>
              <a:rPr lang="nl-NL" sz="1800" dirty="0">
                <a:solidFill>
                  <a:srgbClr val="00B050"/>
                </a:solidFill>
              </a:rPr>
              <a:t>doc_char</a:t>
            </a:r>
            <a:r>
              <a:rPr lang="nl-NL" sz="1800" dirty="0"/>
              <a:t> </a:t>
            </a:r>
            <a:r>
              <a:rPr lang="nl-NL" sz="1800" dirty="0" smtClean="0"/>
              <a:t>)</a:t>
            </a:r>
            <a:endParaRPr lang="nl-NL" sz="1800" dirty="0"/>
          </a:p>
          <a:p>
            <a:endParaRPr lang="en-US" sz="2200" dirty="0"/>
          </a:p>
          <a:p>
            <a:endParaRPr lang="en-US" sz="2200" dirty="0" smtClean="0"/>
          </a:p>
          <a:p>
            <a:endParaRPr lang="id-ID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Function on Sequential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9119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6339840" cy="33549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200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type </a:t>
            </a:r>
            <a:r>
              <a:rPr lang="en-US" sz="1200" dirty="0" err="1" smtClean="0">
                <a:solidFill>
                  <a:srgbClr val="0070C0"/>
                </a:solidFill>
              </a:rPr>
              <a:t>mahasiswa</a:t>
            </a:r>
            <a:r>
              <a:rPr lang="en-US" sz="1200" dirty="0" smtClean="0"/>
              <a:t>	: &lt; </a:t>
            </a:r>
            <a:r>
              <a:rPr lang="en-US" sz="1200" dirty="0" err="1" smtClean="0"/>
              <a:t>nim</a:t>
            </a:r>
            <a:r>
              <a:rPr lang="en-US" sz="1200" dirty="0" smtClean="0"/>
              <a:t> : integer</a:t>
            </a:r>
            <a:r>
              <a:rPr lang="en-US" sz="1200" dirty="0"/>
              <a:t>, </a:t>
            </a:r>
            <a:r>
              <a:rPr lang="en-US" sz="1200" dirty="0" smtClean="0"/>
              <a:t>score : integer[1</a:t>
            </a:r>
            <a:r>
              <a:rPr lang="en-US" sz="1200" dirty="0"/>
              <a:t>..100</a:t>
            </a:r>
            <a:r>
              <a:rPr lang="en-US" sz="1200" dirty="0" smtClean="0"/>
              <a:t>] &gt;   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</a:t>
            </a:r>
            <a:r>
              <a:rPr lang="en-US" sz="1200" dirty="0" smtClean="0"/>
              <a:t>		(*) 	</a:t>
            </a:r>
            <a:r>
              <a:rPr lang="en-US" sz="1200" dirty="0" smtClean="0">
                <a:solidFill>
                  <a:schemeClr val="accent2"/>
                </a:solidFill>
              </a:rPr>
              <a:t>m</a:t>
            </a:r>
            <a:r>
              <a:rPr lang="en-US" sz="1200" dirty="0" smtClean="0"/>
              <a:t> 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</a:t>
            </a:r>
            <a:r>
              <a:rPr lang="en-US" sz="1200" dirty="0" smtClean="0"/>
              <a:t>		(</a:t>
            </a:r>
            <a:r>
              <a:rPr lang="en-US" sz="1200" dirty="0"/>
              <a:t>1</a:t>
            </a:r>
            <a:r>
              <a:rPr lang="en-US" sz="1200" dirty="0" smtClean="0"/>
              <a:t>)	&lt; </a:t>
            </a:r>
            <a:r>
              <a:rPr lang="en-US" sz="1200" dirty="0" smtClean="0">
                <a:solidFill>
                  <a:srgbClr val="FF0000"/>
                </a:solidFill>
              </a:rPr>
              <a:t>9999999,99</a:t>
            </a:r>
            <a:r>
              <a:rPr lang="en-US" sz="1200" dirty="0" smtClean="0"/>
              <a:t> &gt;    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smtClean="0"/>
              <a:t>again</a:t>
            </a:r>
            <a:r>
              <a:rPr lang="en-US" sz="1200" dirty="0" smtClean="0"/>
              <a:t>		: </a:t>
            </a:r>
            <a:r>
              <a:rPr lang="en-US" sz="1200" dirty="0" smtClean="0"/>
              <a:t>char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None/>
            </a:pP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endParaRPr lang="en-US" sz="1200" dirty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b="1" u="sng" dirty="0"/>
              <a:t>Algorithm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b="1" u="sng" dirty="0"/>
              <a:t>OPEN</a:t>
            </a:r>
            <a:r>
              <a:rPr lang="en-US" sz="1200" dirty="0"/>
              <a:t> (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/>
              <a:t>)  </a:t>
            </a:r>
            <a:r>
              <a:rPr lang="en-US" sz="1200" dirty="0">
                <a:solidFill>
                  <a:srgbClr val="00B0F0"/>
                </a:solidFill>
              </a:rPr>
              <a:t>{read first-</a:t>
            </a:r>
            <a:r>
              <a:rPr lang="en-US" sz="1200" dirty="0" err="1">
                <a:solidFill>
                  <a:srgbClr val="00B0F0"/>
                </a:solidFill>
              </a:rPr>
              <a:t>elmt</a:t>
            </a:r>
            <a:r>
              <a:rPr lang="en-US" sz="1200" dirty="0">
                <a:solidFill>
                  <a:srgbClr val="00B0F0"/>
                </a:solidFill>
              </a:rPr>
              <a:t>}   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b="1" u="sng" dirty="0" smtClean="0"/>
              <a:t>while</a:t>
            </a:r>
            <a:r>
              <a:rPr lang="en-US" sz="1200" dirty="0" smtClean="0"/>
              <a:t> </a:t>
            </a:r>
            <a:r>
              <a:rPr lang="en-US" sz="1200" dirty="0"/>
              <a:t>( </a:t>
            </a:r>
            <a:r>
              <a:rPr lang="en-US" sz="1200" dirty="0" err="1">
                <a:solidFill>
                  <a:schemeClr val="accent2"/>
                </a:solidFill>
              </a:rPr>
              <a:t>m</a:t>
            </a:r>
            <a:r>
              <a:rPr lang="en-US" sz="1200" dirty="0" err="1"/>
              <a:t>.nim</a:t>
            </a:r>
            <a:r>
              <a:rPr lang="en-US" sz="1200" dirty="0"/>
              <a:t> </a:t>
            </a:r>
            <a:r>
              <a:rPr lang="en-US" sz="1200" dirty="0" smtClean="0"/>
              <a:t>≠ </a:t>
            </a:r>
            <a:r>
              <a:rPr lang="en-US" sz="1200" dirty="0">
                <a:solidFill>
                  <a:srgbClr val="FF0000"/>
                </a:solidFill>
              </a:rPr>
              <a:t>9999999 </a:t>
            </a:r>
            <a:r>
              <a:rPr lang="en-US" sz="1200" dirty="0"/>
              <a:t>) </a:t>
            </a:r>
            <a:r>
              <a:rPr lang="en-US" sz="1200" b="1" u="sng" dirty="0" smtClean="0"/>
              <a:t>do</a:t>
            </a:r>
            <a:r>
              <a:rPr lang="en-US" sz="1200" dirty="0" smtClean="0"/>
              <a:t>      </a:t>
            </a:r>
            <a:endParaRPr lang="en-US" sz="1200" dirty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	</a:t>
            </a:r>
            <a:r>
              <a:rPr lang="id-ID" sz="1200" dirty="0"/>
              <a:t> </a:t>
            </a:r>
            <a:r>
              <a:rPr lang="id-ID" sz="1200" b="1" u="sng" dirty="0"/>
              <a:t>READ</a:t>
            </a:r>
            <a:r>
              <a:rPr lang="id-ID" sz="1200" dirty="0"/>
              <a:t> (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/>
              <a:t> </a:t>
            </a:r>
            <a:r>
              <a:rPr lang="id-ID" sz="1200" dirty="0"/>
              <a:t>)</a:t>
            </a:r>
            <a:r>
              <a:rPr lang="en-US" sz="1200" dirty="0" smtClean="0"/>
              <a:t> </a:t>
            </a:r>
            <a:endParaRPr lang="id-ID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again </a:t>
            </a:r>
            <a:r>
              <a:rPr lang="en-US" sz="1200" dirty="0" smtClean="0">
                <a:sym typeface="Wingdings" panose="05000000000000000000" pitchFamily="2" charset="2"/>
              </a:rPr>
              <a:t> ‘y’;</a:t>
            </a:r>
            <a:endParaRPr lang="id-ID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</a:t>
            </a:r>
            <a:r>
              <a:rPr lang="en-US" sz="1800" dirty="0" smtClean="0"/>
              <a:t>input and save </a:t>
            </a:r>
            <a:r>
              <a:rPr lang="en-US" sz="1800" dirty="0" smtClean="0"/>
              <a:t>student </a:t>
            </a:r>
            <a:r>
              <a:rPr lang="en-US" sz="1800" dirty="0" smtClean="0"/>
              <a:t>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480560" y="2763520"/>
            <a:ext cx="4211638" cy="32715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u="sng" dirty="0" smtClean="0"/>
              <a:t>While</a:t>
            </a:r>
            <a:r>
              <a:rPr lang="en-US" sz="1200" dirty="0" smtClean="0"/>
              <a:t> ( again = ‘y’ ) </a:t>
            </a:r>
            <a:r>
              <a:rPr lang="en-US" sz="1200" b="1" u="sng" dirty="0" smtClean="0"/>
              <a:t>do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Input( </a:t>
            </a:r>
            <a:r>
              <a:rPr lang="en-US" sz="1200" dirty="0" err="1" smtClean="0">
                <a:solidFill>
                  <a:schemeClr val="accent2"/>
                </a:solidFill>
              </a:rPr>
              <a:t>m</a:t>
            </a:r>
            <a:r>
              <a:rPr lang="en-US" sz="1200" dirty="0" err="1" smtClean="0"/>
              <a:t>.nim</a:t>
            </a:r>
            <a:r>
              <a:rPr lang="en-US" sz="1200" dirty="0" smtClean="0"/>
              <a:t> ) 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Input( </a:t>
            </a:r>
            <a:r>
              <a:rPr lang="en-US" sz="1200" dirty="0" err="1" smtClean="0">
                <a:solidFill>
                  <a:schemeClr val="accent2"/>
                </a:solidFill>
              </a:rPr>
              <a:t>m</a:t>
            </a:r>
            <a:r>
              <a:rPr lang="en-US" sz="1200" dirty="0" err="1" smtClean="0"/>
              <a:t>.score</a:t>
            </a:r>
            <a:r>
              <a:rPr lang="en-US" sz="1200" dirty="0" smtClean="0"/>
              <a:t> 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b="1" u="sng" dirty="0" smtClean="0"/>
              <a:t>WRITE</a:t>
            </a:r>
            <a:r>
              <a:rPr lang="en-US" sz="1200" b="1" dirty="0" smtClean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/>
              <a:t> </a:t>
            </a:r>
            <a:r>
              <a:rPr lang="id-ID" sz="1200" dirty="0"/>
              <a:t>)</a:t>
            </a:r>
            <a:r>
              <a:rPr lang="en-US" sz="1200" dirty="0"/>
              <a:t>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Input( again )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u="sng" dirty="0" smtClean="0"/>
              <a:t>WRITE</a:t>
            </a:r>
            <a:r>
              <a:rPr lang="id-ID" sz="1200" dirty="0" smtClean="0"/>
              <a:t> </a:t>
            </a:r>
            <a:r>
              <a:rPr lang="id-ID" sz="1200" dirty="0"/>
              <a:t>(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&lt; </a:t>
            </a:r>
            <a:r>
              <a:rPr lang="en-US" sz="1200" dirty="0">
                <a:solidFill>
                  <a:srgbClr val="FF0000"/>
                </a:solidFill>
              </a:rPr>
              <a:t>9999999,99</a:t>
            </a:r>
            <a:r>
              <a:rPr lang="en-US" sz="1200" dirty="0"/>
              <a:t> &gt;</a:t>
            </a:r>
            <a:r>
              <a:rPr lang="en-US" sz="1200" dirty="0" smtClean="0"/>
              <a:t> </a:t>
            </a:r>
            <a:r>
              <a:rPr lang="id-ID" sz="1200" dirty="0"/>
              <a:t>)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b="1" u="sng" dirty="0" smtClean="0"/>
              <a:t>CLOSE</a:t>
            </a:r>
            <a:r>
              <a:rPr lang="id-ID" sz="1200" dirty="0" smtClean="0"/>
              <a:t> (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</a:t>
            </a:r>
            <a:r>
              <a:rPr lang="id-ID" sz="1200" dirty="0" smtClean="0"/>
              <a:t>)</a:t>
            </a: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642917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6339840" cy="33549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200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type </a:t>
            </a:r>
            <a:r>
              <a:rPr lang="en-US" sz="1200" dirty="0" err="1" smtClean="0">
                <a:solidFill>
                  <a:srgbClr val="0070C0"/>
                </a:solidFill>
              </a:rPr>
              <a:t>mahasiswa</a:t>
            </a:r>
            <a:r>
              <a:rPr lang="en-US" sz="1200" dirty="0" smtClean="0"/>
              <a:t>	</a:t>
            </a:r>
            <a:r>
              <a:rPr lang="en-US" sz="1200" smtClean="0"/>
              <a:t>: &lt; </a:t>
            </a:r>
            <a:r>
              <a:rPr lang="en-US" sz="1200" dirty="0" err="1" smtClean="0"/>
              <a:t>nim</a:t>
            </a:r>
            <a:r>
              <a:rPr lang="en-US" sz="1200" dirty="0" smtClean="0"/>
              <a:t> : integer</a:t>
            </a:r>
            <a:r>
              <a:rPr lang="en-US" sz="1200" dirty="0"/>
              <a:t>, </a:t>
            </a:r>
            <a:r>
              <a:rPr lang="en-US" sz="1200" dirty="0" smtClean="0"/>
              <a:t>score : integer[1</a:t>
            </a:r>
            <a:r>
              <a:rPr lang="en-US" sz="1200" dirty="0"/>
              <a:t>..100</a:t>
            </a:r>
            <a:r>
              <a:rPr lang="en-US" sz="1200" dirty="0" smtClean="0"/>
              <a:t>] &gt;   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</a:t>
            </a:r>
            <a:r>
              <a:rPr lang="en-US" sz="1200" dirty="0" smtClean="0"/>
              <a:t>		(*) 	</a:t>
            </a:r>
            <a:r>
              <a:rPr lang="en-US" sz="1200" dirty="0" smtClean="0">
                <a:solidFill>
                  <a:schemeClr val="accent2"/>
                </a:solidFill>
              </a:rPr>
              <a:t>m</a:t>
            </a:r>
            <a:r>
              <a:rPr lang="en-US" sz="1200" dirty="0" smtClean="0"/>
              <a:t> 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</a:t>
            </a:r>
            <a:r>
              <a:rPr lang="en-US" sz="1200" dirty="0" smtClean="0"/>
              <a:t>		(</a:t>
            </a:r>
            <a:r>
              <a:rPr lang="en-US" sz="1200" dirty="0"/>
              <a:t>1</a:t>
            </a:r>
            <a:r>
              <a:rPr lang="en-US" sz="1200" dirty="0" smtClean="0"/>
              <a:t>)</a:t>
            </a:r>
            <a:r>
              <a:rPr lang="en-US" sz="1200" smtClean="0"/>
              <a:t>	&lt; </a:t>
            </a:r>
            <a:r>
              <a:rPr lang="en-US" sz="1200" dirty="0" smtClean="0">
                <a:solidFill>
                  <a:srgbClr val="FF0000"/>
                </a:solidFill>
              </a:rPr>
              <a:t>9999999,99</a:t>
            </a:r>
            <a:r>
              <a:rPr lang="en-US" sz="1200" dirty="0" smtClean="0"/>
              <a:t> &gt;    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total_score</a:t>
            </a:r>
            <a:r>
              <a:rPr lang="en-US" sz="1200" dirty="0" smtClean="0"/>
              <a:t> 		: integer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err="1" smtClean="0"/>
              <a:t>total_mhs</a:t>
            </a:r>
            <a:r>
              <a:rPr lang="en-US" sz="1200" dirty="0" smtClean="0"/>
              <a:t>		: integer</a:t>
            </a:r>
          </a:p>
          <a:p>
            <a:pPr marL="0" indent="0">
              <a:spcBef>
                <a:spcPts val="400"/>
              </a:spcBef>
              <a:buNone/>
            </a:pP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endParaRPr lang="en-US" sz="1200" dirty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b="1" u="sng" dirty="0"/>
              <a:t>Algorithm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b="1" u="sng" dirty="0"/>
              <a:t>OPEN</a:t>
            </a:r>
            <a:r>
              <a:rPr lang="en-US" sz="1200" dirty="0"/>
              <a:t> (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/>
              <a:t>)  </a:t>
            </a:r>
            <a:r>
              <a:rPr lang="en-US" sz="1200" dirty="0">
                <a:solidFill>
                  <a:srgbClr val="00B0F0"/>
                </a:solidFill>
              </a:rPr>
              <a:t>{read first-</a:t>
            </a:r>
            <a:r>
              <a:rPr lang="en-US" sz="1200" dirty="0" err="1">
                <a:solidFill>
                  <a:srgbClr val="00B0F0"/>
                </a:solidFill>
              </a:rPr>
              <a:t>elmt</a:t>
            </a:r>
            <a:r>
              <a:rPr lang="en-US" sz="1200" dirty="0">
                <a:solidFill>
                  <a:srgbClr val="00B0F0"/>
                </a:solidFill>
              </a:rPr>
              <a:t>}   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b="1" u="sng" dirty="0"/>
              <a:t>If</a:t>
            </a:r>
            <a:r>
              <a:rPr lang="en-US" sz="1200" dirty="0"/>
              <a:t> ( </a:t>
            </a:r>
            <a:r>
              <a:rPr lang="en-US" sz="1200" dirty="0" err="1">
                <a:solidFill>
                  <a:schemeClr val="accent2"/>
                </a:solidFill>
              </a:rPr>
              <a:t>m</a:t>
            </a:r>
            <a:r>
              <a:rPr lang="en-US" sz="1200" dirty="0" err="1"/>
              <a:t>.nim</a:t>
            </a:r>
            <a:r>
              <a:rPr lang="en-US" sz="1200" dirty="0"/>
              <a:t> = </a:t>
            </a:r>
            <a:r>
              <a:rPr lang="en-US" sz="1200" dirty="0">
                <a:solidFill>
                  <a:srgbClr val="FF0000"/>
                </a:solidFill>
              </a:rPr>
              <a:t>9999999 </a:t>
            </a:r>
            <a:r>
              <a:rPr lang="en-US" sz="1200" dirty="0"/>
              <a:t>) </a:t>
            </a:r>
            <a:r>
              <a:rPr lang="en-US" sz="1200" b="1" u="sng" dirty="0"/>
              <a:t>then</a:t>
            </a:r>
            <a:r>
              <a:rPr lang="en-US" sz="1200" dirty="0"/>
              <a:t>      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	</a:t>
            </a:r>
            <a:r>
              <a:rPr lang="en-US" sz="1200" b="1" u="sng" dirty="0"/>
              <a:t>output</a:t>
            </a:r>
            <a:r>
              <a:rPr lang="en-US" sz="1200" dirty="0"/>
              <a:t> ( ‘empty document’ ) </a:t>
            </a:r>
            <a:endParaRPr lang="id-ID" sz="1200" dirty="0"/>
          </a:p>
          <a:p>
            <a:pPr marL="0" indent="0">
              <a:spcBef>
                <a:spcPts val="400"/>
              </a:spcBef>
              <a:buNone/>
            </a:pPr>
            <a:endParaRPr lang="id-ID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</a:t>
            </a:r>
            <a:r>
              <a:rPr lang="en-US" sz="1800" dirty="0" smtClean="0"/>
              <a:t>read student data, output the score average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480560" y="2763520"/>
            <a:ext cx="4211638" cy="32715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b="1" u="sng" dirty="0"/>
              <a:t>Else</a:t>
            </a:r>
            <a:r>
              <a:rPr lang="id-ID" sz="1200" dirty="0"/>
              <a:t>      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</a:t>
            </a:r>
            <a:r>
              <a:rPr lang="en-US" sz="1200" dirty="0" err="1" smtClean="0"/>
              <a:t>total_score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id-ID" sz="1200" dirty="0" smtClean="0"/>
              <a:t>0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id-ID" sz="1200" dirty="0" smtClean="0"/>
              <a:t>JumMhs </a:t>
            </a:r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id-ID" sz="1200" dirty="0" smtClean="0"/>
              <a:t>0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</a:t>
            </a:r>
            <a:r>
              <a:rPr lang="id-ID" sz="1200" b="1" u="sng" dirty="0"/>
              <a:t>Repeat</a:t>
            </a:r>
            <a:r>
              <a:rPr lang="id-ID" sz="1200" dirty="0"/>
              <a:t>         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	 </a:t>
            </a:r>
            <a:r>
              <a:rPr lang="en-US" sz="1200" dirty="0" err="1"/>
              <a:t>total_score</a:t>
            </a:r>
            <a:r>
              <a:rPr lang="en-US" sz="1200" dirty="0"/>
              <a:t> </a:t>
            </a:r>
            <a:r>
              <a:rPr lang="id-ID" sz="1200" dirty="0" smtClean="0"/>
              <a:t>:= </a:t>
            </a:r>
            <a:r>
              <a:rPr lang="en-US" sz="1200" dirty="0" err="1"/>
              <a:t>total_score</a:t>
            </a:r>
            <a:r>
              <a:rPr lang="en-US" sz="1200" dirty="0"/>
              <a:t> </a:t>
            </a:r>
            <a:r>
              <a:rPr lang="id-ID" sz="1200" dirty="0" smtClean="0"/>
              <a:t>+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id-ID" sz="1200" dirty="0" smtClean="0"/>
              <a:t>.nilai</a:t>
            </a: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	 </a:t>
            </a:r>
            <a:r>
              <a:rPr lang="en-US" sz="1200" dirty="0" err="1"/>
              <a:t>total_mhs</a:t>
            </a:r>
            <a:r>
              <a:rPr lang="en-US" sz="1200" dirty="0"/>
              <a:t> </a:t>
            </a:r>
            <a:r>
              <a:rPr lang="id-ID" sz="1200" dirty="0" smtClean="0"/>
              <a:t>:= </a:t>
            </a:r>
            <a:r>
              <a:rPr lang="en-US" sz="1200" dirty="0" err="1"/>
              <a:t>total_mhs</a:t>
            </a:r>
            <a:r>
              <a:rPr lang="en-US" sz="1200" dirty="0"/>
              <a:t> </a:t>
            </a:r>
            <a:r>
              <a:rPr lang="id-ID" sz="1200" dirty="0" smtClean="0"/>
              <a:t>+ </a:t>
            </a:r>
            <a:r>
              <a:rPr lang="id-ID" sz="1200" dirty="0"/>
              <a:t>1        	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	 </a:t>
            </a:r>
            <a:r>
              <a:rPr lang="id-ID" sz="1200" b="1" u="sng" dirty="0"/>
              <a:t>READ</a:t>
            </a:r>
            <a:r>
              <a:rPr lang="id-ID" sz="1200" dirty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 smtClean="0"/>
              <a:t> </a:t>
            </a:r>
            <a:r>
              <a:rPr lang="id-ID" sz="1200" dirty="0" smtClean="0"/>
              <a:t>) </a:t>
            </a:r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dirty="0" smtClean="0">
                <a:solidFill>
                  <a:srgbClr val="00B0F0"/>
                </a:solidFill>
              </a:rPr>
              <a:t>{read next-</a:t>
            </a:r>
            <a:r>
              <a:rPr lang="en-US" sz="1200" dirty="0" err="1" smtClean="0">
                <a:solidFill>
                  <a:srgbClr val="00B0F0"/>
                </a:solidFill>
              </a:rPr>
              <a:t>elmt</a:t>
            </a:r>
            <a:r>
              <a:rPr lang="en-US" sz="1200" dirty="0" smtClean="0">
                <a:solidFill>
                  <a:srgbClr val="00B0F0"/>
                </a:solidFill>
              </a:rPr>
              <a:t>}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</a:t>
            </a:r>
            <a:r>
              <a:rPr lang="id-ID" sz="1200" b="1" u="sng" dirty="0"/>
              <a:t>Until</a:t>
            </a:r>
            <a:r>
              <a:rPr lang="id-ID" sz="1200" dirty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accent2"/>
                </a:solidFill>
              </a:rPr>
              <a:t>m</a:t>
            </a:r>
            <a:r>
              <a:rPr lang="id-ID" sz="1200" dirty="0" smtClean="0"/>
              <a:t>.nim </a:t>
            </a:r>
            <a:r>
              <a:rPr lang="id-ID" sz="1200" dirty="0"/>
              <a:t>= </a:t>
            </a:r>
            <a:r>
              <a:rPr lang="en-US" sz="1200" dirty="0">
                <a:solidFill>
                  <a:srgbClr val="FF0000"/>
                </a:solidFill>
              </a:rPr>
              <a:t>9999999 </a:t>
            </a:r>
            <a:r>
              <a:rPr lang="id-ID" sz="1200" dirty="0" smtClean="0"/>
              <a:t>)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</a:t>
            </a:r>
            <a:r>
              <a:rPr lang="id-ID" sz="1200" b="1" u="sng" dirty="0" smtClean="0"/>
              <a:t>Output</a:t>
            </a:r>
            <a:r>
              <a:rPr lang="en-US" sz="1200" dirty="0" smtClean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 </a:t>
            </a:r>
            <a:r>
              <a:rPr lang="en-US" sz="1200" dirty="0" err="1" smtClean="0"/>
              <a:t>total_score</a:t>
            </a:r>
            <a:r>
              <a:rPr lang="en-US" sz="1200" dirty="0" smtClean="0"/>
              <a:t> </a:t>
            </a:r>
            <a:r>
              <a:rPr lang="id-ID" sz="1200" dirty="0" smtClean="0"/>
              <a:t>/</a:t>
            </a:r>
            <a:r>
              <a:rPr lang="en-US" sz="1200" dirty="0"/>
              <a:t> </a:t>
            </a:r>
            <a:r>
              <a:rPr lang="en-US" sz="1200" dirty="0" err="1"/>
              <a:t>total_mhs</a:t>
            </a:r>
            <a:r>
              <a:rPr lang="en-US" sz="1200" dirty="0"/>
              <a:t> </a:t>
            </a:r>
            <a:r>
              <a:rPr lang="id-ID" sz="1200" dirty="0" smtClean="0"/>
              <a:t>)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b="1" u="sng" dirty="0" smtClean="0"/>
              <a:t>CLOSE</a:t>
            </a:r>
            <a:r>
              <a:rPr lang="id-ID" sz="1200" dirty="0" smtClean="0"/>
              <a:t> (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</a:t>
            </a:r>
            <a:r>
              <a:rPr lang="id-ID" sz="1200" dirty="0" smtClean="0"/>
              <a:t>)</a:t>
            </a: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839749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Logic : </a:t>
            </a:r>
          </a:p>
          <a:p>
            <a:pPr lvl="1"/>
            <a:r>
              <a:rPr lang="en-US" dirty="0" smtClean="0"/>
              <a:t>Read all data</a:t>
            </a:r>
          </a:p>
          <a:p>
            <a:pPr lvl="1"/>
            <a:r>
              <a:rPr lang="en-US" dirty="0" smtClean="0"/>
              <a:t>Write all data back to the file except the data that want to be removed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a data from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152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6339840" cy="36800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200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type </a:t>
            </a:r>
            <a:r>
              <a:rPr lang="en-US" sz="1200" dirty="0" err="1" smtClean="0">
                <a:solidFill>
                  <a:srgbClr val="0070C0"/>
                </a:solidFill>
              </a:rPr>
              <a:t>mahasiswa</a:t>
            </a:r>
            <a:r>
              <a:rPr lang="en-US" sz="1200" dirty="0" smtClean="0"/>
              <a:t>	: &lt; </a:t>
            </a:r>
            <a:r>
              <a:rPr lang="en-US" sz="1200" dirty="0" err="1" smtClean="0"/>
              <a:t>nim</a:t>
            </a:r>
            <a:r>
              <a:rPr lang="en-US" sz="1200" dirty="0" smtClean="0"/>
              <a:t> : integer</a:t>
            </a:r>
            <a:r>
              <a:rPr lang="en-US" sz="1200" dirty="0"/>
              <a:t>, </a:t>
            </a:r>
            <a:r>
              <a:rPr lang="en-US" sz="1200" dirty="0" smtClean="0"/>
              <a:t>score : integer[1</a:t>
            </a:r>
            <a:r>
              <a:rPr lang="en-US" sz="1200" dirty="0"/>
              <a:t>..100</a:t>
            </a:r>
            <a:r>
              <a:rPr lang="en-US" sz="1200" dirty="0" smtClean="0"/>
              <a:t>] &gt;   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</a:t>
            </a:r>
            <a:r>
              <a:rPr lang="en-US" sz="1200" dirty="0" smtClean="0"/>
              <a:t>		(*) 	</a:t>
            </a:r>
            <a:r>
              <a:rPr lang="en-US" sz="1200" dirty="0" smtClean="0">
                <a:solidFill>
                  <a:schemeClr val="accent2"/>
                </a:solidFill>
              </a:rPr>
              <a:t>m</a:t>
            </a:r>
            <a:r>
              <a:rPr lang="en-US" sz="1200" dirty="0" smtClean="0"/>
              <a:t> 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</a:t>
            </a:r>
            <a:r>
              <a:rPr lang="en-US" sz="1200" dirty="0" smtClean="0"/>
              <a:t>		(</a:t>
            </a:r>
            <a:r>
              <a:rPr lang="en-US" sz="1200" dirty="0"/>
              <a:t>1</a:t>
            </a:r>
            <a:r>
              <a:rPr lang="en-US" sz="1200" dirty="0" smtClean="0"/>
              <a:t>)	&lt; </a:t>
            </a:r>
            <a:r>
              <a:rPr lang="en-US" sz="1200" dirty="0" smtClean="0">
                <a:solidFill>
                  <a:srgbClr val="FF0000"/>
                </a:solidFill>
              </a:rPr>
              <a:t>9999999,99</a:t>
            </a:r>
            <a:r>
              <a:rPr lang="en-US" sz="1200" dirty="0" smtClean="0"/>
              <a:t> &gt;   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>
                <a:solidFill>
                  <a:srgbClr val="00B050"/>
                </a:solidFill>
              </a:rPr>
              <a:t>	</a:t>
            </a:r>
            <a:r>
              <a:rPr lang="en-US" sz="1200" dirty="0" err="1" smtClean="0">
                <a:solidFill>
                  <a:srgbClr val="00B050"/>
                </a:solidFill>
              </a:rPr>
              <a:t>new_doc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		(*) 	</a:t>
            </a:r>
            <a:r>
              <a:rPr lang="en-US" sz="1200" dirty="0" smtClean="0">
                <a:solidFill>
                  <a:schemeClr val="accent2"/>
                </a:solidFill>
              </a:rPr>
              <a:t>m2</a:t>
            </a:r>
            <a:r>
              <a:rPr lang="en-US" sz="1200" dirty="0" smtClean="0"/>
              <a:t> </a:t>
            </a:r>
            <a:r>
              <a:rPr lang="en-US" sz="1200" dirty="0"/>
              <a:t>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		(1)	&lt; </a:t>
            </a:r>
            <a:r>
              <a:rPr lang="en-US" sz="1200" dirty="0">
                <a:solidFill>
                  <a:srgbClr val="FF0000"/>
                </a:solidFill>
              </a:rPr>
              <a:t>9999999,99</a:t>
            </a:r>
            <a:r>
              <a:rPr lang="en-US" sz="1200" dirty="0"/>
              <a:t> &gt;   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nim</a:t>
            </a:r>
            <a:r>
              <a:rPr lang="en-US" sz="1200" dirty="0" err="1" smtClean="0"/>
              <a:t>_remove</a:t>
            </a:r>
            <a:r>
              <a:rPr lang="en-US" sz="1200" dirty="0"/>
              <a:t>	</a:t>
            </a:r>
            <a:r>
              <a:rPr lang="en-US" sz="1200" dirty="0" smtClean="0"/>
              <a:t>: integer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</a:pPr>
            <a:endParaRPr lang="en-US" sz="1200" b="1" u="sng" dirty="0" smtClean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b="1" u="sng" dirty="0" smtClean="0"/>
              <a:t>Algorithm</a:t>
            </a:r>
            <a:endParaRPr lang="en-US" sz="1200" b="1" u="sng" dirty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b="1" u="sng" dirty="0"/>
              <a:t>OPEN</a:t>
            </a:r>
            <a:r>
              <a:rPr lang="en-US" sz="1200" dirty="0"/>
              <a:t> (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b="1" dirty="0" smtClean="0"/>
              <a:t>	</a:t>
            </a:r>
            <a:r>
              <a:rPr lang="en-US" sz="1200" b="1" u="sng" dirty="0" smtClean="0"/>
              <a:t>OPEN</a:t>
            </a:r>
            <a:r>
              <a:rPr lang="en-US" sz="1200" dirty="0" smtClean="0"/>
              <a:t> ( </a:t>
            </a:r>
            <a:r>
              <a:rPr lang="en-US" sz="1200" dirty="0" err="1" smtClean="0">
                <a:solidFill>
                  <a:srgbClr val="00B050"/>
                </a:solidFill>
              </a:rPr>
              <a:t>new_doc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chemeClr val="accent2"/>
                </a:solidFill>
              </a:rPr>
              <a:t>m2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/>
              <a:t>)</a:t>
            </a:r>
            <a:endParaRPr lang="en-US" sz="1200" dirty="0">
              <a:solidFill>
                <a:srgbClr val="00B0F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endParaRPr lang="id-ID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</a:t>
            </a:r>
            <a:r>
              <a:rPr lang="en-US" sz="1800" dirty="0" smtClean="0"/>
              <a:t>remove a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480560" y="2763520"/>
            <a:ext cx="4211638" cy="32715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b="1" u="sng" dirty="0" smtClean="0"/>
              <a:t>If</a:t>
            </a:r>
            <a:r>
              <a:rPr lang="en-US" sz="1200" dirty="0" smtClean="0"/>
              <a:t> </a:t>
            </a:r>
            <a:r>
              <a:rPr lang="en-US" sz="1200" dirty="0"/>
              <a:t>( </a:t>
            </a:r>
            <a:r>
              <a:rPr lang="en-US" sz="1200" dirty="0" err="1">
                <a:solidFill>
                  <a:schemeClr val="accent2"/>
                </a:solidFill>
              </a:rPr>
              <a:t>m</a:t>
            </a:r>
            <a:r>
              <a:rPr lang="en-US" sz="1200" dirty="0" err="1"/>
              <a:t>.nim</a:t>
            </a:r>
            <a:r>
              <a:rPr lang="en-US" sz="1200" dirty="0"/>
              <a:t> = </a:t>
            </a:r>
            <a:r>
              <a:rPr lang="en-US" sz="1200" dirty="0">
                <a:solidFill>
                  <a:srgbClr val="FF0000"/>
                </a:solidFill>
              </a:rPr>
              <a:t>9999999 </a:t>
            </a:r>
            <a:r>
              <a:rPr lang="en-US" sz="1200" dirty="0"/>
              <a:t>) </a:t>
            </a:r>
            <a:r>
              <a:rPr lang="en-US" sz="1200" b="1" u="sng" dirty="0"/>
              <a:t>then</a:t>
            </a:r>
            <a:r>
              <a:rPr lang="en-US" sz="1200" dirty="0"/>
              <a:t>      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b="1" u="sng" dirty="0" smtClean="0"/>
              <a:t>output</a:t>
            </a:r>
            <a:r>
              <a:rPr lang="en-US" sz="1200" dirty="0" smtClean="0"/>
              <a:t> </a:t>
            </a:r>
            <a:r>
              <a:rPr lang="en-US" sz="1200" dirty="0"/>
              <a:t>( ‘empty document’ ) </a:t>
            </a: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b="1" u="sng" dirty="0" smtClean="0"/>
              <a:t>Else</a:t>
            </a:r>
            <a:r>
              <a:rPr lang="id-ID" sz="1200" dirty="0" smtClean="0"/>
              <a:t>      </a:t>
            </a: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</a:t>
            </a:r>
            <a:r>
              <a:rPr lang="en-US" sz="1200" dirty="0" smtClean="0"/>
              <a:t>input( </a:t>
            </a:r>
            <a:r>
              <a:rPr lang="en-US" sz="1200" dirty="0" err="1" smtClean="0"/>
              <a:t>nim_remove</a:t>
            </a:r>
            <a:r>
              <a:rPr lang="en-US" sz="1200" dirty="0" smtClean="0"/>
              <a:t> )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</a:t>
            </a:r>
            <a:r>
              <a:rPr lang="id-ID" sz="1200" b="1" u="sng" dirty="0"/>
              <a:t>Repeat</a:t>
            </a:r>
            <a:r>
              <a:rPr lang="id-ID" sz="1200" dirty="0"/>
              <a:t>         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	 </a:t>
            </a:r>
            <a:r>
              <a:rPr lang="en-US" sz="1200" dirty="0" smtClean="0"/>
              <a:t>if( </a:t>
            </a:r>
            <a:r>
              <a:rPr lang="en-US" sz="1200" dirty="0" err="1" smtClean="0">
                <a:solidFill>
                  <a:schemeClr val="accent2"/>
                </a:solidFill>
              </a:rPr>
              <a:t>m</a:t>
            </a:r>
            <a:r>
              <a:rPr lang="en-US" sz="1200" dirty="0" err="1" smtClean="0"/>
              <a:t>.nim</a:t>
            </a:r>
            <a:r>
              <a:rPr lang="en-US" sz="1200" dirty="0" smtClean="0"/>
              <a:t> ≠ </a:t>
            </a:r>
            <a:r>
              <a:rPr lang="en-US" sz="1200" dirty="0" err="1" smtClean="0"/>
              <a:t>nim_remove</a:t>
            </a:r>
            <a:r>
              <a:rPr lang="en-US" sz="1200" dirty="0"/>
              <a:t> </a:t>
            </a:r>
            <a:r>
              <a:rPr lang="en-US" sz="1200" dirty="0" smtClean="0"/>
              <a:t>) then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dirty="0" smtClean="0"/>
              <a:t>		</a:t>
            </a:r>
            <a:r>
              <a:rPr lang="en-US" sz="1200" b="1" u="sng" dirty="0" smtClean="0"/>
              <a:t>WRITE</a:t>
            </a:r>
            <a:r>
              <a:rPr lang="id-ID" sz="1200" dirty="0" smtClean="0"/>
              <a:t> (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new_doc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/>
              <a:t> </a:t>
            </a:r>
            <a:r>
              <a:rPr lang="id-ID" sz="1200" dirty="0"/>
              <a:t>)</a:t>
            </a: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	 </a:t>
            </a:r>
            <a:r>
              <a:rPr lang="id-ID" sz="1200" b="1" u="sng" dirty="0"/>
              <a:t>READ</a:t>
            </a:r>
            <a:r>
              <a:rPr lang="id-ID" sz="1200" dirty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 smtClean="0"/>
              <a:t> </a:t>
            </a:r>
            <a:r>
              <a:rPr lang="id-ID" sz="1200" dirty="0" smtClean="0"/>
              <a:t>) </a:t>
            </a:r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dirty="0" smtClean="0">
                <a:solidFill>
                  <a:srgbClr val="00B0F0"/>
                </a:solidFill>
              </a:rPr>
              <a:t>{read next-</a:t>
            </a:r>
            <a:r>
              <a:rPr lang="en-US" sz="1200" dirty="0" err="1" smtClean="0">
                <a:solidFill>
                  <a:srgbClr val="00B0F0"/>
                </a:solidFill>
              </a:rPr>
              <a:t>elmt</a:t>
            </a:r>
            <a:r>
              <a:rPr lang="en-US" sz="1200" dirty="0" smtClean="0">
                <a:solidFill>
                  <a:srgbClr val="00B0F0"/>
                </a:solidFill>
              </a:rPr>
              <a:t>}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dirty="0"/>
              <a:t>	</a:t>
            </a:r>
            <a:r>
              <a:rPr lang="id-ID" sz="1200" b="1" u="sng" dirty="0"/>
              <a:t>Until</a:t>
            </a:r>
            <a:r>
              <a:rPr lang="id-ID" sz="1200" dirty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accent2"/>
                </a:solidFill>
              </a:rPr>
              <a:t>m</a:t>
            </a:r>
            <a:r>
              <a:rPr lang="id-ID" sz="1200" dirty="0" smtClean="0"/>
              <a:t>.nim </a:t>
            </a:r>
            <a:r>
              <a:rPr lang="id-ID" sz="1200" dirty="0"/>
              <a:t>= </a:t>
            </a:r>
            <a:r>
              <a:rPr lang="en-US" sz="1200" dirty="0">
                <a:solidFill>
                  <a:srgbClr val="FF0000"/>
                </a:solidFill>
              </a:rPr>
              <a:t>9999999 </a:t>
            </a:r>
            <a:r>
              <a:rPr lang="id-ID" sz="1200" dirty="0" smtClean="0"/>
              <a:t>)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b="1" u="sng" dirty="0" smtClean="0"/>
              <a:t>CLOSE</a:t>
            </a:r>
            <a:r>
              <a:rPr lang="id-ID" sz="1200" dirty="0" smtClean="0"/>
              <a:t> (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</a:t>
            </a:r>
            <a:r>
              <a:rPr lang="id-ID" sz="1200" dirty="0" smtClean="0"/>
              <a:t>)</a:t>
            </a: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4125422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: </a:t>
            </a:r>
          </a:p>
          <a:p>
            <a:pPr lvl="1"/>
            <a:r>
              <a:rPr lang="en-US" dirty="0" smtClean="0"/>
              <a:t>Insert into the n-</a:t>
            </a:r>
            <a:r>
              <a:rPr lang="en-US" dirty="0" err="1" smtClean="0"/>
              <a:t>th</a:t>
            </a:r>
            <a:r>
              <a:rPr lang="en-US" dirty="0" smtClean="0"/>
              <a:t> row</a:t>
            </a:r>
          </a:p>
          <a:p>
            <a:r>
              <a:rPr lang="en-US" dirty="0" smtClean="0"/>
              <a:t>Logic : </a:t>
            </a:r>
          </a:p>
          <a:p>
            <a:pPr lvl="1"/>
            <a:r>
              <a:rPr lang="en-US" dirty="0" smtClean="0"/>
              <a:t>Read all data and write again to a new file until the (n-1)</a:t>
            </a:r>
            <a:r>
              <a:rPr lang="en-US" baseline="30000" dirty="0" err="1" smtClean="0"/>
              <a:t>th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Write the data that wants to be inserted to the new file</a:t>
            </a:r>
          </a:p>
          <a:p>
            <a:pPr lvl="1"/>
            <a:r>
              <a:rPr lang="en-US" dirty="0" smtClean="0"/>
              <a:t>Write the rest of data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a data in the middle of the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868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Files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60552794"/>
              </p:ext>
            </p:extLst>
          </p:nvPr>
        </p:nvGraphicFramePr>
        <p:xfrm>
          <a:off x="230664" y="2103755"/>
          <a:ext cx="50800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Visio" r:id="rId3" imgW="5080644" imgH="4000554" progId="Visio.Drawing.11">
                  <p:embed/>
                </p:oleObj>
              </mc:Choice>
              <mc:Fallback>
                <p:oleObj name="Visio" r:id="rId3" imgW="5080644" imgH="400055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4" y="2103755"/>
                        <a:ext cx="508000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836160" y="2103755"/>
            <a:ext cx="365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Combining 2 files into one file</a:t>
            </a:r>
          </a:p>
          <a:p>
            <a:endParaRPr lang="en-US" dirty="0"/>
          </a:p>
          <a:p>
            <a:r>
              <a:rPr lang="en-US" dirty="0" smtClean="0"/>
              <a:t>The simplest way is by adding the second file into end of the first file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7637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Files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344160" y="2103755"/>
            <a:ext cx="31496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But if the files are already sorted and we want to combine 2 files into one sorted file, </a:t>
            </a:r>
          </a:p>
          <a:p>
            <a:endParaRPr lang="en-US" dirty="0" smtClean="0"/>
          </a:p>
          <a:p>
            <a:r>
              <a:rPr lang="en-US" dirty="0" smtClean="0"/>
              <a:t>the previous technique can not be used</a:t>
            </a:r>
          </a:p>
          <a:p>
            <a:endParaRPr lang="en-US" dirty="0"/>
          </a:p>
          <a:p>
            <a:r>
              <a:rPr lang="en-US" dirty="0" smtClean="0"/>
              <a:t>Create algorithm to combine two sorted files</a:t>
            </a:r>
          </a:p>
          <a:p>
            <a:endParaRPr lang="en-US" dirty="0"/>
          </a:p>
          <a:p>
            <a:r>
              <a:rPr lang="en-US" b="1" dirty="0" smtClean="0"/>
              <a:t>Remember merging array</a:t>
            </a:r>
            <a:endParaRPr lang="id-ID" b="1" dirty="0"/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22121726"/>
              </p:ext>
            </p:extLst>
          </p:nvPr>
        </p:nvGraphicFramePr>
        <p:xfrm>
          <a:off x="365124" y="2103754"/>
          <a:ext cx="4519381" cy="372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r:id="rId3" imgW="3989222" imgH="3290316" progId="Visio.Drawing.6">
                  <p:embed/>
                </p:oleObj>
              </mc:Choice>
              <mc:Fallback>
                <p:oleObj r:id="rId3" imgW="3989222" imgH="32903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4" y="2103754"/>
                        <a:ext cx="4519381" cy="3728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81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52400" y="2009550"/>
            <a:ext cx="6339840" cy="43201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b="1" u="sng" dirty="0"/>
              <a:t>Dictionary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 smtClean="0"/>
              <a:t>	type </a:t>
            </a:r>
            <a:r>
              <a:rPr lang="en-US" sz="1200" dirty="0" err="1" smtClean="0">
                <a:solidFill>
                  <a:srgbClr val="0070C0"/>
                </a:solidFill>
              </a:rPr>
              <a:t>mahasiswa</a:t>
            </a:r>
            <a:r>
              <a:rPr lang="en-US" sz="1200" dirty="0"/>
              <a:t> </a:t>
            </a:r>
            <a:r>
              <a:rPr lang="en-US" sz="1200" dirty="0" smtClean="0"/>
              <a:t>: &lt; </a:t>
            </a:r>
            <a:r>
              <a:rPr lang="en-US" sz="1200" dirty="0" err="1" smtClean="0"/>
              <a:t>nim</a:t>
            </a:r>
            <a:r>
              <a:rPr lang="en-US" sz="1200" dirty="0" smtClean="0"/>
              <a:t> : integer</a:t>
            </a:r>
            <a:r>
              <a:rPr lang="en-US" sz="1200" dirty="0"/>
              <a:t>,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dirty="0" smtClean="0"/>
              <a:t>			      score : integer[1</a:t>
            </a:r>
            <a:r>
              <a:rPr lang="en-US" sz="1200" dirty="0"/>
              <a:t>..100</a:t>
            </a:r>
            <a:r>
              <a:rPr lang="en-US" sz="1200" dirty="0" smtClean="0"/>
              <a:t>] &gt;   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dirty="0">
                <a:solidFill>
                  <a:srgbClr val="00B050"/>
                </a:solidFill>
              </a:rPr>
              <a:t>doc_mhs1</a:t>
            </a:r>
            <a:r>
              <a:rPr lang="en-US" sz="1200" dirty="0"/>
              <a:t> 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(*) 	</a:t>
            </a:r>
            <a:r>
              <a:rPr lang="en-US" sz="1200" dirty="0">
                <a:solidFill>
                  <a:schemeClr val="accent2"/>
                </a:solidFill>
              </a:rPr>
              <a:t>m1</a:t>
            </a:r>
            <a:r>
              <a:rPr lang="en-US" sz="1200" dirty="0"/>
              <a:t> 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(1)	</a:t>
            </a:r>
            <a:r>
              <a:rPr lang="en-US" sz="1200" dirty="0" smtClean="0"/>
              <a:t>&lt; </a:t>
            </a:r>
            <a:r>
              <a:rPr lang="en-US" sz="1200" dirty="0" smtClean="0">
                <a:solidFill>
                  <a:srgbClr val="FF0000"/>
                </a:solidFill>
              </a:rPr>
              <a:t>999999,99</a:t>
            </a:r>
            <a:r>
              <a:rPr lang="en-US" sz="1200" dirty="0" smtClean="0"/>
              <a:t> </a:t>
            </a:r>
            <a:r>
              <a:rPr lang="en-US" sz="1200" dirty="0"/>
              <a:t>&gt;   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dirty="0" smtClean="0">
                <a:solidFill>
                  <a:srgbClr val="00B050"/>
                </a:solidFill>
              </a:rPr>
              <a:t>doc_mhs2</a:t>
            </a:r>
            <a:r>
              <a:rPr lang="en-US" sz="1200" dirty="0" smtClean="0"/>
              <a:t> </a:t>
            </a:r>
            <a:r>
              <a:rPr lang="en-US" sz="1200" dirty="0"/>
              <a:t>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(*) 	</a:t>
            </a:r>
            <a:r>
              <a:rPr lang="en-US" sz="1200" dirty="0" smtClean="0">
                <a:solidFill>
                  <a:schemeClr val="accent2"/>
                </a:solidFill>
              </a:rPr>
              <a:t>m2</a:t>
            </a:r>
            <a:r>
              <a:rPr lang="en-US" sz="1200" dirty="0" smtClean="0"/>
              <a:t> </a:t>
            </a:r>
            <a:r>
              <a:rPr lang="en-US" sz="1200" dirty="0"/>
              <a:t>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(1)	</a:t>
            </a:r>
            <a:r>
              <a:rPr lang="en-US" sz="1200" dirty="0" smtClean="0"/>
              <a:t>&lt; </a:t>
            </a:r>
            <a:r>
              <a:rPr lang="en-US" sz="1200" dirty="0" smtClean="0">
                <a:solidFill>
                  <a:srgbClr val="FF0000"/>
                </a:solidFill>
              </a:rPr>
              <a:t>999999,99</a:t>
            </a:r>
            <a:r>
              <a:rPr lang="en-US" sz="1200" dirty="0" smtClean="0"/>
              <a:t> </a:t>
            </a:r>
            <a:r>
              <a:rPr lang="en-US" sz="1200" dirty="0"/>
              <a:t>&gt;   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dirty="0" err="1" smtClean="0">
                <a:solidFill>
                  <a:srgbClr val="00B050"/>
                </a:solidFill>
              </a:rPr>
              <a:t>doc_merge</a:t>
            </a:r>
            <a:r>
              <a:rPr lang="en-US" sz="1200" dirty="0" smtClean="0"/>
              <a:t> </a:t>
            </a:r>
            <a:r>
              <a:rPr lang="en-US" sz="1200" dirty="0"/>
              <a:t>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(*) 	</a:t>
            </a:r>
            <a:r>
              <a:rPr lang="en-US" sz="1200" dirty="0" smtClean="0">
                <a:solidFill>
                  <a:schemeClr val="accent2"/>
                </a:solidFill>
              </a:rPr>
              <a:t>m3</a:t>
            </a:r>
            <a:r>
              <a:rPr lang="en-US" sz="1200" dirty="0" smtClean="0"/>
              <a:t> </a:t>
            </a:r>
            <a:r>
              <a:rPr lang="en-US" sz="1200" dirty="0"/>
              <a:t>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(1)	</a:t>
            </a:r>
            <a:r>
              <a:rPr lang="en-US" sz="1200" dirty="0" smtClean="0"/>
              <a:t>&lt; </a:t>
            </a:r>
            <a:r>
              <a:rPr lang="en-US" sz="1200" dirty="0" smtClean="0">
                <a:solidFill>
                  <a:srgbClr val="FF0000"/>
                </a:solidFill>
              </a:rPr>
              <a:t>999999,99</a:t>
            </a:r>
            <a:r>
              <a:rPr lang="en-US" sz="1200" dirty="0" smtClean="0"/>
              <a:t> </a:t>
            </a:r>
            <a:r>
              <a:rPr lang="en-US" sz="1200" dirty="0"/>
              <a:t>&gt;   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endParaRPr lang="en-US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33363" algn="l"/>
              </a:tabLst>
            </a:pPr>
            <a:r>
              <a:rPr lang="en-US" sz="1200" b="1" u="sng" dirty="0" smtClean="0"/>
              <a:t>Algorithm</a:t>
            </a:r>
            <a:endParaRPr lang="en-US" sz="1200" b="1" u="sng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b="1" u="sng" dirty="0"/>
              <a:t>OPEN</a:t>
            </a:r>
            <a:r>
              <a:rPr lang="en-US" sz="1200" dirty="0"/>
              <a:t> ( </a:t>
            </a:r>
            <a:r>
              <a:rPr lang="en-US" sz="1200" dirty="0" smtClean="0">
                <a:solidFill>
                  <a:srgbClr val="00B050"/>
                </a:solidFill>
              </a:rPr>
              <a:t>doc_mhs1</a:t>
            </a:r>
            <a:r>
              <a:rPr lang="en-US" sz="1200" dirty="0" smtClean="0"/>
              <a:t> </a:t>
            </a:r>
            <a:r>
              <a:rPr lang="en-US" sz="1200" dirty="0"/>
              <a:t>, </a:t>
            </a:r>
            <a:r>
              <a:rPr lang="en-US" sz="1200" dirty="0" smtClean="0">
                <a:solidFill>
                  <a:schemeClr val="accent2"/>
                </a:solidFill>
              </a:rPr>
              <a:t>m1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/>
              <a:t>)  </a:t>
            </a:r>
            <a:r>
              <a:rPr lang="en-US" sz="1200" dirty="0">
                <a:solidFill>
                  <a:srgbClr val="00B0F0"/>
                </a:solidFill>
              </a:rPr>
              <a:t>{open first doc}  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b="1" u="sng" dirty="0"/>
              <a:t>OPEN</a:t>
            </a:r>
            <a:r>
              <a:rPr lang="en-US" sz="1200" dirty="0"/>
              <a:t> ( </a:t>
            </a:r>
            <a:r>
              <a:rPr lang="en-US" sz="1200" dirty="0" smtClean="0">
                <a:solidFill>
                  <a:srgbClr val="00B050"/>
                </a:solidFill>
              </a:rPr>
              <a:t>doc_mhs2</a:t>
            </a:r>
            <a:r>
              <a:rPr lang="en-US" sz="1200" dirty="0" smtClean="0"/>
              <a:t> </a:t>
            </a:r>
            <a:r>
              <a:rPr lang="en-US" sz="1200" dirty="0"/>
              <a:t>, </a:t>
            </a:r>
            <a:r>
              <a:rPr lang="en-US" sz="1200" dirty="0" smtClean="0">
                <a:solidFill>
                  <a:schemeClr val="accent2"/>
                </a:solidFill>
              </a:rPr>
              <a:t>m2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/>
              <a:t>)  </a:t>
            </a:r>
            <a:r>
              <a:rPr lang="en-US" sz="1200" dirty="0">
                <a:solidFill>
                  <a:srgbClr val="00B0F0"/>
                </a:solidFill>
              </a:rPr>
              <a:t>{open </a:t>
            </a:r>
            <a:r>
              <a:rPr lang="en-US" sz="1200" dirty="0" smtClean="0">
                <a:solidFill>
                  <a:srgbClr val="00B0F0"/>
                </a:solidFill>
              </a:rPr>
              <a:t>second doc</a:t>
            </a:r>
            <a:r>
              <a:rPr lang="en-US" sz="1200" dirty="0">
                <a:solidFill>
                  <a:srgbClr val="00B0F0"/>
                </a:solidFill>
              </a:rPr>
              <a:t>}  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b="1" u="sng" dirty="0" smtClean="0"/>
              <a:t>REWRITE</a:t>
            </a:r>
            <a:r>
              <a:rPr lang="en-US" sz="1200" b="1" dirty="0" smtClean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doc_merge</a:t>
            </a:r>
            <a:r>
              <a:rPr lang="en-US" sz="1200" dirty="0" smtClean="0"/>
              <a:t> </a:t>
            </a:r>
            <a:r>
              <a:rPr lang="id-ID" sz="1200" dirty="0" smtClean="0"/>
              <a:t>)</a:t>
            </a:r>
            <a:r>
              <a:rPr lang="en-US" sz="1200" dirty="0">
                <a:solidFill>
                  <a:srgbClr val="00B0F0"/>
                </a:solidFill>
              </a:rPr>
              <a:t> </a:t>
            </a:r>
            <a:r>
              <a:rPr lang="en-US" sz="1200" dirty="0" smtClean="0">
                <a:solidFill>
                  <a:srgbClr val="00B0F0"/>
                </a:solidFill>
              </a:rPr>
              <a:t> {empty the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>
                <a:solidFill>
                  <a:srgbClr val="00B0F0"/>
                </a:solidFill>
              </a:rPr>
              <a:t>	</a:t>
            </a:r>
            <a:r>
              <a:rPr lang="en-US" sz="1200" dirty="0" smtClean="0">
                <a:solidFill>
                  <a:srgbClr val="00B0F0"/>
                </a:solidFill>
              </a:rPr>
              <a:t>					  merge </a:t>
            </a:r>
            <a:r>
              <a:rPr lang="en-US" sz="1200" dirty="0">
                <a:solidFill>
                  <a:srgbClr val="00B0F0"/>
                </a:solidFill>
              </a:rPr>
              <a:t>doc} </a:t>
            </a: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33363" algn="l"/>
              </a:tabLst>
            </a:pPr>
            <a:endParaRPr lang="id-ID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Files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056221" y="1555436"/>
            <a:ext cx="4872038" cy="49774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u="sng" dirty="0" smtClean="0"/>
              <a:t>while</a:t>
            </a:r>
            <a:r>
              <a:rPr lang="en-US" sz="1200" dirty="0" smtClean="0"/>
              <a:t> ( </a:t>
            </a:r>
            <a:r>
              <a:rPr lang="en-US" sz="1200" dirty="0">
                <a:solidFill>
                  <a:schemeClr val="accent2"/>
                </a:solidFill>
              </a:rPr>
              <a:t>m1</a:t>
            </a:r>
            <a:r>
              <a:rPr lang="en-US" sz="1200" dirty="0"/>
              <a:t>.nim </a:t>
            </a:r>
            <a:r>
              <a:rPr lang="en-US" sz="1200" dirty="0" smtClean="0"/>
              <a:t>≠ </a:t>
            </a:r>
            <a:r>
              <a:rPr lang="en-US" sz="1200" dirty="0" smtClean="0">
                <a:solidFill>
                  <a:srgbClr val="FF0000"/>
                </a:solidFill>
              </a:rPr>
              <a:t>999999</a:t>
            </a:r>
            <a:r>
              <a:rPr lang="en-US" sz="1200" dirty="0" smtClean="0"/>
              <a:t> ) </a:t>
            </a:r>
            <a:r>
              <a:rPr lang="en-US" sz="1200" b="1" u="sng" dirty="0" smtClean="0"/>
              <a:t>and</a:t>
            </a:r>
            <a:r>
              <a:rPr lang="en-US" sz="1200" dirty="0" smtClean="0"/>
              <a:t> </a:t>
            </a:r>
            <a:r>
              <a:rPr lang="en-US" sz="1200" dirty="0"/>
              <a:t>( </a:t>
            </a:r>
            <a:r>
              <a:rPr lang="en-US" sz="1200" dirty="0" smtClean="0">
                <a:solidFill>
                  <a:schemeClr val="accent2"/>
                </a:solidFill>
              </a:rPr>
              <a:t>m2</a:t>
            </a:r>
            <a:r>
              <a:rPr lang="en-US" sz="1200" dirty="0" smtClean="0"/>
              <a:t>.nim </a:t>
            </a:r>
            <a:r>
              <a:rPr lang="en-US" sz="1200" dirty="0"/>
              <a:t>≠ </a:t>
            </a:r>
            <a:r>
              <a:rPr lang="en-US" sz="1200" dirty="0" smtClean="0">
                <a:solidFill>
                  <a:srgbClr val="FF0000"/>
                </a:solidFill>
              </a:rPr>
              <a:t>999999</a:t>
            </a:r>
            <a:r>
              <a:rPr lang="en-US" sz="1200" dirty="0" smtClean="0"/>
              <a:t> </a:t>
            </a:r>
            <a:r>
              <a:rPr lang="en-US" sz="1200" dirty="0"/>
              <a:t>)</a:t>
            </a:r>
            <a:r>
              <a:rPr lang="en-US" sz="1200" dirty="0" smtClean="0"/>
              <a:t> </a:t>
            </a:r>
            <a:r>
              <a:rPr lang="en-US" sz="1200" b="1" u="sng" dirty="0" smtClean="0"/>
              <a:t>do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b="1" u="sng" dirty="0" smtClean="0"/>
              <a:t>if</a:t>
            </a:r>
            <a:r>
              <a:rPr lang="en-US" sz="1200" dirty="0" smtClean="0"/>
              <a:t> (</a:t>
            </a:r>
            <a:r>
              <a:rPr lang="en-US" sz="1200" dirty="0">
                <a:solidFill>
                  <a:schemeClr val="accent2"/>
                </a:solidFill>
              </a:rPr>
              <a:t>m1</a:t>
            </a:r>
            <a:r>
              <a:rPr lang="en-US" sz="1200" dirty="0" smtClean="0"/>
              <a:t>.nim &lt; </a:t>
            </a:r>
            <a:r>
              <a:rPr lang="en-US" sz="1200" dirty="0" smtClean="0">
                <a:solidFill>
                  <a:schemeClr val="accent2"/>
                </a:solidFill>
              </a:rPr>
              <a:t>m2</a:t>
            </a:r>
            <a:r>
              <a:rPr lang="en-US" sz="1200" dirty="0" smtClean="0"/>
              <a:t>.nim ) </a:t>
            </a:r>
            <a:r>
              <a:rPr lang="en-US" sz="1200" b="1" u="sng" dirty="0" smtClean="0"/>
              <a:t>then</a:t>
            </a:r>
            <a:endParaRPr lang="id-ID" sz="1200" b="1" u="sng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	</a:t>
            </a:r>
            <a:r>
              <a:rPr lang="en-US" sz="1200" b="1" u="sng" dirty="0" smtClean="0"/>
              <a:t>WRITE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doc_merge</a:t>
            </a:r>
            <a:r>
              <a:rPr lang="en-US" sz="1200" dirty="0" smtClean="0"/>
              <a:t> </a:t>
            </a:r>
            <a:r>
              <a:rPr lang="en-US" sz="1200" dirty="0"/>
              <a:t>, </a:t>
            </a:r>
            <a:r>
              <a:rPr lang="en-US" sz="1200" dirty="0">
                <a:solidFill>
                  <a:schemeClr val="accent2"/>
                </a:solidFill>
              </a:rPr>
              <a:t>m1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	</a:t>
            </a:r>
            <a:r>
              <a:rPr lang="en-US" sz="1200" b="1" u="sng" dirty="0" smtClean="0"/>
              <a:t>READ</a:t>
            </a:r>
            <a:r>
              <a:rPr lang="en-US" sz="1200" dirty="0" smtClean="0"/>
              <a:t>( </a:t>
            </a:r>
            <a:r>
              <a:rPr lang="en-US" sz="1200" dirty="0">
                <a:solidFill>
                  <a:srgbClr val="00B050"/>
                </a:solidFill>
              </a:rPr>
              <a:t>doc_mhs1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m1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b="1" u="sng" dirty="0" smtClean="0"/>
              <a:t>else</a:t>
            </a:r>
            <a:endParaRPr lang="id-ID" sz="1200" b="1" u="sng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	</a:t>
            </a:r>
            <a:r>
              <a:rPr lang="en-US" sz="1200" b="1" u="sng" dirty="0" smtClean="0"/>
              <a:t>WRITE</a:t>
            </a:r>
            <a:r>
              <a:rPr lang="en-US" sz="1200" dirty="0" smtClean="0"/>
              <a:t>(</a:t>
            </a:r>
            <a:r>
              <a:rPr lang="en-US" sz="1200" dirty="0" err="1">
                <a:solidFill>
                  <a:srgbClr val="00B050"/>
                </a:solidFill>
              </a:rPr>
              <a:t>doc_merge</a:t>
            </a:r>
            <a:r>
              <a:rPr lang="en-US" sz="1200" dirty="0"/>
              <a:t> 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chemeClr val="accent2"/>
                </a:solidFill>
              </a:rPr>
              <a:t>m2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	</a:t>
            </a:r>
            <a:r>
              <a:rPr lang="en-US" sz="1200" b="1" u="sng" dirty="0"/>
              <a:t>READ</a:t>
            </a:r>
            <a:r>
              <a:rPr lang="en-US" sz="1200" dirty="0"/>
              <a:t>( </a:t>
            </a:r>
            <a:r>
              <a:rPr lang="en-US" sz="1200" dirty="0" smtClean="0">
                <a:solidFill>
                  <a:srgbClr val="00B050"/>
                </a:solidFill>
              </a:rPr>
              <a:t>doc_mhs2</a:t>
            </a:r>
            <a:r>
              <a:rPr lang="en-US" sz="1200" dirty="0" smtClean="0"/>
              <a:t> </a:t>
            </a:r>
            <a:r>
              <a:rPr lang="en-US" sz="1200" dirty="0"/>
              <a:t>, </a:t>
            </a:r>
            <a:r>
              <a:rPr lang="en-US" sz="1200" dirty="0" smtClean="0">
                <a:solidFill>
                  <a:schemeClr val="accent2"/>
                </a:solidFill>
              </a:rPr>
              <a:t>m2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u="sng" dirty="0"/>
              <a:t>while</a:t>
            </a:r>
            <a:r>
              <a:rPr lang="en-US" sz="1200" dirty="0"/>
              <a:t> ( </a:t>
            </a:r>
            <a:r>
              <a:rPr lang="en-US" sz="1200" dirty="0">
                <a:solidFill>
                  <a:schemeClr val="accent2"/>
                </a:solidFill>
              </a:rPr>
              <a:t>m1</a:t>
            </a:r>
            <a:r>
              <a:rPr lang="en-US" sz="1200" dirty="0"/>
              <a:t>.nim ≠ </a:t>
            </a:r>
            <a:r>
              <a:rPr lang="en-US" sz="1200" dirty="0">
                <a:solidFill>
                  <a:srgbClr val="FF0000"/>
                </a:solidFill>
              </a:rPr>
              <a:t>9999999</a:t>
            </a:r>
            <a:r>
              <a:rPr lang="en-US" sz="1200" dirty="0"/>
              <a:t> </a:t>
            </a:r>
            <a:r>
              <a:rPr lang="en-US" sz="1200" dirty="0" smtClean="0"/>
              <a:t>) </a:t>
            </a:r>
            <a:r>
              <a:rPr lang="en-US" sz="1200" dirty="0"/>
              <a:t>do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b="1" u="sng" dirty="0"/>
              <a:t>WRITE</a:t>
            </a:r>
            <a:r>
              <a:rPr lang="en-US" sz="1200" dirty="0"/>
              <a:t>( </a:t>
            </a:r>
            <a:r>
              <a:rPr lang="en-US" sz="1200" dirty="0" err="1">
                <a:solidFill>
                  <a:srgbClr val="00B050"/>
                </a:solidFill>
              </a:rPr>
              <a:t>doc_merge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m1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  <a:endParaRPr lang="en-US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b="1" u="sng" dirty="0" smtClean="0"/>
              <a:t>READ</a:t>
            </a:r>
            <a:r>
              <a:rPr lang="en-US" sz="1200" dirty="0"/>
              <a:t>( </a:t>
            </a:r>
            <a:r>
              <a:rPr lang="en-US" sz="1200" dirty="0">
                <a:solidFill>
                  <a:srgbClr val="00B050"/>
                </a:solidFill>
              </a:rPr>
              <a:t>doc_mhs1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m1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u="sng" dirty="0"/>
              <a:t>while</a:t>
            </a:r>
            <a:r>
              <a:rPr lang="en-US" sz="1200" dirty="0"/>
              <a:t> </a:t>
            </a:r>
            <a:r>
              <a:rPr lang="en-US" sz="1200" dirty="0" smtClean="0"/>
              <a:t> ( </a:t>
            </a:r>
            <a:r>
              <a:rPr lang="en-US" sz="1200" dirty="0">
                <a:solidFill>
                  <a:schemeClr val="accent2"/>
                </a:solidFill>
              </a:rPr>
              <a:t>m2</a:t>
            </a:r>
            <a:r>
              <a:rPr lang="en-US" sz="1200" dirty="0"/>
              <a:t>.nim ≠ </a:t>
            </a:r>
            <a:r>
              <a:rPr lang="en-US" sz="1200" dirty="0">
                <a:solidFill>
                  <a:srgbClr val="FF0000"/>
                </a:solidFill>
              </a:rPr>
              <a:t>9999999</a:t>
            </a:r>
            <a:r>
              <a:rPr lang="en-US" sz="1200" dirty="0"/>
              <a:t> ) do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b="1" u="sng" dirty="0"/>
              <a:t>WRITE</a:t>
            </a:r>
            <a:r>
              <a:rPr lang="en-US" sz="1200" dirty="0"/>
              <a:t>( </a:t>
            </a:r>
            <a:r>
              <a:rPr lang="en-US" sz="1200" dirty="0" err="1">
                <a:solidFill>
                  <a:srgbClr val="00B050"/>
                </a:solidFill>
              </a:rPr>
              <a:t>doc_merge</a:t>
            </a:r>
            <a:r>
              <a:rPr lang="en-US" sz="1200" dirty="0"/>
              <a:t> , </a:t>
            </a:r>
            <a:r>
              <a:rPr lang="en-US" sz="1200" dirty="0" smtClean="0">
                <a:solidFill>
                  <a:schemeClr val="accent2"/>
                </a:solidFill>
              </a:rPr>
              <a:t>m2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  <a:endParaRPr lang="en-US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b="1" u="sng" dirty="0" smtClean="0"/>
              <a:t>READ</a:t>
            </a:r>
            <a:r>
              <a:rPr lang="en-US" sz="1200" dirty="0"/>
              <a:t>( </a:t>
            </a:r>
            <a:r>
              <a:rPr lang="en-US" sz="1200" dirty="0">
                <a:solidFill>
                  <a:srgbClr val="00B050"/>
                </a:solidFill>
              </a:rPr>
              <a:t>doc_mhs2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m2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dirty="0"/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b="1" u="sng" dirty="0"/>
              <a:t>WRITE</a:t>
            </a:r>
            <a:r>
              <a:rPr lang="en-US" sz="1200" dirty="0"/>
              <a:t>( </a:t>
            </a:r>
            <a:r>
              <a:rPr lang="en-US" sz="1200" dirty="0" err="1">
                <a:solidFill>
                  <a:srgbClr val="00B050"/>
                </a:solidFill>
              </a:rPr>
              <a:t>doc_merge</a:t>
            </a:r>
            <a:r>
              <a:rPr lang="en-US" sz="1200" dirty="0"/>
              <a:t> , </a:t>
            </a:r>
            <a:r>
              <a:rPr lang="en-US" sz="1200" dirty="0" smtClean="0"/>
              <a:t>&lt; </a:t>
            </a:r>
            <a:r>
              <a:rPr lang="en-US" sz="1200" dirty="0" smtClean="0">
                <a:solidFill>
                  <a:srgbClr val="FF0000"/>
                </a:solidFill>
              </a:rPr>
              <a:t>999999,99</a:t>
            </a:r>
            <a:r>
              <a:rPr lang="en-US" sz="1200" dirty="0" smtClean="0"/>
              <a:t> </a:t>
            </a:r>
            <a:r>
              <a:rPr lang="en-US" sz="1200" dirty="0"/>
              <a:t>&gt;</a:t>
            </a:r>
            <a:r>
              <a:rPr lang="en-US" sz="1200" dirty="0" smtClean="0"/>
              <a:t>)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b="1" u="sng" dirty="0"/>
              <a:t>CLOSE</a:t>
            </a:r>
            <a:r>
              <a:rPr lang="en-US" sz="1200" dirty="0"/>
              <a:t>( </a:t>
            </a:r>
            <a:r>
              <a:rPr lang="en-US" sz="1200" dirty="0" smtClean="0">
                <a:solidFill>
                  <a:srgbClr val="00B050"/>
                </a:solidFill>
              </a:rPr>
              <a:t>doc_mhs1 </a:t>
            </a:r>
            <a:r>
              <a:rPr lang="en-US" sz="1200" dirty="0"/>
              <a:t>)</a:t>
            </a:r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b="1" u="sng" dirty="0"/>
              <a:t>CLOSE</a:t>
            </a:r>
            <a:r>
              <a:rPr lang="en-US" sz="1200" dirty="0"/>
              <a:t>( </a:t>
            </a:r>
            <a:r>
              <a:rPr lang="en-US" sz="1200" dirty="0">
                <a:solidFill>
                  <a:srgbClr val="00B050"/>
                </a:solidFill>
              </a:rPr>
              <a:t>doc_mhs2 </a:t>
            </a:r>
            <a:r>
              <a:rPr lang="en-US" sz="1200" dirty="0"/>
              <a:t>)</a:t>
            </a:r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b="1" u="sng" dirty="0"/>
              <a:t>CLOSE</a:t>
            </a:r>
            <a:r>
              <a:rPr lang="en-US" sz="1200" dirty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doc_merge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979373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Change value of a record inside a </a:t>
            </a:r>
            <a:r>
              <a:rPr lang="en-US" b="1" dirty="0"/>
              <a:t>master file </a:t>
            </a:r>
            <a:r>
              <a:rPr lang="en-US" dirty="0"/>
              <a:t>using data from </a:t>
            </a:r>
            <a:r>
              <a:rPr lang="en-US" b="1" dirty="0"/>
              <a:t>transaction file</a:t>
            </a:r>
            <a:endParaRPr lang="id-ID" b="1" dirty="0"/>
          </a:p>
          <a:p>
            <a:r>
              <a:rPr lang="en-US" dirty="0" smtClean="0"/>
              <a:t>Change data based on an ID</a:t>
            </a:r>
          </a:p>
          <a:p>
            <a:r>
              <a:rPr lang="en-US" dirty="0" smtClean="0"/>
              <a:t>Example : </a:t>
            </a:r>
          </a:p>
          <a:p>
            <a:pPr lvl="1"/>
            <a:r>
              <a:rPr lang="en-US" dirty="0" smtClean="0"/>
              <a:t>Update the balance of account data in a bank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using Transaction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8281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Check top element of both array A and B</a:t>
            </a:r>
          </a:p>
          <a:p>
            <a:r>
              <a:rPr lang="en-US" dirty="0" smtClean="0"/>
              <a:t>Insert the least element into array C</a:t>
            </a:r>
          </a:p>
          <a:p>
            <a:r>
              <a:rPr lang="en-US" dirty="0" smtClean="0"/>
              <a:t>Loop until one of array is empty</a:t>
            </a:r>
          </a:p>
          <a:p>
            <a:r>
              <a:rPr lang="en-US" dirty="0" smtClean="0"/>
              <a:t>Copy the rest element of the other array into array C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Arrays - Logic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2333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using Transaction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414695" y="2486134"/>
            <a:ext cx="70904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dirty="0"/>
              <a:t>type </a:t>
            </a:r>
            <a:r>
              <a:rPr lang="en-US" dirty="0" err="1" smtClean="0">
                <a:solidFill>
                  <a:srgbClr val="0070C0"/>
                </a:solidFill>
              </a:rPr>
              <a:t>account_redord</a:t>
            </a:r>
            <a:r>
              <a:rPr lang="en-US" dirty="0" smtClean="0"/>
              <a:t>: &lt; id, balance : integer</a:t>
            </a:r>
            <a:r>
              <a:rPr lang="en-US" dirty="0"/>
              <a:t> </a:t>
            </a:r>
            <a:r>
              <a:rPr lang="en-US" dirty="0" smtClean="0"/>
              <a:t>&gt;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4694" y="2946277"/>
            <a:ext cx="1875771" cy="33239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dirty="0" smtClean="0"/>
              <a:t>Master File :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endParaRPr lang="en-US" dirty="0" smtClean="0"/>
          </a:p>
          <a:p>
            <a:pPr marL="0" indent="0" defTabSz="741363">
              <a:spcBef>
                <a:spcPts val="400"/>
              </a:spcBef>
              <a:buNone/>
              <a:tabLst>
                <a:tab pos="741363" algn="l"/>
                <a:tab pos="1371600" algn="l"/>
              </a:tabLst>
            </a:pPr>
            <a:r>
              <a:rPr lang="en-US" dirty="0" smtClean="0"/>
              <a:t>&lt; 1	, 23	&gt;</a:t>
            </a:r>
          </a:p>
          <a:p>
            <a:pPr marL="0" indent="0" defTabSz="741363">
              <a:spcBef>
                <a:spcPts val="400"/>
              </a:spcBef>
              <a:buNone/>
              <a:tabLst>
                <a:tab pos="741363" algn="l"/>
                <a:tab pos="1371600" algn="l"/>
              </a:tabLst>
            </a:pPr>
            <a:r>
              <a:rPr lang="en-US" dirty="0" smtClean="0"/>
              <a:t>&lt; 3	, 34	&gt;</a:t>
            </a:r>
          </a:p>
          <a:p>
            <a:pPr marL="0" indent="0" defTabSz="741363">
              <a:spcBef>
                <a:spcPts val="400"/>
              </a:spcBef>
              <a:buNone/>
              <a:tabLst>
                <a:tab pos="741363" algn="l"/>
                <a:tab pos="1371600" algn="l"/>
              </a:tabLst>
            </a:pPr>
            <a:r>
              <a:rPr lang="en-US" dirty="0" smtClean="0"/>
              <a:t>&lt; 6	, 200	&gt;</a:t>
            </a:r>
          </a:p>
          <a:p>
            <a:pPr marL="0" indent="0" defTabSz="741363">
              <a:spcBef>
                <a:spcPts val="400"/>
              </a:spcBef>
              <a:buNone/>
              <a:tabLst>
                <a:tab pos="741363" algn="l"/>
                <a:tab pos="1371600" algn="l"/>
              </a:tabLst>
            </a:pPr>
            <a:r>
              <a:rPr lang="en-US" dirty="0" smtClean="0"/>
              <a:t>&lt; 16	, 10 	&gt;</a:t>
            </a:r>
          </a:p>
          <a:p>
            <a:pPr marL="0" indent="0" defTabSz="741363">
              <a:spcBef>
                <a:spcPts val="400"/>
              </a:spcBef>
              <a:buNone/>
              <a:tabLst>
                <a:tab pos="741363" algn="l"/>
                <a:tab pos="1371600" algn="l"/>
              </a:tabLst>
            </a:pPr>
            <a:r>
              <a:rPr lang="en-US" dirty="0" smtClean="0"/>
              <a:t>&lt; 22	, 50 	&gt;</a:t>
            </a:r>
          </a:p>
          <a:p>
            <a:pPr marL="0" indent="0" defTabSz="741363">
              <a:spcBef>
                <a:spcPts val="400"/>
              </a:spcBef>
              <a:buNone/>
              <a:tabLst>
                <a:tab pos="741363" algn="l"/>
                <a:tab pos="1371600" algn="l"/>
              </a:tabLst>
            </a:pPr>
            <a:r>
              <a:rPr lang="en-US" dirty="0" smtClean="0"/>
              <a:t>&lt; 30	, 0 	&gt;</a:t>
            </a:r>
          </a:p>
          <a:p>
            <a:pPr marL="0" indent="0" defTabSz="741363">
              <a:spcBef>
                <a:spcPts val="400"/>
              </a:spcBef>
              <a:buNone/>
              <a:tabLst>
                <a:tab pos="741363" algn="l"/>
                <a:tab pos="13716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&lt; 999	, 0 	&gt;</a:t>
            </a:r>
            <a:endParaRPr lang="en-US" dirty="0">
              <a:solidFill>
                <a:srgbClr val="FF0000"/>
              </a:solidFill>
            </a:endParaRPr>
          </a:p>
          <a:p>
            <a:pPr marL="0" indent="0" defTabSz="741363">
              <a:spcBef>
                <a:spcPts val="400"/>
              </a:spcBef>
              <a:buNone/>
              <a:tabLst>
                <a:tab pos="741363" algn="l"/>
                <a:tab pos="13716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32774" y="2997573"/>
            <a:ext cx="1888482" cy="32726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400"/>
              </a:spcBef>
              <a:buNone/>
              <a:tabLst>
                <a:tab pos="741363" algn="l"/>
                <a:tab pos="1260475" algn="l"/>
              </a:tabLst>
            </a:pPr>
            <a:r>
              <a:rPr lang="en-US" dirty="0" smtClean="0"/>
              <a:t>Transaction File : </a:t>
            </a:r>
          </a:p>
          <a:p>
            <a:pPr marL="0" indent="0">
              <a:spcBef>
                <a:spcPts val="400"/>
              </a:spcBef>
              <a:buNone/>
              <a:tabLst>
                <a:tab pos="741363" algn="l"/>
              </a:tabLst>
            </a:pPr>
            <a:r>
              <a:rPr lang="en-US" dirty="0" smtClean="0"/>
              <a:t>&lt; </a:t>
            </a:r>
            <a:r>
              <a:rPr lang="en-US" dirty="0"/>
              <a:t>3	, 2	&gt;</a:t>
            </a:r>
          </a:p>
          <a:p>
            <a:pPr marL="0" indent="0">
              <a:spcBef>
                <a:spcPts val="400"/>
              </a:spcBef>
              <a:buNone/>
              <a:tabLst>
                <a:tab pos="741363" algn="l"/>
              </a:tabLst>
            </a:pPr>
            <a:r>
              <a:rPr lang="en-US" dirty="0"/>
              <a:t>&lt; 3	, 4	&gt;</a:t>
            </a:r>
          </a:p>
          <a:p>
            <a:pPr marL="0" indent="0">
              <a:spcBef>
                <a:spcPts val="400"/>
              </a:spcBef>
              <a:buNone/>
              <a:tabLst>
                <a:tab pos="741363" algn="l"/>
              </a:tabLst>
            </a:pPr>
            <a:r>
              <a:rPr lang="en-US" dirty="0"/>
              <a:t>&lt; 16	, </a:t>
            </a:r>
            <a:r>
              <a:rPr lang="en-US" dirty="0" smtClean="0"/>
              <a:t>-10</a:t>
            </a:r>
            <a:r>
              <a:rPr lang="en-US" dirty="0"/>
              <a:t>	&gt;</a:t>
            </a:r>
          </a:p>
          <a:p>
            <a:pPr marL="0" indent="0">
              <a:spcBef>
                <a:spcPts val="400"/>
              </a:spcBef>
              <a:buNone/>
              <a:tabLst>
                <a:tab pos="741363" algn="l"/>
              </a:tabLst>
            </a:pPr>
            <a:r>
              <a:rPr lang="en-US" dirty="0"/>
              <a:t>&lt; 22	, 1	&gt;</a:t>
            </a:r>
          </a:p>
          <a:p>
            <a:pPr marL="0" indent="0">
              <a:spcBef>
                <a:spcPts val="400"/>
              </a:spcBef>
              <a:buNone/>
              <a:tabLst>
                <a:tab pos="741363" algn="l"/>
              </a:tabLst>
            </a:pPr>
            <a:r>
              <a:rPr lang="en-US" dirty="0"/>
              <a:t>&lt; 25	, 50	&gt;</a:t>
            </a:r>
          </a:p>
          <a:p>
            <a:pPr marL="0" indent="0">
              <a:spcBef>
                <a:spcPts val="400"/>
              </a:spcBef>
              <a:buNone/>
              <a:tabLst>
                <a:tab pos="741363" algn="l"/>
              </a:tabLst>
            </a:pPr>
            <a:r>
              <a:rPr lang="en-US" dirty="0"/>
              <a:t>&lt; 30	, 5	&gt;</a:t>
            </a:r>
          </a:p>
          <a:p>
            <a:pPr marL="0" indent="0">
              <a:spcBef>
                <a:spcPts val="400"/>
              </a:spcBef>
              <a:buNone/>
              <a:tabLst>
                <a:tab pos="741363" algn="l"/>
              </a:tabLst>
            </a:pPr>
            <a:r>
              <a:rPr lang="en-US" dirty="0">
                <a:solidFill>
                  <a:srgbClr val="FF0000"/>
                </a:solidFill>
              </a:rPr>
              <a:t>&lt; 999	, </a:t>
            </a:r>
            <a:r>
              <a:rPr lang="en-US" dirty="0" smtClean="0">
                <a:solidFill>
                  <a:srgbClr val="FF0000"/>
                </a:solidFill>
              </a:rPr>
              <a:t>0	&gt;</a:t>
            </a:r>
          </a:p>
          <a:p>
            <a:pPr marL="0" indent="0">
              <a:spcBef>
                <a:spcPts val="400"/>
              </a:spcBef>
              <a:buNone/>
              <a:tabLst>
                <a:tab pos="741363" algn="l"/>
              </a:tabLst>
            </a:pPr>
            <a:endParaRPr lang="en-US" dirty="0"/>
          </a:p>
        </p:txBody>
      </p:sp>
      <p:sp>
        <p:nvSpPr>
          <p:cNvPr id="10" name="Plus 9"/>
          <p:cNvSpPr/>
          <p:nvPr/>
        </p:nvSpPr>
        <p:spPr>
          <a:xfrm>
            <a:off x="2384454" y="4224038"/>
            <a:ext cx="354330" cy="37592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Arrow 10"/>
          <p:cNvSpPr/>
          <p:nvPr/>
        </p:nvSpPr>
        <p:spPr>
          <a:xfrm>
            <a:off x="4815246" y="4224038"/>
            <a:ext cx="345440" cy="3759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5253405" y="2946277"/>
            <a:ext cx="2251690" cy="33239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tabLst>
                <a:tab pos="741363" algn="l"/>
                <a:tab pos="1260475" algn="l"/>
              </a:tabLst>
            </a:pPr>
            <a:r>
              <a:rPr lang="en-US" dirty="0" smtClean="0"/>
              <a:t>New Master File :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371600" algn="l"/>
              </a:tabLst>
            </a:pPr>
            <a:endParaRPr lang="en-US" dirty="0" smtClean="0"/>
          </a:p>
          <a:p>
            <a:pPr defTabSz="741363">
              <a:spcBef>
                <a:spcPts val="400"/>
              </a:spcBef>
              <a:tabLst>
                <a:tab pos="741363" algn="l"/>
                <a:tab pos="1371600" algn="l"/>
              </a:tabLst>
            </a:pPr>
            <a:r>
              <a:rPr lang="en-US" dirty="0" smtClean="0"/>
              <a:t>&lt; 1	, 23	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3716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&lt; 3	, 40	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371600" algn="l"/>
              </a:tabLst>
            </a:pPr>
            <a:r>
              <a:rPr lang="en-US" dirty="0" smtClean="0"/>
              <a:t>&lt; 6	, 200	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3716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&lt; 16	, 0 	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3716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&lt; 22	, 51 	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3716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&lt; 30	, 5 	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3716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&lt; 999	, 0 	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371600" algn="l"/>
              </a:tabLst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5125" y="2025991"/>
            <a:ext cx="603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Updating balance record of the accounts in a bank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9290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Logic : </a:t>
            </a:r>
          </a:p>
          <a:p>
            <a:pPr lvl="1"/>
            <a:r>
              <a:rPr lang="en-US" dirty="0" smtClean="0"/>
              <a:t>Assuming the transaction file and the master file is already sorted</a:t>
            </a:r>
          </a:p>
          <a:p>
            <a:pPr lvl="1"/>
            <a:r>
              <a:rPr lang="en-US" dirty="0" smtClean="0"/>
              <a:t>Read the transaction file</a:t>
            </a:r>
          </a:p>
          <a:p>
            <a:pPr lvl="1"/>
            <a:r>
              <a:rPr lang="en-US" dirty="0" smtClean="0"/>
              <a:t>Look into the master file</a:t>
            </a:r>
          </a:p>
          <a:p>
            <a:pPr lvl="1"/>
            <a:r>
              <a:rPr lang="en-US" dirty="0" smtClean="0"/>
              <a:t>If the ID are match, update the balance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using Transaction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2690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52400" y="2009550"/>
            <a:ext cx="3474720" cy="43201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b="1" u="sng" dirty="0"/>
              <a:t>Dictionary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 smtClean="0"/>
              <a:t>	type </a:t>
            </a:r>
            <a:r>
              <a:rPr lang="en-US" sz="1200" dirty="0" smtClean="0">
                <a:solidFill>
                  <a:srgbClr val="0070C0"/>
                </a:solidFill>
              </a:rPr>
              <a:t>account</a:t>
            </a:r>
            <a:r>
              <a:rPr lang="en-US" sz="1200" dirty="0" smtClean="0"/>
              <a:t>: &lt; id, balance : integer &gt;   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dirty="0" err="1" smtClean="0">
                <a:solidFill>
                  <a:srgbClr val="00B050"/>
                </a:solidFill>
              </a:rPr>
              <a:t>master_doc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(*) 	</a:t>
            </a:r>
            <a:r>
              <a:rPr lang="en-US" sz="1200" dirty="0" err="1" smtClean="0">
                <a:solidFill>
                  <a:schemeClr val="accent2"/>
                </a:solidFill>
              </a:rPr>
              <a:t>acc_m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r>
              <a:rPr lang="en-US" sz="1200" dirty="0" smtClean="0"/>
              <a:t>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(1)	</a:t>
            </a:r>
            <a:r>
              <a:rPr lang="en-US" sz="1200" dirty="0" smtClean="0"/>
              <a:t>&lt; </a:t>
            </a:r>
            <a:r>
              <a:rPr lang="en-US" sz="1200" dirty="0" smtClean="0">
                <a:solidFill>
                  <a:srgbClr val="FF0000"/>
                </a:solidFill>
              </a:rPr>
              <a:t>9999, 0</a:t>
            </a:r>
            <a:r>
              <a:rPr lang="en-US" sz="1200" dirty="0" smtClean="0"/>
              <a:t> </a:t>
            </a:r>
            <a:r>
              <a:rPr lang="en-US" sz="1200" dirty="0"/>
              <a:t>&gt;   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dirty="0" err="1">
                <a:solidFill>
                  <a:srgbClr val="00B050"/>
                </a:solidFill>
              </a:rPr>
              <a:t>transcaction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/>
              <a:t>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(*) 	</a:t>
            </a:r>
            <a:r>
              <a:rPr lang="en-US" sz="1200" dirty="0" err="1" smtClean="0">
                <a:solidFill>
                  <a:schemeClr val="accent2"/>
                </a:solidFill>
              </a:rPr>
              <a:t>acc_t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r>
              <a:rPr lang="en-US" sz="1200" dirty="0"/>
              <a:t>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(1)	&lt; </a:t>
            </a:r>
            <a:r>
              <a:rPr lang="en-US" sz="1200" dirty="0">
                <a:solidFill>
                  <a:srgbClr val="FF0000"/>
                </a:solidFill>
              </a:rPr>
              <a:t>9999, 0</a:t>
            </a:r>
            <a:r>
              <a:rPr lang="en-US" sz="1200" dirty="0"/>
              <a:t> &gt;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dirty="0" err="1" smtClean="0">
                <a:solidFill>
                  <a:srgbClr val="00B050"/>
                </a:solidFill>
              </a:rPr>
              <a:t>new_master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(*) 	</a:t>
            </a:r>
            <a:r>
              <a:rPr lang="en-US" sz="1200" dirty="0" smtClean="0">
                <a:solidFill>
                  <a:schemeClr val="accent2"/>
                </a:solidFill>
              </a:rPr>
              <a:t>acc_m2 </a:t>
            </a:r>
            <a:r>
              <a:rPr lang="en-US" sz="1200" dirty="0"/>
              <a:t>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    		(1)	&lt; </a:t>
            </a:r>
            <a:r>
              <a:rPr lang="en-US" sz="1200" dirty="0">
                <a:solidFill>
                  <a:srgbClr val="FF0000"/>
                </a:solidFill>
              </a:rPr>
              <a:t>9999, 0</a:t>
            </a:r>
            <a:r>
              <a:rPr lang="en-US" sz="1200" dirty="0"/>
              <a:t> &gt;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endParaRPr lang="en-US" sz="1200" dirty="0" smtClean="0"/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 smtClean="0"/>
              <a:t>	</a:t>
            </a:r>
            <a:r>
              <a:rPr lang="en-US" sz="1200" dirty="0" err="1" smtClean="0"/>
              <a:t>newBalance</a:t>
            </a:r>
            <a:r>
              <a:rPr lang="en-US" sz="1200" dirty="0" smtClean="0"/>
              <a:t> : </a:t>
            </a:r>
            <a:r>
              <a:rPr lang="en-US" sz="1200" u="sng" dirty="0" smtClean="0"/>
              <a:t>integer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endParaRPr lang="en-US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33363" algn="l"/>
              </a:tabLst>
            </a:pPr>
            <a:r>
              <a:rPr lang="en-US" sz="1200" b="1" u="sng" dirty="0" smtClean="0"/>
              <a:t>Algorithm</a:t>
            </a:r>
            <a:endParaRPr lang="en-US" sz="1200" b="1" u="sng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b="1" u="sng" dirty="0"/>
              <a:t>OPEN</a:t>
            </a:r>
            <a:r>
              <a:rPr lang="en-US" sz="1200" dirty="0"/>
              <a:t> 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master_doc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, </a:t>
            </a:r>
            <a:r>
              <a:rPr lang="en-US" sz="1200" dirty="0" err="1" smtClean="0">
                <a:solidFill>
                  <a:schemeClr val="accent2"/>
                </a:solidFill>
              </a:rPr>
              <a:t>acc_m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/>
              <a:t>)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b="1" u="sng" dirty="0"/>
              <a:t>OPEN</a:t>
            </a:r>
            <a:r>
              <a:rPr lang="en-US" sz="1200" dirty="0"/>
              <a:t> 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transcaction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, </a:t>
            </a:r>
            <a:r>
              <a:rPr lang="en-US" sz="1200" dirty="0" err="1" smtClean="0">
                <a:solidFill>
                  <a:schemeClr val="accent2"/>
                </a:solidFill>
              </a:rPr>
              <a:t>acc_t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  <a:endParaRPr lang="en-US" sz="1200" dirty="0">
              <a:solidFill>
                <a:srgbClr val="00B0F0"/>
              </a:solidFill>
            </a:endParaRP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sz="1200" dirty="0"/>
              <a:t>	</a:t>
            </a:r>
            <a:r>
              <a:rPr lang="en-US" sz="1200" b="1" u="sng" dirty="0" smtClean="0"/>
              <a:t>REWRITE</a:t>
            </a:r>
            <a:r>
              <a:rPr lang="en-US" sz="1200" b="1" dirty="0" smtClean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new_master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id-ID" sz="1200" dirty="0" smtClean="0"/>
              <a:t>)</a:t>
            </a:r>
            <a:r>
              <a:rPr lang="en-US" sz="1200" dirty="0" smtClean="0">
                <a:solidFill>
                  <a:srgbClr val="00B0F0"/>
                </a:solidFill>
              </a:rPr>
              <a:t> </a:t>
            </a:r>
            <a:endParaRPr lang="id-ID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Files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718560" y="1555436"/>
            <a:ext cx="5209699" cy="47742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u="sng" dirty="0" smtClean="0"/>
              <a:t>while</a:t>
            </a:r>
            <a:r>
              <a:rPr lang="en-US" sz="1200" dirty="0" smtClean="0"/>
              <a:t> ( </a:t>
            </a:r>
            <a:r>
              <a:rPr lang="en-US" sz="1200" dirty="0" smtClean="0">
                <a:solidFill>
                  <a:schemeClr val="accent2"/>
                </a:solidFill>
              </a:rPr>
              <a:t>acc_m</a:t>
            </a:r>
            <a:r>
              <a:rPr lang="en-US" sz="1200" dirty="0" smtClean="0"/>
              <a:t>.id ≠ </a:t>
            </a:r>
            <a:r>
              <a:rPr lang="en-US" sz="1200" dirty="0" smtClean="0">
                <a:solidFill>
                  <a:srgbClr val="FF0000"/>
                </a:solidFill>
              </a:rPr>
              <a:t>9999</a:t>
            </a:r>
            <a:r>
              <a:rPr lang="en-US" sz="1200" dirty="0" smtClean="0"/>
              <a:t> ) </a:t>
            </a:r>
            <a:r>
              <a:rPr lang="en-US" sz="1200" b="1" u="sng" dirty="0" smtClean="0"/>
              <a:t>do</a:t>
            </a:r>
            <a:r>
              <a:rPr lang="en-US" sz="1200" b="1" dirty="0" smtClean="0"/>
              <a:t>    </a:t>
            </a:r>
            <a:r>
              <a:rPr lang="en-US" sz="1200" dirty="0" smtClean="0">
                <a:solidFill>
                  <a:srgbClr val="00B0F0"/>
                </a:solidFill>
              </a:rPr>
              <a:t>{</a:t>
            </a:r>
            <a:r>
              <a:rPr lang="en-US" sz="1200" dirty="0">
                <a:solidFill>
                  <a:srgbClr val="00B0F0"/>
                </a:solidFill>
              </a:rPr>
              <a:t>read old master </a:t>
            </a:r>
            <a:r>
              <a:rPr lang="en-US" sz="1200" dirty="0" smtClean="0">
                <a:solidFill>
                  <a:srgbClr val="00B0F0"/>
                </a:solidFill>
              </a:rPr>
              <a:t>file}</a:t>
            </a:r>
            <a:endParaRPr lang="en-US" sz="1200" b="1" u="sng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</a:t>
            </a:r>
            <a:r>
              <a:rPr lang="en-US" sz="1200" dirty="0" smtClean="0">
                <a:solidFill>
                  <a:srgbClr val="00B0F0"/>
                </a:solidFill>
              </a:rPr>
              <a:t>{find the id in the transaction file}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</a:t>
            </a:r>
            <a:r>
              <a:rPr lang="en-US" sz="1200" b="1" u="sng" dirty="0" smtClean="0"/>
              <a:t>while</a:t>
            </a:r>
            <a:r>
              <a:rPr lang="en-US" sz="1200" dirty="0" smtClean="0"/>
              <a:t> ( </a:t>
            </a:r>
            <a:r>
              <a:rPr lang="en-US" sz="1200" dirty="0" smtClean="0">
                <a:solidFill>
                  <a:schemeClr val="accent2"/>
                </a:solidFill>
              </a:rPr>
              <a:t>acc_t</a:t>
            </a:r>
            <a:r>
              <a:rPr lang="en-US" sz="1200" dirty="0" smtClean="0"/>
              <a:t>.id &lt; </a:t>
            </a:r>
            <a:r>
              <a:rPr lang="en-US" sz="1200" dirty="0" smtClean="0">
                <a:solidFill>
                  <a:schemeClr val="accent2"/>
                </a:solidFill>
              </a:rPr>
              <a:t>acc_m</a:t>
            </a:r>
            <a:r>
              <a:rPr lang="en-US" sz="1200" dirty="0" smtClean="0"/>
              <a:t>.id ) </a:t>
            </a:r>
            <a:r>
              <a:rPr lang="en-US" sz="1200" b="1" u="sng" dirty="0" smtClean="0"/>
              <a:t>and</a:t>
            </a:r>
            <a:r>
              <a:rPr lang="en-US" sz="1200" b="1" dirty="0" smtClean="0"/>
              <a:t> </a:t>
            </a:r>
            <a:r>
              <a:rPr lang="en-US" sz="1200" dirty="0"/>
              <a:t>( </a:t>
            </a:r>
            <a:r>
              <a:rPr lang="en-US" sz="1200" dirty="0" smtClean="0">
                <a:solidFill>
                  <a:schemeClr val="accent2"/>
                </a:solidFill>
              </a:rPr>
              <a:t>acc_t</a:t>
            </a:r>
            <a:r>
              <a:rPr lang="en-US" sz="1200" dirty="0" smtClean="0"/>
              <a:t>.id </a:t>
            </a:r>
            <a:r>
              <a:rPr lang="en-US" sz="1200" dirty="0"/>
              <a:t>≠ </a:t>
            </a:r>
            <a:r>
              <a:rPr lang="en-US" sz="1200" dirty="0">
                <a:solidFill>
                  <a:srgbClr val="FF0000"/>
                </a:solidFill>
              </a:rPr>
              <a:t>9999</a:t>
            </a:r>
            <a:r>
              <a:rPr lang="en-US" sz="1200" dirty="0"/>
              <a:t> )</a:t>
            </a:r>
            <a:r>
              <a:rPr lang="en-US" sz="1200" b="1" dirty="0" smtClean="0"/>
              <a:t> </a:t>
            </a:r>
            <a:r>
              <a:rPr lang="en-US" sz="1200" b="1" u="sng" dirty="0" smtClean="0"/>
              <a:t>do</a:t>
            </a:r>
            <a:endParaRPr lang="id-ID" sz="1200" b="1" u="sng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	</a:t>
            </a:r>
            <a:r>
              <a:rPr lang="en-US" sz="1200" b="1" u="sng" dirty="0" smtClean="0"/>
              <a:t>READ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transcaction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, </a:t>
            </a:r>
            <a:r>
              <a:rPr lang="en-US" sz="1200" dirty="0" err="1">
                <a:solidFill>
                  <a:schemeClr val="accent2"/>
                </a:solidFill>
              </a:rPr>
              <a:t>acc_t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</a:t>
            </a:r>
            <a:r>
              <a:rPr lang="en-US" sz="1200" dirty="0" smtClean="0">
                <a:solidFill>
                  <a:srgbClr val="00B0F0"/>
                </a:solidFill>
              </a:rPr>
              <a:t>{if the id found, update the balance}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</a:t>
            </a:r>
            <a:r>
              <a:rPr lang="en-US" sz="1200" b="1" u="sng" dirty="0" smtClean="0"/>
              <a:t>if</a:t>
            </a:r>
            <a:r>
              <a:rPr lang="en-US" sz="1200" dirty="0" smtClean="0"/>
              <a:t> ( </a:t>
            </a:r>
            <a:r>
              <a:rPr lang="en-US" sz="1200" dirty="0">
                <a:solidFill>
                  <a:schemeClr val="accent2"/>
                </a:solidFill>
              </a:rPr>
              <a:t>acc_t</a:t>
            </a:r>
            <a:r>
              <a:rPr lang="en-US" sz="1200" dirty="0"/>
              <a:t>.id </a:t>
            </a:r>
            <a:r>
              <a:rPr lang="en-US" sz="1200" dirty="0" smtClean="0"/>
              <a:t>= </a:t>
            </a:r>
            <a:r>
              <a:rPr lang="en-US" sz="1200" dirty="0">
                <a:solidFill>
                  <a:schemeClr val="accent2"/>
                </a:solidFill>
              </a:rPr>
              <a:t>acc_m</a:t>
            </a:r>
            <a:r>
              <a:rPr lang="en-US" sz="1200" dirty="0"/>
              <a:t>.id ) </a:t>
            </a:r>
            <a:r>
              <a:rPr lang="en-US" sz="1200" b="1" u="sng" dirty="0" smtClean="0"/>
              <a:t>then</a:t>
            </a:r>
            <a:endParaRPr lang="id-ID" sz="1200" b="1" u="sng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	</a:t>
            </a:r>
            <a:r>
              <a:rPr lang="en-US" sz="1200" dirty="0" err="1" smtClean="0"/>
              <a:t>newBalance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en-US" sz="1200" dirty="0" err="1" smtClean="0">
                <a:solidFill>
                  <a:schemeClr val="accent2"/>
                </a:solidFill>
              </a:rPr>
              <a:t>acc_m</a:t>
            </a:r>
            <a:r>
              <a:rPr lang="en-US" sz="1200" dirty="0" err="1" smtClean="0"/>
              <a:t>.balance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b="1" u="sng" dirty="0" smtClean="0"/>
              <a:t>repeat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dirty="0" smtClean="0"/>
              <a:t>		</a:t>
            </a:r>
            <a:r>
              <a:rPr lang="en-US" sz="1200" dirty="0" err="1" smtClean="0"/>
              <a:t>newBalance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en-US" sz="1200" dirty="0" err="1"/>
              <a:t>newBalance</a:t>
            </a:r>
            <a:r>
              <a:rPr lang="en-US" sz="1200" dirty="0"/>
              <a:t> </a:t>
            </a:r>
            <a:r>
              <a:rPr lang="en-US" sz="1200" dirty="0" smtClean="0"/>
              <a:t>+ </a:t>
            </a:r>
            <a:r>
              <a:rPr lang="en-US" sz="1200" dirty="0" err="1" smtClean="0">
                <a:solidFill>
                  <a:schemeClr val="accent2"/>
                </a:solidFill>
              </a:rPr>
              <a:t>acc_t</a:t>
            </a:r>
            <a:r>
              <a:rPr lang="en-US" sz="1200" dirty="0" err="1" smtClean="0"/>
              <a:t>.balance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dirty="0" smtClean="0"/>
              <a:t>		</a:t>
            </a:r>
            <a:r>
              <a:rPr lang="en-US" sz="1200" b="1" u="sng" dirty="0" smtClean="0"/>
              <a:t>READ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transcaction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/>
              <a:t>, </a:t>
            </a:r>
            <a:r>
              <a:rPr lang="en-US" sz="1200" dirty="0" err="1">
                <a:solidFill>
                  <a:schemeClr val="accent2"/>
                </a:solidFill>
              </a:rPr>
              <a:t>acc_t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b="1" u="sng" dirty="0" smtClean="0"/>
              <a:t>until</a:t>
            </a:r>
            <a:r>
              <a:rPr lang="en-US" sz="1200" dirty="0" smtClean="0"/>
              <a:t> (</a:t>
            </a:r>
            <a:r>
              <a:rPr lang="en-US" sz="1200" dirty="0">
                <a:solidFill>
                  <a:schemeClr val="accent2"/>
                </a:solidFill>
              </a:rPr>
              <a:t>acc_t</a:t>
            </a:r>
            <a:r>
              <a:rPr lang="en-US" sz="1200" dirty="0"/>
              <a:t>.id </a:t>
            </a:r>
            <a:r>
              <a:rPr lang="en-US" sz="1200" dirty="0" smtClean="0"/>
              <a:t>≠ </a:t>
            </a:r>
            <a:r>
              <a:rPr lang="en-US" sz="1200" dirty="0" smtClean="0">
                <a:solidFill>
                  <a:schemeClr val="accent2"/>
                </a:solidFill>
              </a:rPr>
              <a:t>acc_m</a:t>
            </a:r>
            <a:r>
              <a:rPr lang="en-US" sz="1200" dirty="0" smtClean="0"/>
              <a:t>.id ) </a:t>
            </a:r>
            <a:r>
              <a:rPr lang="en-US" sz="1200" b="1" u="sng" dirty="0" smtClean="0"/>
              <a:t>or</a:t>
            </a:r>
            <a:r>
              <a:rPr lang="en-US" sz="1200" b="1" dirty="0" smtClean="0"/>
              <a:t> </a:t>
            </a:r>
            <a:r>
              <a:rPr lang="en-US" sz="1200" dirty="0"/>
              <a:t>( </a:t>
            </a:r>
            <a:r>
              <a:rPr lang="en-US" sz="1200" dirty="0">
                <a:solidFill>
                  <a:schemeClr val="accent2"/>
                </a:solidFill>
              </a:rPr>
              <a:t>acc_t</a:t>
            </a:r>
            <a:r>
              <a:rPr lang="en-US" sz="1200" dirty="0"/>
              <a:t>.id ≠ </a:t>
            </a:r>
            <a:r>
              <a:rPr lang="en-US" sz="1200" dirty="0">
                <a:solidFill>
                  <a:srgbClr val="FF0000"/>
                </a:solidFill>
              </a:rPr>
              <a:t>9999</a:t>
            </a:r>
            <a:r>
              <a:rPr lang="en-US" sz="1200" dirty="0"/>
              <a:t> 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b="1" u="sng" dirty="0" smtClean="0"/>
              <a:t>WRITE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new_master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, &lt; </a:t>
            </a:r>
            <a:r>
              <a:rPr lang="en-US" sz="1200" dirty="0" smtClean="0">
                <a:solidFill>
                  <a:schemeClr val="accent2"/>
                </a:solidFill>
              </a:rPr>
              <a:t>acc_m</a:t>
            </a:r>
            <a:r>
              <a:rPr lang="en-US" sz="1200" dirty="0" smtClean="0"/>
              <a:t>.id , </a:t>
            </a:r>
            <a:r>
              <a:rPr lang="en-US" sz="1200" dirty="0" err="1" smtClean="0"/>
              <a:t>newBalance</a:t>
            </a:r>
            <a:r>
              <a:rPr lang="en-US" sz="1200" dirty="0" smtClean="0"/>
              <a:t> &gt;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/>
              <a:t>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</a:t>
            </a:r>
            <a:r>
              <a:rPr lang="en-US" sz="1200" b="1" u="sng" dirty="0" smtClean="0"/>
              <a:t>else</a:t>
            </a:r>
            <a:r>
              <a:rPr lang="en-US" sz="1200" b="1" dirty="0" smtClean="0"/>
              <a:t>   </a:t>
            </a:r>
            <a:r>
              <a:rPr lang="en-US" sz="1200" dirty="0" smtClean="0">
                <a:solidFill>
                  <a:srgbClr val="00B0F0"/>
                </a:solidFill>
              </a:rPr>
              <a:t>{</a:t>
            </a:r>
            <a:r>
              <a:rPr lang="en-US" sz="1200" dirty="0">
                <a:solidFill>
                  <a:srgbClr val="00B0F0"/>
                </a:solidFill>
              </a:rPr>
              <a:t>if </a:t>
            </a:r>
            <a:r>
              <a:rPr lang="en-US" sz="1200" dirty="0" smtClean="0">
                <a:solidFill>
                  <a:srgbClr val="00B0F0"/>
                </a:solidFill>
              </a:rPr>
              <a:t>id not found</a:t>
            </a:r>
            <a:r>
              <a:rPr lang="en-US" sz="1200" dirty="0">
                <a:solidFill>
                  <a:srgbClr val="00B0F0"/>
                </a:solidFill>
              </a:rPr>
              <a:t>, </a:t>
            </a:r>
            <a:r>
              <a:rPr lang="en-US" sz="1200" dirty="0" smtClean="0">
                <a:solidFill>
                  <a:srgbClr val="00B0F0"/>
                </a:solidFill>
              </a:rPr>
              <a:t>copy old data into new master file }</a:t>
            </a:r>
            <a:endParaRPr lang="en-US" sz="1200" b="1" u="sng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b="1" u="sng" dirty="0" smtClean="0"/>
              <a:t>WRITE</a:t>
            </a:r>
            <a:r>
              <a:rPr lang="en-US" sz="1200" dirty="0"/>
              <a:t>( </a:t>
            </a:r>
            <a:r>
              <a:rPr lang="en-US" sz="1200" dirty="0" err="1">
                <a:solidFill>
                  <a:srgbClr val="00B050"/>
                </a:solidFill>
              </a:rPr>
              <a:t>new_master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, </a:t>
            </a:r>
            <a:r>
              <a:rPr lang="en-US" sz="1200" dirty="0" err="1" smtClean="0">
                <a:solidFill>
                  <a:schemeClr val="accent2"/>
                </a:solidFill>
              </a:rPr>
              <a:t>acc_m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  <a:r>
              <a:rPr lang="en-US" sz="1200" dirty="0"/>
              <a:t>	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en-US" sz="1200" b="1" u="sng" dirty="0" smtClean="0"/>
              <a:t>READ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master_doc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/>
              <a:t>, </a:t>
            </a:r>
            <a:r>
              <a:rPr lang="en-US" sz="1200" dirty="0" err="1">
                <a:solidFill>
                  <a:schemeClr val="accent2"/>
                </a:solidFill>
              </a:rPr>
              <a:t>acc_m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  <a:r>
              <a:rPr lang="en-US" sz="1200" dirty="0">
                <a:solidFill>
                  <a:srgbClr val="00B0F0"/>
                </a:solidFill>
              </a:rPr>
              <a:t> </a:t>
            </a:r>
            <a:r>
              <a:rPr lang="en-US" sz="1200" dirty="0" smtClean="0">
                <a:solidFill>
                  <a:srgbClr val="00B0F0"/>
                </a:solidFill>
              </a:rPr>
              <a:t>  {read next old data}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dirty="0" smtClean="0"/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b="1" u="sng" dirty="0" smtClean="0"/>
              <a:t>WRITE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new_master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, </a:t>
            </a:r>
            <a:r>
              <a:rPr lang="en-US" sz="1200" dirty="0"/>
              <a:t>&lt; </a:t>
            </a:r>
            <a:r>
              <a:rPr lang="en-US" sz="1200" dirty="0">
                <a:solidFill>
                  <a:srgbClr val="FF0000"/>
                </a:solidFill>
              </a:rPr>
              <a:t>9999, 0</a:t>
            </a:r>
            <a:r>
              <a:rPr lang="en-US" sz="1200" dirty="0"/>
              <a:t> </a:t>
            </a:r>
            <a:r>
              <a:rPr lang="en-US" sz="1200" dirty="0" smtClean="0"/>
              <a:t>&gt;)</a:t>
            </a:r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b="1" u="sng" dirty="0" smtClean="0"/>
              <a:t>CLOSE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master_doc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b="1" u="sng" dirty="0" smtClean="0"/>
              <a:t>CLOSE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transcaction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b="1" u="sng" dirty="0" smtClean="0"/>
              <a:t>CLOSE</a:t>
            </a:r>
            <a:r>
              <a:rPr lang="en-US" sz="1200" dirty="0" smtClean="0"/>
              <a:t>( </a:t>
            </a:r>
            <a:r>
              <a:rPr lang="en-US" sz="1200" dirty="0" err="1" smtClean="0">
                <a:solidFill>
                  <a:srgbClr val="00B050"/>
                </a:solidFill>
              </a:rPr>
              <a:t>new_master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/>
              <a:t>)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322398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One file storing multiple type of data</a:t>
            </a:r>
          </a:p>
          <a:p>
            <a:r>
              <a:rPr lang="en-US" dirty="0" smtClean="0"/>
              <a:t>The type (group) is identified by the ID of each data </a:t>
            </a:r>
          </a:p>
          <a:p>
            <a:r>
              <a:rPr lang="en-US" dirty="0" smtClean="0"/>
              <a:t>or a mark (separator) between each type</a:t>
            </a:r>
            <a:endParaRPr lang="en-US" dirty="0"/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Consolidation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1819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Each type (group) of data has its own ID</a:t>
            </a:r>
          </a:p>
          <a:p>
            <a:r>
              <a:rPr lang="en-US" dirty="0" smtClean="0"/>
              <a:t>The type is identified by</a:t>
            </a:r>
            <a:br>
              <a:rPr lang="en-US" dirty="0" smtClean="0"/>
            </a:br>
            <a:r>
              <a:rPr lang="en-US" dirty="0" smtClean="0"/>
              <a:t>the key/ID changing</a:t>
            </a:r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model 1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32105"/>
              </p:ext>
            </p:extLst>
          </p:nvPr>
        </p:nvGraphicFramePr>
        <p:xfrm>
          <a:off x="4528344" y="3080847"/>
          <a:ext cx="3962400" cy="29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3" imgW="3240024" imgH="1684020" progId="Visio.Drawing.6">
                  <p:embed/>
                </p:oleObj>
              </mc:Choice>
              <mc:Fallback>
                <p:oleObj r:id="rId3" imgW="3240024" imgH="16840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344" y="3080847"/>
                        <a:ext cx="3962400" cy="298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947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 : </a:t>
            </a:r>
            <a:r>
              <a:rPr lang="en-US" sz="1800" dirty="0"/>
              <a:t>score average of student record</a:t>
            </a:r>
            <a:endParaRPr lang="id-ID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414694" y="2025991"/>
            <a:ext cx="79571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dirty="0"/>
              <a:t>type </a:t>
            </a:r>
            <a:r>
              <a:rPr lang="en-US" dirty="0" smtClean="0">
                <a:solidFill>
                  <a:srgbClr val="0070C0"/>
                </a:solidFill>
              </a:rPr>
              <a:t>student </a:t>
            </a:r>
            <a:r>
              <a:rPr lang="en-US" dirty="0" smtClean="0"/>
              <a:t>: &lt; id : integer, subject : string, score: integer</a:t>
            </a:r>
            <a:r>
              <a:rPr lang="en-US" dirty="0"/>
              <a:t> </a:t>
            </a:r>
            <a:r>
              <a:rPr lang="en-US" dirty="0" smtClean="0"/>
              <a:t>&gt;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81495" y="2486134"/>
            <a:ext cx="2978746" cy="36522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dirty="0" smtClean="0"/>
              <a:t>Student file : </a:t>
            </a:r>
          </a:p>
          <a:p>
            <a:pPr marL="0" indent="0">
              <a:spcBef>
                <a:spcPts val="400"/>
              </a:spcBef>
              <a:buNone/>
              <a:tabLst>
                <a:tab pos="233363" algn="l"/>
              </a:tabLst>
            </a:pPr>
            <a:endParaRPr lang="en-US" dirty="0" smtClean="0"/>
          </a:p>
          <a:p>
            <a:pPr marL="0" indent="0" defTabSz="741363">
              <a:spcBef>
                <a:spcPts val="400"/>
              </a:spcBef>
              <a:buNone/>
              <a:tabLst>
                <a:tab pos="741363" algn="l"/>
                <a:tab pos="1482725" algn="l"/>
                <a:tab pos="1939925" algn="l"/>
              </a:tabLst>
            </a:pPr>
            <a:r>
              <a:rPr lang="en-US" dirty="0" smtClean="0"/>
              <a:t>&lt; 001	, math,	80 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dirty="0"/>
              <a:t>&lt; 001	, </a:t>
            </a:r>
            <a:r>
              <a:rPr lang="en-US" dirty="0" smtClean="0"/>
              <a:t>physics,	70 </a:t>
            </a:r>
            <a:r>
              <a:rPr lang="en-US" dirty="0"/>
              <a:t>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dirty="0"/>
              <a:t>&lt; </a:t>
            </a:r>
            <a:r>
              <a:rPr lang="en-US" dirty="0" smtClean="0"/>
              <a:t>002</a:t>
            </a:r>
            <a:r>
              <a:rPr lang="en-US" dirty="0"/>
              <a:t>	, math</a:t>
            </a:r>
            <a:r>
              <a:rPr lang="en-US" dirty="0" smtClean="0"/>
              <a:t>,	75 </a:t>
            </a:r>
            <a:r>
              <a:rPr lang="en-US" dirty="0"/>
              <a:t>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dirty="0" smtClean="0"/>
              <a:t>&lt; 002</a:t>
            </a:r>
            <a:r>
              <a:rPr lang="en-US" dirty="0"/>
              <a:t>	, </a:t>
            </a:r>
            <a:r>
              <a:rPr lang="en-US" dirty="0" smtClean="0"/>
              <a:t>physics,	80 </a:t>
            </a:r>
            <a:r>
              <a:rPr lang="en-US" dirty="0"/>
              <a:t>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dirty="0"/>
              <a:t>&lt; </a:t>
            </a:r>
            <a:r>
              <a:rPr lang="en-US" dirty="0" smtClean="0"/>
              <a:t>003</a:t>
            </a:r>
            <a:r>
              <a:rPr lang="en-US" dirty="0"/>
              <a:t>	, math</a:t>
            </a:r>
            <a:r>
              <a:rPr lang="en-US" dirty="0" smtClean="0"/>
              <a:t>,	90 </a:t>
            </a:r>
            <a:r>
              <a:rPr lang="en-US" dirty="0"/>
              <a:t>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dirty="0"/>
              <a:t>&lt; </a:t>
            </a:r>
            <a:r>
              <a:rPr lang="en-US" dirty="0" smtClean="0"/>
              <a:t>003</a:t>
            </a:r>
            <a:r>
              <a:rPr lang="en-US" dirty="0"/>
              <a:t>	, physics</a:t>
            </a:r>
            <a:r>
              <a:rPr lang="en-US" dirty="0" smtClean="0"/>
              <a:t>,	77 </a:t>
            </a:r>
            <a:r>
              <a:rPr lang="en-US" dirty="0"/>
              <a:t>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dirty="0"/>
              <a:t>&lt; </a:t>
            </a:r>
            <a:r>
              <a:rPr lang="en-US" dirty="0" smtClean="0"/>
              <a:t>003</a:t>
            </a:r>
            <a:r>
              <a:rPr lang="en-US" dirty="0"/>
              <a:t>	, </a:t>
            </a:r>
            <a:r>
              <a:rPr lang="en-US" dirty="0" smtClean="0"/>
              <a:t>literacy,	90 </a:t>
            </a:r>
            <a:r>
              <a:rPr lang="en-US" dirty="0"/>
              <a:t>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dirty="0"/>
              <a:t>&lt; </a:t>
            </a:r>
            <a:r>
              <a:rPr lang="en-US" dirty="0" smtClean="0"/>
              <a:t>004</a:t>
            </a:r>
            <a:r>
              <a:rPr lang="en-US" dirty="0"/>
              <a:t>	, math</a:t>
            </a:r>
            <a:r>
              <a:rPr lang="en-US" dirty="0" smtClean="0"/>
              <a:t>,	87 &gt;</a:t>
            </a:r>
          </a:p>
          <a:p>
            <a:pPr defTabSz="741363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&lt; 999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,	,	0	 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602480" y="3291840"/>
            <a:ext cx="243840" cy="40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4862403" y="3308866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001 : 75</a:t>
            </a:r>
            <a:endParaRPr lang="id-ID" dirty="0"/>
          </a:p>
        </p:txBody>
      </p:sp>
      <p:sp>
        <p:nvSpPr>
          <p:cNvPr id="16" name="Right Brace 15"/>
          <p:cNvSpPr/>
          <p:nvPr/>
        </p:nvSpPr>
        <p:spPr>
          <a:xfrm>
            <a:off x="4602480" y="3924514"/>
            <a:ext cx="243840" cy="40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4862403" y="3941540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002 : 77.5</a:t>
            </a:r>
            <a:endParaRPr lang="id-ID" dirty="0"/>
          </a:p>
        </p:txBody>
      </p:sp>
      <p:sp>
        <p:nvSpPr>
          <p:cNvPr id="18" name="Right Brace 17"/>
          <p:cNvSpPr/>
          <p:nvPr/>
        </p:nvSpPr>
        <p:spPr>
          <a:xfrm>
            <a:off x="4602480" y="4594757"/>
            <a:ext cx="243840" cy="6681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4862403" y="4751058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003 : 85.6</a:t>
            </a:r>
            <a:endParaRPr lang="id-ID" dirty="0"/>
          </a:p>
        </p:txBody>
      </p:sp>
      <p:sp>
        <p:nvSpPr>
          <p:cNvPr id="20" name="Rectangle 19"/>
          <p:cNvSpPr/>
          <p:nvPr/>
        </p:nvSpPr>
        <p:spPr>
          <a:xfrm>
            <a:off x="4862403" y="537591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004 : 87</a:t>
            </a:r>
            <a:endParaRPr lang="id-ID" dirty="0"/>
          </a:p>
        </p:txBody>
      </p:sp>
      <p:cxnSp>
        <p:nvCxnSpPr>
          <p:cNvPr id="22" name="Straight Arrow Connector 21"/>
          <p:cNvCxnSpPr>
            <a:endCxn id="20" idx="1"/>
          </p:cNvCxnSpPr>
          <p:nvPr/>
        </p:nvCxnSpPr>
        <p:spPr>
          <a:xfrm>
            <a:off x="4602480" y="5560576"/>
            <a:ext cx="2599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88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3962400" cy="33752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200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type </a:t>
            </a:r>
            <a:r>
              <a:rPr lang="en-US" sz="1200" dirty="0" err="1" smtClean="0">
                <a:solidFill>
                  <a:srgbClr val="0070C0"/>
                </a:solidFill>
              </a:rPr>
              <a:t>mahasiswa</a:t>
            </a:r>
            <a:r>
              <a:rPr lang="en-US" sz="1200" dirty="0" smtClean="0"/>
              <a:t>	</a:t>
            </a:r>
            <a:r>
              <a:rPr lang="en-US" sz="1200" dirty="0"/>
              <a:t>: &lt; id : integer,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			     subject </a:t>
            </a:r>
            <a:r>
              <a:rPr lang="en-US" sz="1200" dirty="0"/>
              <a:t>: string</a:t>
            </a:r>
            <a:r>
              <a:rPr lang="en-US" sz="1200" dirty="0" smtClean="0"/>
              <a:t>,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			     score</a:t>
            </a:r>
            <a:r>
              <a:rPr lang="en-US" sz="1200" dirty="0"/>
              <a:t>: integer &gt;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</a:t>
            </a:r>
            <a:r>
              <a:rPr lang="en-US" sz="1200" dirty="0" smtClean="0"/>
              <a:t>		(*) 	</a:t>
            </a:r>
            <a:r>
              <a:rPr lang="en-US" sz="1200" dirty="0" smtClean="0">
                <a:solidFill>
                  <a:schemeClr val="accent2"/>
                </a:solidFill>
              </a:rPr>
              <a:t>m</a:t>
            </a:r>
            <a:r>
              <a:rPr lang="en-US" sz="1200" dirty="0" smtClean="0"/>
              <a:t> 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</a:t>
            </a:r>
            <a:r>
              <a:rPr lang="en-US" sz="1200" dirty="0" smtClean="0"/>
              <a:t>		(</a:t>
            </a:r>
            <a:r>
              <a:rPr lang="en-US" sz="1200" dirty="0"/>
              <a:t>1</a:t>
            </a:r>
            <a:r>
              <a:rPr lang="en-US" sz="1200" dirty="0" smtClean="0"/>
              <a:t>)	&lt; </a:t>
            </a:r>
            <a:r>
              <a:rPr lang="en-US" sz="1200" dirty="0" smtClean="0">
                <a:solidFill>
                  <a:srgbClr val="FF0000"/>
                </a:solidFill>
              </a:rPr>
              <a:t>9999 , ‘’ , 0</a:t>
            </a:r>
            <a:r>
              <a:rPr lang="en-US" sz="1200" dirty="0" smtClean="0"/>
              <a:t> &gt;    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current_id</a:t>
            </a:r>
            <a:r>
              <a:rPr lang="en-US" sz="1200" dirty="0"/>
              <a:t>	</a:t>
            </a:r>
            <a:r>
              <a:rPr lang="en-US" sz="1200" dirty="0" smtClean="0"/>
              <a:t>	: integer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err="1" smtClean="0"/>
              <a:t>total_score</a:t>
            </a:r>
            <a:r>
              <a:rPr lang="en-US" sz="1200" dirty="0" smtClean="0"/>
              <a:t>, n	: integer</a:t>
            </a:r>
          </a:p>
          <a:p>
            <a:pPr marL="0" indent="0">
              <a:spcBef>
                <a:spcPts val="40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b="1" u="sng" dirty="0" smtClean="0"/>
              <a:t>Algorithm</a:t>
            </a:r>
            <a:endParaRPr lang="en-US" sz="1200" b="1" u="sng" dirty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b="1" u="sng" dirty="0"/>
              <a:t>OPEN</a:t>
            </a:r>
            <a:r>
              <a:rPr lang="en-US" sz="1200" dirty="0"/>
              <a:t> (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/>
              <a:t>)  </a:t>
            </a:r>
            <a:r>
              <a:rPr lang="en-US" sz="1200" dirty="0">
                <a:solidFill>
                  <a:srgbClr val="00B0F0"/>
                </a:solidFill>
              </a:rPr>
              <a:t>{read first-</a:t>
            </a:r>
            <a:r>
              <a:rPr lang="en-US" sz="1200" dirty="0" err="1">
                <a:solidFill>
                  <a:srgbClr val="00B0F0"/>
                </a:solidFill>
              </a:rPr>
              <a:t>elmt</a:t>
            </a:r>
            <a:r>
              <a:rPr lang="en-US" sz="1200" dirty="0">
                <a:solidFill>
                  <a:srgbClr val="00B0F0"/>
                </a:solidFill>
              </a:rPr>
              <a:t>}   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b="1" u="sng" dirty="0"/>
              <a:t>If</a:t>
            </a:r>
            <a:r>
              <a:rPr lang="en-US" sz="1200" dirty="0"/>
              <a:t> ( </a:t>
            </a:r>
            <a:r>
              <a:rPr lang="en-US" sz="1200" dirty="0" err="1">
                <a:solidFill>
                  <a:schemeClr val="accent2"/>
                </a:solidFill>
              </a:rPr>
              <a:t>m</a:t>
            </a:r>
            <a:r>
              <a:rPr lang="en-US" sz="1200" dirty="0" err="1"/>
              <a:t>.nim</a:t>
            </a:r>
            <a:r>
              <a:rPr lang="en-US" sz="1200" dirty="0"/>
              <a:t> = </a:t>
            </a:r>
            <a:r>
              <a:rPr lang="en-US" sz="1200" dirty="0" smtClean="0">
                <a:solidFill>
                  <a:srgbClr val="FF0000"/>
                </a:solidFill>
              </a:rPr>
              <a:t>9999 </a:t>
            </a:r>
            <a:r>
              <a:rPr lang="en-US" sz="1200" dirty="0"/>
              <a:t>) </a:t>
            </a:r>
            <a:r>
              <a:rPr lang="en-US" sz="1200" b="1" u="sng" dirty="0"/>
              <a:t>then</a:t>
            </a:r>
            <a:r>
              <a:rPr lang="en-US" sz="1200" dirty="0"/>
              <a:t>      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	</a:t>
            </a:r>
            <a:r>
              <a:rPr lang="en-US" sz="1200" b="1" u="sng" dirty="0"/>
              <a:t>output</a:t>
            </a:r>
            <a:r>
              <a:rPr lang="en-US" sz="1200" dirty="0"/>
              <a:t> ( ‘empty document’ ) </a:t>
            </a:r>
            <a:endParaRPr lang="id-ID" sz="1200" dirty="0"/>
          </a:p>
          <a:p>
            <a:pPr marL="0" indent="0">
              <a:spcBef>
                <a:spcPts val="400"/>
              </a:spcBef>
              <a:buNone/>
            </a:pPr>
            <a:endParaRPr lang="id-ID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 : </a:t>
            </a:r>
            <a:r>
              <a:rPr lang="en-US" sz="1800" dirty="0" smtClean="0"/>
              <a:t>score average of student </a:t>
            </a:r>
            <a:r>
              <a:rPr lang="en-US" sz="1800" dirty="0"/>
              <a:t>record</a:t>
            </a:r>
            <a:endParaRPr lang="id-ID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480560" y="2009550"/>
            <a:ext cx="4211638" cy="40254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u="sng" dirty="0" smtClean="0"/>
              <a:t>else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dirty="0" smtClean="0"/>
              <a:t>	</a:t>
            </a:r>
            <a:r>
              <a:rPr lang="en-US" sz="1200" b="1" u="sng" dirty="0" smtClean="0"/>
              <a:t>repeat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	</a:t>
            </a:r>
            <a:r>
              <a:rPr lang="en-US" sz="1200" dirty="0" err="1" smtClean="0"/>
              <a:t>current_id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en-US" sz="1200" dirty="0" err="1">
                <a:solidFill>
                  <a:schemeClr val="accent2"/>
                </a:solidFill>
              </a:rPr>
              <a:t>m</a:t>
            </a:r>
            <a:r>
              <a:rPr lang="en-US" sz="1200" dirty="0" err="1" smtClean="0">
                <a:sym typeface="Wingdings" panose="05000000000000000000" pitchFamily="2" charset="2"/>
              </a:rPr>
              <a:t>.nim</a:t>
            </a:r>
            <a:endParaRPr lang="en-US" sz="12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>
                <a:sym typeface="Wingdings" panose="05000000000000000000" pitchFamily="2" charset="2"/>
              </a:rPr>
              <a:t>	</a:t>
            </a:r>
            <a:r>
              <a:rPr lang="en-US" sz="1200" dirty="0">
                <a:sym typeface="Wingdings" panose="05000000000000000000" pitchFamily="2" charset="2"/>
              </a:rPr>
              <a:t>	</a:t>
            </a:r>
            <a:r>
              <a:rPr lang="en-US" sz="1200" dirty="0" err="1" smtClean="0">
                <a:sym typeface="Wingdings" panose="05000000000000000000" pitchFamily="2" charset="2"/>
              </a:rPr>
              <a:t>total_score</a:t>
            </a:r>
            <a:r>
              <a:rPr lang="en-US" sz="1200" dirty="0" smtClean="0">
                <a:sym typeface="Wingdings" panose="05000000000000000000" pitchFamily="2" charset="2"/>
              </a:rPr>
              <a:t>  0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>
                <a:sym typeface="Wingdings" panose="05000000000000000000" pitchFamily="2" charset="2"/>
              </a:rPr>
              <a:t>	</a:t>
            </a:r>
            <a:r>
              <a:rPr lang="en-US" sz="1200" dirty="0">
                <a:sym typeface="Wingdings" panose="05000000000000000000" pitchFamily="2" charset="2"/>
              </a:rPr>
              <a:t>	</a:t>
            </a:r>
            <a:r>
              <a:rPr lang="en-US" sz="1200" dirty="0" smtClean="0">
                <a:sym typeface="Wingdings" panose="05000000000000000000" pitchFamily="2" charset="2"/>
              </a:rPr>
              <a:t>n  0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>
                <a:sym typeface="Wingdings" panose="05000000000000000000" pitchFamily="2" charset="2"/>
              </a:rPr>
              <a:t>	</a:t>
            </a:r>
            <a:r>
              <a:rPr lang="en-US" sz="1200" dirty="0">
                <a:sym typeface="Wingdings" panose="05000000000000000000" pitchFamily="2" charset="2"/>
              </a:rPr>
              <a:t>	</a:t>
            </a:r>
            <a:r>
              <a:rPr lang="en-US" sz="1200" b="1" u="sng" dirty="0" smtClean="0">
                <a:sym typeface="Wingdings" panose="05000000000000000000" pitchFamily="2" charset="2"/>
              </a:rPr>
              <a:t>repeat</a:t>
            </a:r>
            <a:r>
              <a:rPr lang="en-US" sz="1200" b="1" dirty="0" smtClean="0">
                <a:sym typeface="Wingdings" panose="05000000000000000000" pitchFamily="2" charset="2"/>
              </a:rPr>
              <a:t>	</a:t>
            </a:r>
            <a:r>
              <a:rPr lang="en-US" sz="1200" dirty="0">
                <a:solidFill>
                  <a:srgbClr val="00B0F0"/>
                </a:solidFill>
              </a:rPr>
              <a:t> {</a:t>
            </a:r>
            <a:r>
              <a:rPr lang="en-US" sz="1200" dirty="0" smtClean="0">
                <a:solidFill>
                  <a:srgbClr val="00B0F0"/>
                </a:solidFill>
              </a:rPr>
              <a:t>read the scores of the student}</a:t>
            </a:r>
            <a:endParaRPr lang="en-US" sz="1200" b="1" u="sng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>
                <a:sym typeface="Wingdings" panose="05000000000000000000" pitchFamily="2" charset="2"/>
              </a:rPr>
              <a:t>	</a:t>
            </a:r>
            <a:r>
              <a:rPr lang="en-US" sz="1200" dirty="0">
                <a:sym typeface="Wingdings" panose="05000000000000000000" pitchFamily="2" charset="2"/>
              </a:rPr>
              <a:t>	</a:t>
            </a:r>
            <a:r>
              <a:rPr lang="en-US" sz="1200" dirty="0" smtClean="0">
                <a:sym typeface="Wingdings" panose="05000000000000000000" pitchFamily="2" charset="2"/>
              </a:rPr>
              <a:t>	</a:t>
            </a:r>
            <a:r>
              <a:rPr lang="en-US" sz="1200" dirty="0" err="1" smtClean="0">
                <a:sym typeface="Wingdings" panose="05000000000000000000" pitchFamily="2" charset="2"/>
              </a:rPr>
              <a:t>total_score</a:t>
            </a:r>
            <a:r>
              <a:rPr lang="en-US" sz="1200" dirty="0" smtClean="0">
                <a:sym typeface="Wingdings" panose="05000000000000000000" pitchFamily="2" charset="2"/>
              </a:rPr>
              <a:t>  </a:t>
            </a:r>
            <a:r>
              <a:rPr lang="en-US" sz="1200" dirty="0" err="1" smtClean="0">
                <a:sym typeface="Wingdings" panose="05000000000000000000" pitchFamily="2" charset="2"/>
              </a:rPr>
              <a:t>total_score</a:t>
            </a:r>
            <a:r>
              <a:rPr lang="en-US" sz="1200" dirty="0" smtClean="0">
                <a:sym typeface="Wingdings" panose="05000000000000000000" pitchFamily="2" charset="2"/>
              </a:rPr>
              <a:t> + </a:t>
            </a:r>
            <a:r>
              <a:rPr lang="en-US" sz="1200" dirty="0" err="1">
                <a:solidFill>
                  <a:schemeClr val="accent2"/>
                </a:solidFill>
              </a:rPr>
              <a:t>m</a:t>
            </a:r>
            <a:r>
              <a:rPr lang="en-US" sz="1200" dirty="0" err="1" smtClean="0">
                <a:sym typeface="Wingdings" panose="05000000000000000000" pitchFamily="2" charset="2"/>
              </a:rPr>
              <a:t>.score</a:t>
            </a:r>
            <a:endParaRPr lang="en-US" sz="12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>
                <a:sym typeface="Wingdings" panose="05000000000000000000" pitchFamily="2" charset="2"/>
              </a:rPr>
              <a:t>	</a:t>
            </a:r>
            <a:r>
              <a:rPr lang="en-US" sz="1200" dirty="0">
                <a:sym typeface="Wingdings" panose="05000000000000000000" pitchFamily="2" charset="2"/>
              </a:rPr>
              <a:t>	</a:t>
            </a:r>
            <a:r>
              <a:rPr lang="en-US" sz="1200" dirty="0" smtClean="0">
                <a:sym typeface="Wingdings" panose="05000000000000000000" pitchFamily="2" charset="2"/>
              </a:rPr>
              <a:t>	n  n + 1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>
                <a:sym typeface="Wingdings" panose="05000000000000000000" pitchFamily="2" charset="2"/>
              </a:rPr>
              <a:t>	</a:t>
            </a:r>
            <a:r>
              <a:rPr lang="en-US" sz="1200" dirty="0">
                <a:sym typeface="Wingdings" panose="05000000000000000000" pitchFamily="2" charset="2"/>
              </a:rPr>
              <a:t>	</a:t>
            </a:r>
            <a:r>
              <a:rPr lang="en-US" sz="1200" dirty="0" smtClean="0">
                <a:sym typeface="Wingdings" panose="05000000000000000000" pitchFamily="2" charset="2"/>
              </a:rPr>
              <a:t>	</a:t>
            </a:r>
            <a:r>
              <a:rPr lang="en-US" sz="1200" b="1" u="sng" dirty="0" smtClean="0"/>
              <a:t>READ</a:t>
            </a:r>
            <a:r>
              <a:rPr lang="en-US" sz="1200" dirty="0"/>
              <a:t> </a:t>
            </a:r>
            <a:r>
              <a:rPr lang="en-US" sz="1200" dirty="0" smtClean="0"/>
              <a:t>(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/>
              <a:t>)</a:t>
            </a:r>
            <a:endParaRPr lang="en-US" sz="12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>
                <a:sym typeface="Wingdings" panose="05000000000000000000" pitchFamily="2" charset="2"/>
              </a:rPr>
              <a:t>	</a:t>
            </a:r>
            <a:r>
              <a:rPr lang="en-US" sz="1200" dirty="0">
                <a:sym typeface="Wingdings" panose="05000000000000000000" pitchFamily="2" charset="2"/>
              </a:rPr>
              <a:t>	</a:t>
            </a:r>
            <a:r>
              <a:rPr lang="en-US" sz="1200" b="1" u="sng" dirty="0" smtClean="0">
                <a:sym typeface="Wingdings" panose="05000000000000000000" pitchFamily="2" charset="2"/>
              </a:rPr>
              <a:t>until</a:t>
            </a:r>
            <a:r>
              <a:rPr lang="en-US" sz="1200" dirty="0" smtClean="0">
                <a:sym typeface="Wingdings" panose="05000000000000000000" pitchFamily="2" charset="2"/>
              </a:rPr>
              <a:t> ( </a:t>
            </a:r>
            <a:r>
              <a:rPr lang="en-US" sz="1200" dirty="0" err="1" smtClean="0">
                <a:sym typeface="Wingdings" panose="05000000000000000000" pitchFamily="2" charset="2"/>
              </a:rPr>
              <a:t>current_id</a:t>
            </a:r>
            <a:r>
              <a:rPr lang="en-US" sz="1200" dirty="0" smtClean="0">
                <a:sym typeface="Wingdings" panose="05000000000000000000" pitchFamily="2" charset="2"/>
              </a:rPr>
              <a:t> ≠ </a:t>
            </a:r>
            <a:r>
              <a:rPr lang="en-US" sz="1200" dirty="0" err="1">
                <a:solidFill>
                  <a:schemeClr val="accent2"/>
                </a:solidFill>
              </a:rPr>
              <a:t>m</a:t>
            </a:r>
            <a:r>
              <a:rPr lang="en-US" sz="1200" dirty="0" err="1" smtClean="0">
                <a:sym typeface="Wingdings" panose="05000000000000000000" pitchFamily="2" charset="2"/>
              </a:rPr>
              <a:t>.nim</a:t>
            </a:r>
            <a:r>
              <a:rPr lang="en-US" sz="1200" dirty="0" smtClean="0">
                <a:sym typeface="Wingdings" panose="05000000000000000000" pitchFamily="2" charset="2"/>
              </a:rPr>
              <a:t> )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</a:t>
            </a:r>
            <a:r>
              <a:rPr lang="id-ID" sz="1200" dirty="0"/>
              <a:t>	</a:t>
            </a:r>
            <a:r>
              <a:rPr lang="id-ID" sz="1200" b="1" u="sng" dirty="0" smtClean="0"/>
              <a:t>Output</a:t>
            </a:r>
            <a:r>
              <a:rPr lang="en-US" sz="1200" dirty="0" smtClean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 </a:t>
            </a:r>
            <a:r>
              <a:rPr lang="en-US" sz="1200" dirty="0" err="1" smtClean="0"/>
              <a:t>total_score</a:t>
            </a:r>
            <a:r>
              <a:rPr lang="en-US" sz="1200" dirty="0" smtClean="0"/>
              <a:t> </a:t>
            </a:r>
            <a:r>
              <a:rPr lang="id-ID" sz="1200" dirty="0" smtClean="0"/>
              <a:t>/</a:t>
            </a:r>
            <a:r>
              <a:rPr lang="en-US" sz="1200" dirty="0"/>
              <a:t> </a:t>
            </a:r>
            <a:r>
              <a:rPr lang="en-US" sz="1200" dirty="0" smtClean="0"/>
              <a:t>n </a:t>
            </a:r>
            <a:r>
              <a:rPr lang="id-ID" sz="1200" dirty="0" smtClean="0"/>
              <a:t>)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dirty="0" smtClean="0"/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id-ID" sz="1200" b="1" u="sng" dirty="0"/>
              <a:t>Until</a:t>
            </a:r>
            <a:r>
              <a:rPr lang="id-ID" sz="1200" dirty="0"/>
              <a:t> (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id-ID" sz="1200" dirty="0"/>
              <a:t>.nim = </a:t>
            </a:r>
            <a:r>
              <a:rPr lang="en-US" sz="1200" dirty="0" smtClean="0">
                <a:solidFill>
                  <a:srgbClr val="FF0000"/>
                </a:solidFill>
              </a:rPr>
              <a:t>9999 </a:t>
            </a:r>
            <a:r>
              <a:rPr lang="id-ID" sz="1200" dirty="0"/>
              <a:t>) </a:t>
            </a:r>
            <a:endParaRPr lang="en-US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b="1" u="sng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b="1" u="sng" dirty="0" smtClean="0"/>
              <a:t>CLOSE</a:t>
            </a:r>
            <a:r>
              <a:rPr lang="id-ID" sz="1200" dirty="0" smtClean="0"/>
              <a:t> (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</a:t>
            </a:r>
            <a:r>
              <a:rPr lang="id-ID" sz="1200" dirty="0" smtClean="0"/>
              <a:t>)</a:t>
            </a: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500385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type is identified by a separator</a:t>
            </a:r>
          </a:p>
          <a:p>
            <a:pPr lvl="1"/>
            <a:r>
              <a:rPr lang="en-US" dirty="0" smtClean="0"/>
              <a:t>In the example the </a:t>
            </a:r>
            <a:br>
              <a:rPr lang="en-US" dirty="0" smtClean="0"/>
            </a:br>
            <a:r>
              <a:rPr lang="en-US" dirty="0" smtClean="0"/>
              <a:t>separator is a ‘white card’</a:t>
            </a:r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model 2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269634"/>
              </p:ext>
            </p:extLst>
          </p:nvPr>
        </p:nvGraphicFramePr>
        <p:xfrm>
          <a:off x="4404360" y="3023697"/>
          <a:ext cx="4038600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r:id="rId3" imgW="3240024" imgH="1684020" progId="Visio.Drawing.6">
                  <p:embed/>
                </p:oleObj>
              </mc:Choice>
              <mc:Fallback>
                <p:oleObj r:id="rId3" imgW="3240024" imgH="16840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360" y="3023697"/>
                        <a:ext cx="4038600" cy="304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59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: </a:t>
            </a:r>
            <a:r>
              <a:rPr lang="en-US" sz="1800" dirty="0"/>
              <a:t>score average of student record</a:t>
            </a:r>
            <a:endParaRPr lang="id-ID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493773" y="1992288"/>
            <a:ext cx="2978746" cy="42678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defTabSz="762000">
              <a:spcBef>
                <a:spcPts val="400"/>
              </a:spcBef>
              <a:buNone/>
              <a:tabLst>
                <a:tab pos="233363" algn="l"/>
              </a:tabLst>
            </a:pPr>
            <a:r>
              <a:rPr lang="en-US" dirty="0" smtClean="0"/>
              <a:t>Student file : </a:t>
            </a:r>
          </a:p>
          <a:p>
            <a:pPr marL="0" indent="0" defTabSz="762000">
              <a:spcBef>
                <a:spcPts val="400"/>
              </a:spcBef>
              <a:buNone/>
              <a:tabLst>
                <a:tab pos="233363" algn="l"/>
              </a:tabLst>
            </a:pPr>
            <a:endParaRPr lang="en-US" dirty="0" smtClean="0"/>
          </a:p>
          <a:p>
            <a:pPr marL="0" indent="0" defTabSz="762000">
              <a:spcBef>
                <a:spcPts val="400"/>
              </a:spcBef>
              <a:buNone/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 smtClean="0"/>
              <a:t>&lt; 001	, math,	80	&gt;</a:t>
            </a:r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/>
              <a:t>&lt; 001	, </a:t>
            </a:r>
            <a:r>
              <a:rPr lang="en-US" sz="1600" dirty="0" smtClean="0"/>
              <a:t>physics,	70	&gt;</a:t>
            </a:r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>
                <a:solidFill>
                  <a:srgbClr val="00B0F0"/>
                </a:solidFill>
              </a:rPr>
              <a:t>&lt; 0	</a:t>
            </a:r>
            <a:r>
              <a:rPr lang="en-US" sz="1600" dirty="0" smtClean="0">
                <a:solidFill>
                  <a:srgbClr val="00B0F0"/>
                </a:solidFill>
              </a:rPr>
              <a:t>,	,	0	&gt;</a:t>
            </a:r>
            <a:endParaRPr lang="en-US" sz="1600" dirty="0">
              <a:solidFill>
                <a:srgbClr val="00B0F0"/>
              </a:solidFill>
            </a:endParaRPr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 smtClean="0"/>
              <a:t>&lt; 002</a:t>
            </a:r>
            <a:r>
              <a:rPr lang="en-US" sz="1600" dirty="0"/>
              <a:t>	, math</a:t>
            </a:r>
            <a:r>
              <a:rPr lang="en-US" sz="1600" dirty="0" smtClean="0"/>
              <a:t>,	75	&gt;</a:t>
            </a:r>
            <a:endParaRPr lang="en-US" sz="1600" dirty="0"/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 smtClean="0"/>
              <a:t>&lt; 002</a:t>
            </a:r>
            <a:r>
              <a:rPr lang="en-US" sz="1600" dirty="0"/>
              <a:t>	, </a:t>
            </a:r>
            <a:r>
              <a:rPr lang="en-US" sz="1600" dirty="0" smtClean="0"/>
              <a:t>physics,	80	&gt;</a:t>
            </a:r>
            <a:endParaRPr lang="en-US" sz="1600" dirty="0"/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>
                <a:solidFill>
                  <a:srgbClr val="00B0F0"/>
                </a:solidFill>
              </a:rPr>
              <a:t>&lt; </a:t>
            </a:r>
            <a:r>
              <a:rPr lang="en-US" sz="1600" dirty="0" smtClean="0">
                <a:solidFill>
                  <a:srgbClr val="00B0F0"/>
                </a:solidFill>
              </a:rPr>
              <a:t>0</a:t>
            </a:r>
            <a:r>
              <a:rPr lang="en-US" sz="1600" dirty="0">
                <a:solidFill>
                  <a:srgbClr val="00B0F0"/>
                </a:solidFill>
              </a:rPr>
              <a:t>	,	,	</a:t>
            </a:r>
            <a:r>
              <a:rPr lang="en-US" sz="1600" dirty="0" smtClean="0">
                <a:solidFill>
                  <a:srgbClr val="00B0F0"/>
                </a:solidFill>
              </a:rPr>
              <a:t>0</a:t>
            </a:r>
            <a:r>
              <a:rPr lang="en-US" sz="1600" dirty="0">
                <a:solidFill>
                  <a:srgbClr val="00B0F0"/>
                </a:solidFill>
              </a:rPr>
              <a:t>	</a:t>
            </a:r>
            <a:r>
              <a:rPr lang="en-US" sz="1600" dirty="0" smtClean="0">
                <a:solidFill>
                  <a:srgbClr val="00B0F0"/>
                </a:solidFill>
              </a:rPr>
              <a:t>&gt;</a:t>
            </a:r>
            <a:endParaRPr lang="en-US" sz="1600" dirty="0">
              <a:solidFill>
                <a:srgbClr val="00B0F0"/>
              </a:solidFill>
            </a:endParaRPr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 smtClean="0"/>
              <a:t>&lt; 003</a:t>
            </a:r>
            <a:r>
              <a:rPr lang="en-US" sz="1600" dirty="0"/>
              <a:t>	, math</a:t>
            </a:r>
            <a:r>
              <a:rPr lang="en-US" sz="1600" dirty="0" smtClean="0"/>
              <a:t>,	90	&gt;</a:t>
            </a:r>
            <a:endParaRPr lang="en-US" sz="1600" dirty="0"/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/>
              <a:t>&lt; </a:t>
            </a:r>
            <a:r>
              <a:rPr lang="en-US" sz="1600" dirty="0" smtClean="0"/>
              <a:t>003</a:t>
            </a:r>
            <a:r>
              <a:rPr lang="en-US" sz="1600" dirty="0"/>
              <a:t>	, physics</a:t>
            </a:r>
            <a:r>
              <a:rPr lang="en-US" sz="1600" dirty="0" smtClean="0"/>
              <a:t>,	77	&gt;</a:t>
            </a:r>
            <a:endParaRPr lang="en-US" sz="1600" dirty="0"/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/>
              <a:t>&lt; </a:t>
            </a:r>
            <a:r>
              <a:rPr lang="en-US" sz="1600" dirty="0" smtClean="0"/>
              <a:t>003</a:t>
            </a:r>
            <a:r>
              <a:rPr lang="en-US" sz="1600" dirty="0"/>
              <a:t>	, </a:t>
            </a:r>
            <a:r>
              <a:rPr lang="en-US" sz="1600" dirty="0" smtClean="0"/>
              <a:t>literacy,	90	&gt;</a:t>
            </a:r>
            <a:endParaRPr lang="en-US" sz="1600" dirty="0"/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>
                <a:solidFill>
                  <a:srgbClr val="00B0F0"/>
                </a:solidFill>
              </a:rPr>
              <a:t>&lt; </a:t>
            </a:r>
            <a:r>
              <a:rPr lang="en-US" sz="1600" dirty="0" smtClean="0">
                <a:solidFill>
                  <a:srgbClr val="00B0F0"/>
                </a:solidFill>
              </a:rPr>
              <a:t>0</a:t>
            </a:r>
            <a:r>
              <a:rPr lang="en-US" sz="1600" dirty="0">
                <a:solidFill>
                  <a:srgbClr val="00B0F0"/>
                </a:solidFill>
              </a:rPr>
              <a:t>	,	,	</a:t>
            </a:r>
            <a:r>
              <a:rPr lang="en-US" sz="1600" dirty="0" smtClean="0">
                <a:solidFill>
                  <a:srgbClr val="00B0F0"/>
                </a:solidFill>
              </a:rPr>
              <a:t>0</a:t>
            </a:r>
            <a:r>
              <a:rPr lang="en-US" sz="1600" dirty="0">
                <a:solidFill>
                  <a:srgbClr val="00B0F0"/>
                </a:solidFill>
              </a:rPr>
              <a:t>	</a:t>
            </a:r>
            <a:r>
              <a:rPr lang="en-US" sz="1600" dirty="0" smtClean="0">
                <a:solidFill>
                  <a:srgbClr val="00B0F0"/>
                </a:solidFill>
              </a:rPr>
              <a:t>&gt;</a:t>
            </a:r>
            <a:endParaRPr lang="en-US" sz="1600" dirty="0">
              <a:solidFill>
                <a:srgbClr val="00B0F0"/>
              </a:solidFill>
            </a:endParaRPr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 smtClean="0"/>
              <a:t>&lt; 004</a:t>
            </a:r>
            <a:r>
              <a:rPr lang="en-US" sz="1600" dirty="0"/>
              <a:t>	, math</a:t>
            </a:r>
            <a:r>
              <a:rPr lang="en-US" sz="1600" dirty="0" smtClean="0"/>
              <a:t>,	87	&gt;</a:t>
            </a:r>
            <a:endParaRPr lang="en-US" sz="1600" dirty="0"/>
          </a:p>
          <a:p>
            <a:pPr defTabSz="762000">
              <a:spcBef>
                <a:spcPts val="400"/>
              </a:spcBef>
              <a:tabLst>
                <a:tab pos="741363" algn="l"/>
                <a:tab pos="1482725" algn="l"/>
                <a:tab pos="1939925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&lt; 999	,	,	0	</a:t>
            </a:r>
            <a:r>
              <a:rPr lang="en-US" sz="1600" dirty="0" smtClean="0">
                <a:solidFill>
                  <a:srgbClr val="FF0000"/>
                </a:solidFill>
              </a:rPr>
              <a:t>&gt;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586397" y="2807506"/>
            <a:ext cx="243840" cy="40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4846320" y="2824532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001 : 75</a:t>
            </a:r>
            <a:endParaRPr lang="id-ID" dirty="0"/>
          </a:p>
        </p:txBody>
      </p:sp>
      <p:sp>
        <p:nvSpPr>
          <p:cNvPr id="16" name="Right Brace 15"/>
          <p:cNvSpPr/>
          <p:nvPr/>
        </p:nvSpPr>
        <p:spPr>
          <a:xfrm>
            <a:off x="4602480" y="3640920"/>
            <a:ext cx="243840" cy="40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4862403" y="3657946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002 : 77.5</a:t>
            </a:r>
            <a:endParaRPr lang="id-ID" dirty="0"/>
          </a:p>
        </p:txBody>
      </p:sp>
      <p:sp>
        <p:nvSpPr>
          <p:cNvPr id="18" name="Right Brace 17"/>
          <p:cNvSpPr/>
          <p:nvPr/>
        </p:nvSpPr>
        <p:spPr>
          <a:xfrm>
            <a:off x="4602480" y="4594757"/>
            <a:ext cx="243840" cy="6681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4862403" y="4751058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003 : 85.6</a:t>
            </a:r>
            <a:endParaRPr lang="id-ID" dirty="0"/>
          </a:p>
        </p:txBody>
      </p:sp>
      <p:sp>
        <p:nvSpPr>
          <p:cNvPr id="20" name="Rectangle 19"/>
          <p:cNvSpPr/>
          <p:nvPr/>
        </p:nvSpPr>
        <p:spPr>
          <a:xfrm>
            <a:off x="4846320" y="5601329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004 : 87</a:t>
            </a:r>
            <a:endParaRPr lang="id-ID" dirty="0"/>
          </a:p>
        </p:txBody>
      </p:sp>
      <p:cxnSp>
        <p:nvCxnSpPr>
          <p:cNvPr id="22" name="Straight Arrow Connector 21"/>
          <p:cNvCxnSpPr>
            <a:endCxn id="20" idx="1"/>
          </p:cNvCxnSpPr>
          <p:nvPr/>
        </p:nvCxnSpPr>
        <p:spPr>
          <a:xfrm>
            <a:off x="4586397" y="5785995"/>
            <a:ext cx="2599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42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3962400" cy="33752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200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type </a:t>
            </a:r>
            <a:r>
              <a:rPr lang="en-US" sz="1200" dirty="0" err="1" smtClean="0">
                <a:solidFill>
                  <a:srgbClr val="0070C0"/>
                </a:solidFill>
              </a:rPr>
              <a:t>mahasiswa</a:t>
            </a:r>
            <a:r>
              <a:rPr lang="en-US" sz="1200" dirty="0" smtClean="0"/>
              <a:t>	</a:t>
            </a:r>
            <a:r>
              <a:rPr lang="en-US" sz="1200" dirty="0"/>
              <a:t>: &lt; id : integer,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			     subject </a:t>
            </a:r>
            <a:r>
              <a:rPr lang="en-US" sz="1200" dirty="0"/>
              <a:t>: string</a:t>
            </a:r>
            <a:r>
              <a:rPr lang="en-US" sz="1200" dirty="0" smtClean="0"/>
              <a:t>,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			     score</a:t>
            </a:r>
            <a:r>
              <a:rPr lang="en-US" sz="1200" dirty="0"/>
              <a:t>: integer &gt;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: </a:t>
            </a:r>
            <a:r>
              <a:rPr lang="en-US" sz="1200" b="1" dirty="0"/>
              <a:t>SEQFILE</a:t>
            </a:r>
            <a:r>
              <a:rPr lang="en-US" sz="1200" dirty="0"/>
              <a:t> of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</a:t>
            </a:r>
            <a:r>
              <a:rPr lang="en-US" sz="1200" dirty="0" smtClean="0"/>
              <a:t>		(*) 	</a:t>
            </a:r>
            <a:r>
              <a:rPr lang="en-US" sz="1200" dirty="0" smtClean="0">
                <a:solidFill>
                  <a:schemeClr val="accent2"/>
                </a:solidFill>
              </a:rPr>
              <a:t>m</a:t>
            </a:r>
            <a:r>
              <a:rPr lang="en-US" sz="1200" dirty="0" smtClean="0"/>
              <a:t> : </a:t>
            </a:r>
            <a:r>
              <a:rPr lang="en-US" sz="1200" dirty="0" err="1">
                <a:solidFill>
                  <a:srgbClr val="0070C0"/>
                </a:solidFill>
              </a:rPr>
              <a:t>mahasiswa</a:t>
            </a: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    </a:t>
            </a:r>
            <a:r>
              <a:rPr lang="en-US" sz="1200" dirty="0" smtClean="0"/>
              <a:t>		(</a:t>
            </a:r>
            <a:r>
              <a:rPr lang="en-US" sz="1200" dirty="0"/>
              <a:t>1</a:t>
            </a:r>
            <a:r>
              <a:rPr lang="en-US" sz="1200" dirty="0" smtClean="0"/>
              <a:t>)	&lt; </a:t>
            </a:r>
            <a:r>
              <a:rPr lang="en-US" sz="1200" dirty="0" smtClean="0">
                <a:solidFill>
                  <a:srgbClr val="FF0000"/>
                </a:solidFill>
              </a:rPr>
              <a:t>9999 , ‘’ , 0</a:t>
            </a:r>
            <a:r>
              <a:rPr lang="en-US" sz="1200" dirty="0" smtClean="0"/>
              <a:t> &gt;    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err="1" smtClean="0"/>
              <a:t>total_score</a:t>
            </a:r>
            <a:r>
              <a:rPr lang="en-US" sz="1200" dirty="0" smtClean="0"/>
              <a:t>, n	: integer</a:t>
            </a:r>
          </a:p>
          <a:p>
            <a:pPr marL="0" indent="0">
              <a:spcBef>
                <a:spcPts val="40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b="1" u="sng" dirty="0" smtClean="0"/>
              <a:t>Algorithm</a:t>
            </a:r>
            <a:endParaRPr lang="en-US" sz="1200" b="1" u="sng" dirty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b="1" u="sng" dirty="0"/>
              <a:t>OPEN</a:t>
            </a:r>
            <a:r>
              <a:rPr lang="en-US" sz="1200" dirty="0"/>
              <a:t> (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/>
              <a:t>)  </a:t>
            </a:r>
            <a:r>
              <a:rPr lang="en-US" sz="1200" dirty="0">
                <a:solidFill>
                  <a:srgbClr val="00B0F0"/>
                </a:solidFill>
              </a:rPr>
              <a:t>{read first-</a:t>
            </a:r>
            <a:r>
              <a:rPr lang="en-US" sz="1200" dirty="0" err="1">
                <a:solidFill>
                  <a:srgbClr val="00B0F0"/>
                </a:solidFill>
              </a:rPr>
              <a:t>elmt</a:t>
            </a:r>
            <a:r>
              <a:rPr lang="en-US" sz="1200" dirty="0">
                <a:solidFill>
                  <a:srgbClr val="00B0F0"/>
                </a:solidFill>
              </a:rPr>
              <a:t>}   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b="1" u="sng" dirty="0"/>
              <a:t>If</a:t>
            </a:r>
            <a:r>
              <a:rPr lang="en-US" sz="1200" dirty="0"/>
              <a:t> ( </a:t>
            </a:r>
            <a:r>
              <a:rPr lang="en-US" sz="1200" dirty="0" err="1">
                <a:solidFill>
                  <a:schemeClr val="accent2"/>
                </a:solidFill>
              </a:rPr>
              <a:t>m</a:t>
            </a:r>
            <a:r>
              <a:rPr lang="en-US" sz="1200" dirty="0" err="1"/>
              <a:t>.nim</a:t>
            </a:r>
            <a:r>
              <a:rPr lang="en-US" sz="1200" dirty="0"/>
              <a:t> = </a:t>
            </a:r>
            <a:r>
              <a:rPr lang="en-US" sz="1200" dirty="0" smtClean="0">
                <a:solidFill>
                  <a:srgbClr val="FF0000"/>
                </a:solidFill>
              </a:rPr>
              <a:t>9999 </a:t>
            </a:r>
            <a:r>
              <a:rPr lang="en-US" sz="1200" dirty="0"/>
              <a:t>) </a:t>
            </a:r>
            <a:r>
              <a:rPr lang="en-US" sz="1200" b="1" u="sng" dirty="0"/>
              <a:t>then</a:t>
            </a:r>
            <a:r>
              <a:rPr lang="en-US" sz="1200" dirty="0"/>
              <a:t>      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	</a:t>
            </a:r>
            <a:r>
              <a:rPr lang="en-US" sz="1200" b="1" u="sng" dirty="0"/>
              <a:t>output</a:t>
            </a:r>
            <a:r>
              <a:rPr lang="en-US" sz="1200" dirty="0"/>
              <a:t> ( ‘empty document’ ) </a:t>
            </a:r>
            <a:endParaRPr lang="id-ID" sz="1200" dirty="0"/>
          </a:p>
          <a:p>
            <a:pPr marL="0" indent="0">
              <a:spcBef>
                <a:spcPts val="400"/>
              </a:spcBef>
              <a:buNone/>
            </a:pPr>
            <a:endParaRPr lang="id-ID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: </a:t>
            </a:r>
            <a:r>
              <a:rPr lang="en-US" sz="1800" dirty="0" smtClean="0"/>
              <a:t>score average of student </a:t>
            </a:r>
            <a:r>
              <a:rPr lang="en-US" sz="1800" dirty="0"/>
              <a:t>record</a:t>
            </a:r>
            <a:endParaRPr lang="id-ID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480559" y="2009550"/>
            <a:ext cx="4253381" cy="40254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u="sng" dirty="0" smtClean="0"/>
              <a:t>else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dirty="0" smtClean="0"/>
              <a:t>	</a:t>
            </a:r>
            <a:r>
              <a:rPr lang="en-US" sz="1200" b="1" u="sng" dirty="0" smtClean="0"/>
              <a:t>repeat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	</a:t>
            </a:r>
            <a:r>
              <a:rPr lang="en-US" sz="1200" dirty="0" smtClean="0">
                <a:solidFill>
                  <a:srgbClr val="00B0F0"/>
                </a:solidFill>
              </a:rPr>
              <a:t>{skip separator} 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	</a:t>
            </a:r>
            <a:r>
              <a:rPr lang="en-US" sz="1200" b="1" u="sng" dirty="0" smtClean="0"/>
              <a:t>while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(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id-ID" sz="1200" dirty="0"/>
              <a:t>.nim </a:t>
            </a:r>
            <a:r>
              <a:rPr lang="en-US" sz="1200" dirty="0">
                <a:sym typeface="Wingdings" panose="05000000000000000000" pitchFamily="2" charset="2"/>
              </a:rPr>
              <a:t>≠</a:t>
            </a:r>
            <a:r>
              <a:rPr lang="id-ID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9999 </a:t>
            </a:r>
            <a:r>
              <a:rPr lang="en-US" sz="1200" dirty="0" smtClean="0">
                <a:sym typeface="Wingdings" panose="05000000000000000000" pitchFamily="2" charset="2"/>
              </a:rPr>
              <a:t>) </a:t>
            </a:r>
            <a:r>
              <a:rPr lang="en-US" sz="1200" b="1" u="sng" dirty="0" smtClean="0">
                <a:sym typeface="Wingdings" panose="05000000000000000000" pitchFamily="2" charset="2"/>
              </a:rPr>
              <a:t>and</a:t>
            </a:r>
            <a:r>
              <a:rPr lang="en-US" sz="1200" dirty="0" smtClean="0">
                <a:sym typeface="Wingdings" panose="05000000000000000000" pitchFamily="2" charset="2"/>
              </a:rPr>
              <a:t> </a:t>
            </a:r>
            <a:r>
              <a:rPr lang="en-US" sz="1200" dirty="0">
                <a:sym typeface="Wingdings" panose="05000000000000000000" pitchFamily="2" charset="2"/>
              </a:rPr>
              <a:t>(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id-ID" sz="1200" dirty="0"/>
              <a:t>.nim </a:t>
            </a:r>
            <a:r>
              <a:rPr lang="en-US" sz="1200" dirty="0" smtClean="0">
                <a:sym typeface="Wingdings" panose="05000000000000000000" pitchFamily="2" charset="2"/>
              </a:rPr>
              <a:t>=</a:t>
            </a:r>
            <a:r>
              <a:rPr lang="id-ID" sz="1200" dirty="0" smtClean="0"/>
              <a:t> </a:t>
            </a:r>
            <a:r>
              <a:rPr lang="en-US" sz="1200" dirty="0">
                <a:solidFill>
                  <a:srgbClr val="FF0000"/>
                </a:solidFill>
              </a:rPr>
              <a:t>0</a:t>
            </a:r>
            <a:r>
              <a:rPr lang="en-US" sz="1200" dirty="0" smtClean="0">
                <a:sym typeface="Wingdings" panose="05000000000000000000" pitchFamily="2" charset="2"/>
              </a:rPr>
              <a:t>) </a:t>
            </a:r>
            <a:r>
              <a:rPr lang="en-US" sz="1200" b="1" u="sng" dirty="0" smtClean="0">
                <a:sym typeface="Wingdings" panose="05000000000000000000" pitchFamily="2" charset="2"/>
              </a:rPr>
              <a:t>do</a:t>
            </a:r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		</a:t>
            </a:r>
            <a:r>
              <a:rPr lang="en-US" sz="1200" b="1" u="sng" dirty="0"/>
              <a:t>READ</a:t>
            </a:r>
            <a:r>
              <a:rPr lang="en-US" sz="1200" dirty="0"/>
              <a:t> (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>
                <a:sym typeface="Wingdings" panose="05000000000000000000" pitchFamily="2" charset="2"/>
              </a:rPr>
              <a:t>		</a:t>
            </a:r>
            <a:r>
              <a:rPr lang="en-US" sz="1200" dirty="0" err="1">
                <a:sym typeface="Wingdings" panose="05000000000000000000" pitchFamily="2" charset="2"/>
              </a:rPr>
              <a:t>total_score</a:t>
            </a:r>
            <a:r>
              <a:rPr lang="en-US" sz="1200" dirty="0">
                <a:sym typeface="Wingdings" panose="05000000000000000000" pitchFamily="2" charset="2"/>
              </a:rPr>
              <a:t>  0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>
                <a:sym typeface="Wingdings" panose="05000000000000000000" pitchFamily="2" charset="2"/>
              </a:rPr>
              <a:t>		n  0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b="1" dirty="0" smtClean="0"/>
              <a:t>		</a:t>
            </a:r>
            <a:r>
              <a:rPr lang="en-US" sz="1200" b="1" u="sng" dirty="0" smtClean="0"/>
              <a:t>while</a:t>
            </a:r>
            <a:r>
              <a:rPr lang="en-US" sz="1200" dirty="0" smtClean="0"/>
              <a:t> </a:t>
            </a:r>
            <a:r>
              <a:rPr lang="en-US" sz="1200" dirty="0">
                <a:sym typeface="Wingdings" panose="05000000000000000000" pitchFamily="2" charset="2"/>
              </a:rPr>
              <a:t>(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id-ID" sz="1200" dirty="0"/>
              <a:t>.nim </a:t>
            </a:r>
            <a:r>
              <a:rPr lang="en-US" sz="1200" dirty="0">
                <a:sym typeface="Wingdings" panose="05000000000000000000" pitchFamily="2" charset="2"/>
              </a:rPr>
              <a:t>≠</a:t>
            </a:r>
            <a:r>
              <a:rPr lang="id-ID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9999 </a:t>
            </a:r>
            <a:r>
              <a:rPr lang="en-US" sz="1200" dirty="0">
                <a:sym typeface="Wingdings" panose="05000000000000000000" pitchFamily="2" charset="2"/>
              </a:rPr>
              <a:t>) </a:t>
            </a:r>
            <a:r>
              <a:rPr lang="en-US" sz="1200" b="1" u="sng" dirty="0">
                <a:sym typeface="Wingdings" panose="05000000000000000000" pitchFamily="2" charset="2"/>
              </a:rPr>
              <a:t>and</a:t>
            </a:r>
            <a:r>
              <a:rPr lang="en-US" sz="1200" dirty="0">
                <a:sym typeface="Wingdings" panose="05000000000000000000" pitchFamily="2" charset="2"/>
              </a:rPr>
              <a:t> (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id-ID" sz="1200" dirty="0"/>
              <a:t>.nim </a:t>
            </a:r>
            <a:r>
              <a:rPr lang="en-US" sz="1200" dirty="0">
                <a:sym typeface="Wingdings" panose="05000000000000000000" pitchFamily="2" charset="2"/>
              </a:rPr>
              <a:t>≠</a:t>
            </a:r>
            <a:r>
              <a:rPr lang="id-ID" sz="1200" dirty="0" smtClean="0"/>
              <a:t> </a:t>
            </a:r>
            <a:r>
              <a:rPr lang="en-US" sz="1200" dirty="0">
                <a:solidFill>
                  <a:srgbClr val="FF0000"/>
                </a:solidFill>
              </a:rPr>
              <a:t>0</a:t>
            </a:r>
            <a:r>
              <a:rPr lang="en-US" sz="1200" dirty="0">
                <a:sym typeface="Wingdings" panose="05000000000000000000" pitchFamily="2" charset="2"/>
              </a:rPr>
              <a:t>) </a:t>
            </a:r>
            <a:r>
              <a:rPr lang="en-US" sz="1200" b="1" u="sng" dirty="0">
                <a:sym typeface="Wingdings" panose="05000000000000000000" pitchFamily="2" charset="2"/>
              </a:rPr>
              <a:t>do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>
                <a:sym typeface="Wingdings" panose="05000000000000000000" pitchFamily="2" charset="2"/>
              </a:rPr>
              <a:t>			</a:t>
            </a:r>
            <a:r>
              <a:rPr lang="en-US" sz="1200" dirty="0" err="1">
                <a:sym typeface="Wingdings" panose="05000000000000000000" pitchFamily="2" charset="2"/>
              </a:rPr>
              <a:t>total_score</a:t>
            </a:r>
            <a:r>
              <a:rPr lang="en-US" sz="1200" dirty="0">
                <a:sym typeface="Wingdings" panose="05000000000000000000" pitchFamily="2" charset="2"/>
              </a:rPr>
              <a:t>  </a:t>
            </a:r>
            <a:r>
              <a:rPr lang="en-US" sz="1200" dirty="0" err="1">
                <a:sym typeface="Wingdings" panose="05000000000000000000" pitchFamily="2" charset="2"/>
              </a:rPr>
              <a:t>total_score</a:t>
            </a:r>
            <a:r>
              <a:rPr lang="en-US" sz="1200" dirty="0">
                <a:sym typeface="Wingdings" panose="05000000000000000000" pitchFamily="2" charset="2"/>
              </a:rPr>
              <a:t> + </a:t>
            </a:r>
            <a:r>
              <a:rPr lang="en-US" sz="1200" dirty="0" err="1">
                <a:solidFill>
                  <a:schemeClr val="accent2"/>
                </a:solidFill>
              </a:rPr>
              <a:t>m</a:t>
            </a:r>
            <a:r>
              <a:rPr lang="en-US" sz="1200" dirty="0" err="1">
                <a:sym typeface="Wingdings" panose="05000000000000000000" pitchFamily="2" charset="2"/>
              </a:rPr>
              <a:t>.score</a:t>
            </a:r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>
                <a:sym typeface="Wingdings" panose="05000000000000000000" pitchFamily="2" charset="2"/>
              </a:rPr>
              <a:t>			n  n + 1</a:t>
            </a:r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		</a:t>
            </a:r>
            <a:r>
              <a:rPr lang="en-US" sz="1200" b="1" u="sng" dirty="0"/>
              <a:t>READ</a:t>
            </a:r>
            <a:r>
              <a:rPr lang="en-US" sz="1200" dirty="0"/>
              <a:t> ( </a:t>
            </a:r>
            <a:r>
              <a:rPr lang="en-US" sz="1200" dirty="0" err="1">
                <a:solidFill>
                  <a:srgbClr val="00B050"/>
                </a:solidFill>
              </a:rPr>
              <a:t>doc_mhs</a:t>
            </a:r>
            <a:r>
              <a:rPr lang="en-US" sz="1200" dirty="0"/>
              <a:t> ,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en-US" sz="1200" dirty="0">
                <a:solidFill>
                  <a:srgbClr val="FFC000"/>
                </a:solidFill>
              </a:rPr>
              <a:t> </a:t>
            </a:r>
            <a:r>
              <a:rPr lang="en-US" sz="1200" dirty="0"/>
              <a:t>)</a:t>
            </a:r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 smtClean="0"/>
              <a:t>		</a:t>
            </a:r>
            <a:r>
              <a:rPr lang="en-US" sz="1200" b="1" u="sng" dirty="0" smtClean="0"/>
              <a:t>if</a:t>
            </a:r>
            <a:r>
              <a:rPr lang="en-US" sz="1200" dirty="0" smtClean="0"/>
              <a:t> ( n </a:t>
            </a:r>
            <a:r>
              <a:rPr lang="en-US" sz="1200" dirty="0">
                <a:sym typeface="Wingdings" panose="05000000000000000000" pitchFamily="2" charset="2"/>
              </a:rPr>
              <a:t>≠ </a:t>
            </a:r>
            <a:r>
              <a:rPr lang="en-US" sz="1200" dirty="0" smtClean="0">
                <a:sym typeface="Wingdings" panose="05000000000000000000" pitchFamily="2" charset="2"/>
              </a:rPr>
              <a:t>0 ) </a:t>
            </a:r>
            <a:r>
              <a:rPr lang="en-US" sz="1200" b="1" u="sng" dirty="0" smtClean="0">
                <a:sym typeface="Wingdings" panose="05000000000000000000" pitchFamily="2" charset="2"/>
              </a:rPr>
              <a:t>then</a:t>
            </a:r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en-US" sz="1200" dirty="0">
                <a:sym typeface="Wingdings" panose="05000000000000000000" pitchFamily="2" charset="2"/>
              </a:rPr>
              <a:t>	</a:t>
            </a:r>
            <a:r>
              <a:rPr lang="en-US" sz="1200" dirty="0" smtClean="0">
                <a:sym typeface="Wingdings" panose="05000000000000000000" pitchFamily="2" charset="2"/>
              </a:rPr>
              <a:t>	</a:t>
            </a:r>
            <a:r>
              <a:rPr lang="id-ID" sz="1200" dirty="0"/>
              <a:t>	</a:t>
            </a:r>
            <a:r>
              <a:rPr lang="id-ID" sz="1200" b="1" u="sng" dirty="0" smtClean="0"/>
              <a:t>Output</a:t>
            </a:r>
            <a:r>
              <a:rPr lang="en-US" sz="1200" dirty="0" smtClean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 </a:t>
            </a:r>
            <a:r>
              <a:rPr lang="en-US" sz="1200" dirty="0" err="1" smtClean="0"/>
              <a:t>total_score</a:t>
            </a:r>
            <a:r>
              <a:rPr lang="en-US" sz="1200" dirty="0" smtClean="0"/>
              <a:t> </a:t>
            </a:r>
            <a:r>
              <a:rPr lang="id-ID" sz="1200" dirty="0" smtClean="0"/>
              <a:t>/</a:t>
            </a:r>
            <a:r>
              <a:rPr lang="en-US" sz="1200" dirty="0"/>
              <a:t> </a:t>
            </a:r>
            <a:r>
              <a:rPr lang="en-US" sz="1200" dirty="0" smtClean="0"/>
              <a:t>n </a:t>
            </a:r>
            <a:r>
              <a:rPr lang="id-ID" sz="1200" dirty="0" smtClean="0"/>
              <a:t>)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None/>
              <a:tabLst>
                <a:tab pos="284163" algn="l"/>
                <a:tab pos="568325" algn="l"/>
              </a:tabLst>
            </a:pPr>
            <a:r>
              <a:rPr lang="en-US" sz="1200" dirty="0"/>
              <a:t>	</a:t>
            </a:r>
            <a:r>
              <a:rPr lang="id-ID" sz="1200" b="1" u="sng" dirty="0"/>
              <a:t>Until</a:t>
            </a:r>
            <a:r>
              <a:rPr lang="id-ID" sz="1200" dirty="0"/>
              <a:t> (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accent2"/>
                </a:solidFill>
              </a:rPr>
              <a:t>m</a:t>
            </a:r>
            <a:r>
              <a:rPr lang="id-ID" sz="1200" dirty="0"/>
              <a:t>.nim = </a:t>
            </a:r>
            <a:r>
              <a:rPr lang="en-US" sz="1200" dirty="0" smtClean="0">
                <a:solidFill>
                  <a:srgbClr val="FF0000"/>
                </a:solidFill>
              </a:rPr>
              <a:t>9999 </a:t>
            </a:r>
            <a:r>
              <a:rPr lang="id-ID" sz="1200" dirty="0"/>
              <a:t>) </a:t>
            </a:r>
            <a:endParaRPr lang="en-US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en-US" sz="1200" b="1" u="sng" dirty="0" smtClean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r>
              <a:rPr lang="id-ID" sz="1200" b="1" u="sng" dirty="0" smtClean="0"/>
              <a:t>CLOSE</a:t>
            </a:r>
            <a:r>
              <a:rPr lang="id-ID" sz="1200" dirty="0" smtClean="0"/>
              <a:t> (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doc_mhs</a:t>
            </a:r>
            <a:r>
              <a:rPr lang="en-US" sz="1200" dirty="0" smtClean="0"/>
              <a:t> </a:t>
            </a:r>
            <a:r>
              <a:rPr lang="id-ID" sz="1200" dirty="0" smtClean="0"/>
              <a:t>)</a:t>
            </a:r>
            <a:endParaRPr lang="id-ID" sz="1200" dirty="0"/>
          </a:p>
          <a:p>
            <a:pPr marL="0" indent="0">
              <a:spcBef>
                <a:spcPts val="400"/>
              </a:spcBef>
              <a:buFontTx/>
              <a:buNone/>
              <a:tabLst>
                <a:tab pos="284163" algn="l"/>
                <a:tab pos="568325" algn="l"/>
              </a:tabLst>
            </a:pP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410454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131277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200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tab_a</a:t>
            </a:r>
            <a:r>
              <a:rPr lang="en-US" sz="1200" dirty="0"/>
              <a:t>, </a:t>
            </a:r>
            <a:r>
              <a:rPr lang="en-US" sz="1200" dirty="0" err="1"/>
              <a:t>tab_b</a:t>
            </a:r>
            <a:r>
              <a:rPr lang="en-US" sz="1200" dirty="0"/>
              <a:t> 	</a:t>
            </a:r>
            <a:r>
              <a:rPr lang="en-US" sz="1200" dirty="0" smtClean="0"/>
              <a:t>: </a:t>
            </a:r>
            <a:r>
              <a:rPr lang="en-US" sz="1200" dirty="0"/>
              <a:t>array[1..10] of </a:t>
            </a:r>
            <a:r>
              <a:rPr lang="en-US" sz="1200" b="1" u="sng" dirty="0" smtClean="0"/>
              <a:t>integer</a:t>
            </a:r>
            <a:r>
              <a:rPr lang="en-US" sz="1200" dirty="0" smtClean="0"/>
              <a:t>	  // assume </a:t>
            </a:r>
            <a:r>
              <a:rPr lang="en-US" sz="1200" dirty="0" err="1" smtClean="0"/>
              <a:t>tab_a</a:t>
            </a:r>
            <a:r>
              <a:rPr lang="en-US" sz="1200" dirty="0" smtClean="0"/>
              <a:t> and </a:t>
            </a:r>
            <a:r>
              <a:rPr lang="en-US" sz="1200" dirty="0" err="1" smtClean="0"/>
              <a:t>tab_b</a:t>
            </a:r>
            <a:r>
              <a:rPr lang="en-US" sz="1200" dirty="0" smtClean="0"/>
              <a:t> already defined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err="1" smtClean="0"/>
              <a:t>tab_c</a:t>
            </a:r>
            <a:r>
              <a:rPr lang="en-US" sz="1200" dirty="0" smtClean="0"/>
              <a:t>			: </a:t>
            </a:r>
            <a:r>
              <a:rPr lang="en-US" sz="1200" dirty="0"/>
              <a:t>array[1</a:t>
            </a:r>
            <a:r>
              <a:rPr lang="en-US" sz="1200" dirty="0" smtClean="0"/>
              <a:t>..20</a:t>
            </a:r>
            <a:r>
              <a:rPr lang="en-US" sz="1200" dirty="0"/>
              <a:t>] of </a:t>
            </a:r>
            <a:r>
              <a:rPr lang="en-US" sz="1200" b="1" u="sng" dirty="0"/>
              <a:t>integer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n_a</a:t>
            </a:r>
            <a:r>
              <a:rPr lang="en-US" sz="1200" dirty="0" smtClean="0"/>
              <a:t>, </a:t>
            </a:r>
            <a:r>
              <a:rPr lang="en-US" sz="1200" dirty="0" err="1" smtClean="0"/>
              <a:t>n_b</a:t>
            </a:r>
            <a:r>
              <a:rPr lang="en-US" sz="1200" dirty="0" smtClean="0"/>
              <a:t>		: </a:t>
            </a:r>
            <a:r>
              <a:rPr lang="en-US" sz="1200" b="1" u="sng" dirty="0" smtClean="0"/>
              <a:t>integer</a:t>
            </a:r>
            <a:r>
              <a:rPr lang="en-US" sz="1200" dirty="0" smtClean="0"/>
              <a:t>				  // number of element </a:t>
            </a:r>
            <a:r>
              <a:rPr lang="en-US" sz="1200" dirty="0" err="1" smtClean="0"/>
              <a:t>tab_a</a:t>
            </a:r>
            <a:r>
              <a:rPr lang="en-US" sz="1200" dirty="0" smtClean="0"/>
              <a:t> and </a:t>
            </a:r>
            <a:r>
              <a:rPr lang="en-US" sz="1200" dirty="0" err="1" smtClean="0"/>
              <a:t>tab_b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err="1" smtClean="0"/>
              <a:t>i</a:t>
            </a:r>
            <a:r>
              <a:rPr lang="en-US" sz="1200" dirty="0" smtClean="0"/>
              <a:t>, j, k			: </a:t>
            </a:r>
            <a:r>
              <a:rPr lang="en-US" sz="1200" b="1" u="sng" dirty="0" smtClean="0"/>
              <a:t>integer</a:t>
            </a:r>
          </a:p>
          <a:p>
            <a:pPr marL="0" indent="0">
              <a:spcBef>
                <a:spcPts val="400"/>
              </a:spcBef>
              <a:buNone/>
            </a:pP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endParaRPr lang="id-ID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</a:t>
            </a:r>
            <a:r>
              <a:rPr lang="en-US" dirty="0" smtClean="0"/>
              <a:t>Arrays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65760" y="3354214"/>
            <a:ext cx="4165600" cy="26808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b="1" u="sng" dirty="0" smtClean="0"/>
              <a:t>Algorithm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 1; j  1; k  1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</a:t>
            </a:r>
            <a:r>
              <a:rPr lang="en-US" sz="1200" b="1" u="sng" dirty="0" smtClean="0"/>
              <a:t>while</a:t>
            </a:r>
            <a:r>
              <a:rPr lang="en-US" sz="1200" dirty="0" smtClean="0"/>
              <a:t> ( </a:t>
            </a:r>
            <a:r>
              <a:rPr lang="en-US" sz="1200" dirty="0" err="1" smtClean="0"/>
              <a:t>i</a:t>
            </a:r>
            <a:r>
              <a:rPr lang="en-US" sz="1200" dirty="0" smtClean="0"/>
              <a:t> ≠ </a:t>
            </a:r>
            <a:r>
              <a:rPr lang="en-US" sz="1200" dirty="0" err="1" smtClean="0"/>
              <a:t>n_a</a:t>
            </a:r>
            <a:r>
              <a:rPr lang="en-US" sz="1200" dirty="0" smtClean="0"/>
              <a:t> ) </a:t>
            </a:r>
            <a:r>
              <a:rPr lang="en-US" sz="1200" b="1" u="sng" dirty="0" smtClean="0"/>
              <a:t>and</a:t>
            </a:r>
            <a:r>
              <a:rPr lang="en-US" sz="1200" dirty="0" smtClean="0"/>
              <a:t> ( j ≠ </a:t>
            </a:r>
            <a:r>
              <a:rPr lang="en-US" sz="1200" dirty="0" err="1" smtClean="0"/>
              <a:t>n_b</a:t>
            </a:r>
            <a:r>
              <a:rPr lang="en-US" sz="1200" dirty="0" smtClean="0"/>
              <a:t> ) </a:t>
            </a:r>
            <a:r>
              <a:rPr lang="en-US" sz="1200" b="1" u="sng" dirty="0" smtClean="0"/>
              <a:t>do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	</a:t>
            </a:r>
            <a:r>
              <a:rPr lang="en-US" sz="1200" b="1" u="sng" dirty="0" smtClean="0"/>
              <a:t>if</a:t>
            </a:r>
            <a:r>
              <a:rPr lang="en-US" sz="1200" dirty="0" smtClean="0"/>
              <a:t> ( </a:t>
            </a:r>
            <a:r>
              <a:rPr lang="en-US" sz="1200" dirty="0" err="1" smtClean="0"/>
              <a:t>tab_a</a:t>
            </a:r>
            <a:r>
              <a:rPr lang="en-US" sz="1200" dirty="0" smtClean="0"/>
              <a:t>[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smtClean="0"/>
              <a:t>] &lt; </a:t>
            </a:r>
            <a:r>
              <a:rPr lang="en-US" sz="1200" dirty="0" err="1" smtClean="0"/>
              <a:t>tab_b</a:t>
            </a:r>
            <a:r>
              <a:rPr lang="en-US" sz="1200" dirty="0" smtClean="0"/>
              <a:t>[ j ] ) </a:t>
            </a:r>
            <a:r>
              <a:rPr lang="en-US" sz="1200" b="1" u="sng" dirty="0" smtClean="0"/>
              <a:t>then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		</a:t>
            </a:r>
            <a:r>
              <a:rPr lang="en-US" sz="1200" dirty="0" err="1" smtClean="0"/>
              <a:t>tab_c</a:t>
            </a:r>
            <a:r>
              <a:rPr lang="en-US" sz="1200" dirty="0" smtClean="0"/>
              <a:t>[ k ] </a:t>
            </a:r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en-US" sz="1200" dirty="0" err="1" smtClean="0">
                <a:sym typeface="Wingdings" panose="05000000000000000000" pitchFamily="2" charset="2"/>
              </a:rPr>
              <a:t>tab_a</a:t>
            </a:r>
            <a:r>
              <a:rPr lang="en-US" sz="1200" dirty="0" smtClean="0">
                <a:sym typeface="Wingdings" panose="05000000000000000000" pitchFamily="2" charset="2"/>
              </a:rPr>
              <a:t>[ </a:t>
            </a:r>
            <a:r>
              <a:rPr lang="en-US" sz="1200" dirty="0" err="1" smtClean="0">
                <a:sym typeface="Wingdings" panose="05000000000000000000" pitchFamily="2" charset="2"/>
              </a:rPr>
              <a:t>i</a:t>
            </a:r>
            <a:r>
              <a:rPr lang="en-US" sz="1200" dirty="0" smtClean="0">
                <a:sym typeface="Wingdings" panose="05000000000000000000" pitchFamily="2" charset="2"/>
              </a:rPr>
              <a:t> ]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			k  k + 1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			</a:t>
            </a:r>
            <a:r>
              <a:rPr lang="en-US" sz="1200" dirty="0" err="1" smtClean="0">
                <a:sym typeface="Wingdings" panose="05000000000000000000" pitchFamily="2" charset="2"/>
              </a:rPr>
              <a:t>i</a:t>
            </a:r>
            <a:r>
              <a:rPr lang="en-US" sz="1200" dirty="0" smtClean="0">
                <a:sym typeface="Wingdings" panose="05000000000000000000" pitchFamily="2" charset="2"/>
              </a:rPr>
              <a:t>  </a:t>
            </a:r>
            <a:r>
              <a:rPr lang="en-US" sz="1200" dirty="0" err="1" smtClean="0">
                <a:sym typeface="Wingdings" panose="05000000000000000000" pitchFamily="2" charset="2"/>
              </a:rPr>
              <a:t>i</a:t>
            </a:r>
            <a:r>
              <a:rPr lang="en-US" sz="1200" dirty="0" smtClean="0">
                <a:sym typeface="Wingdings" panose="05000000000000000000" pitchFamily="2" charset="2"/>
              </a:rPr>
              <a:t> + 1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		</a:t>
            </a:r>
            <a:r>
              <a:rPr lang="en-US" sz="1200" b="1" u="sng" dirty="0" smtClean="0">
                <a:sym typeface="Wingdings" panose="05000000000000000000" pitchFamily="2" charset="2"/>
              </a:rPr>
              <a:t>else</a:t>
            </a:r>
            <a:endParaRPr lang="en-US" sz="1200" b="1" u="sng" dirty="0" smtClean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		</a:t>
            </a:r>
            <a:r>
              <a:rPr lang="en-US" sz="1200" dirty="0" err="1" smtClean="0"/>
              <a:t>tab_c</a:t>
            </a:r>
            <a:r>
              <a:rPr lang="en-US" sz="1200" dirty="0" smtClean="0"/>
              <a:t>[ k ] </a:t>
            </a:r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en-US" sz="1200" dirty="0" err="1" smtClean="0">
                <a:sym typeface="Wingdings" panose="05000000000000000000" pitchFamily="2" charset="2"/>
              </a:rPr>
              <a:t>tab_b</a:t>
            </a:r>
            <a:r>
              <a:rPr lang="en-US" sz="1200" dirty="0" smtClean="0">
                <a:sym typeface="Wingdings" panose="05000000000000000000" pitchFamily="2" charset="2"/>
              </a:rPr>
              <a:t>[ j ]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			k  k + 1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			j  j + 1</a:t>
            </a:r>
          </a:p>
          <a:p>
            <a:pPr marL="0" indent="0">
              <a:spcBef>
                <a:spcPts val="400"/>
              </a:spcBef>
              <a:buFontTx/>
              <a:buNone/>
            </a:pPr>
            <a:endParaRPr lang="id-ID" sz="12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602480" y="3354214"/>
            <a:ext cx="4089718" cy="26808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</a:pP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</a:t>
            </a:r>
            <a:r>
              <a:rPr lang="en-US" sz="1200" b="1" u="sng" dirty="0" smtClean="0"/>
              <a:t>while</a:t>
            </a:r>
            <a:r>
              <a:rPr lang="en-US" sz="1200" dirty="0" smtClean="0"/>
              <a:t> ( </a:t>
            </a:r>
            <a:r>
              <a:rPr lang="en-US" sz="1200" dirty="0" err="1" smtClean="0"/>
              <a:t>i</a:t>
            </a:r>
            <a:r>
              <a:rPr lang="en-US" sz="1200" dirty="0" smtClean="0"/>
              <a:t> ≠ </a:t>
            </a:r>
            <a:r>
              <a:rPr lang="en-US" sz="1200" dirty="0" err="1" smtClean="0"/>
              <a:t>n_a</a:t>
            </a:r>
            <a:r>
              <a:rPr lang="en-US" sz="1200" dirty="0" smtClean="0"/>
              <a:t> ) </a:t>
            </a:r>
            <a:r>
              <a:rPr lang="en-US" sz="1200" b="1" u="sng" dirty="0" smtClean="0"/>
              <a:t>do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	</a:t>
            </a:r>
            <a:r>
              <a:rPr lang="en-US" sz="1200" dirty="0" err="1" smtClean="0"/>
              <a:t>tab_c</a:t>
            </a:r>
            <a:r>
              <a:rPr lang="en-US" sz="1200" dirty="0" smtClean="0"/>
              <a:t>[ k ] </a:t>
            </a:r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en-US" sz="1200" dirty="0" err="1" smtClean="0">
                <a:sym typeface="Wingdings" panose="05000000000000000000" pitchFamily="2" charset="2"/>
              </a:rPr>
              <a:t>tab_a</a:t>
            </a:r>
            <a:r>
              <a:rPr lang="en-US" sz="1200" dirty="0" smtClean="0">
                <a:sym typeface="Wingdings" panose="05000000000000000000" pitchFamily="2" charset="2"/>
              </a:rPr>
              <a:t>[ </a:t>
            </a:r>
            <a:r>
              <a:rPr lang="en-US" sz="1200" dirty="0" err="1" smtClean="0">
                <a:sym typeface="Wingdings" panose="05000000000000000000" pitchFamily="2" charset="2"/>
              </a:rPr>
              <a:t>i</a:t>
            </a:r>
            <a:r>
              <a:rPr lang="en-US" sz="1200" dirty="0" smtClean="0">
                <a:sym typeface="Wingdings" panose="05000000000000000000" pitchFamily="2" charset="2"/>
              </a:rPr>
              <a:t> ]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		k  k + 1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		</a:t>
            </a:r>
            <a:r>
              <a:rPr lang="en-US" sz="1200" dirty="0" err="1" smtClean="0">
                <a:sym typeface="Wingdings" panose="05000000000000000000" pitchFamily="2" charset="2"/>
              </a:rPr>
              <a:t>i</a:t>
            </a:r>
            <a:r>
              <a:rPr lang="en-US" sz="1200" dirty="0" smtClean="0">
                <a:sym typeface="Wingdings" panose="05000000000000000000" pitchFamily="2" charset="2"/>
              </a:rPr>
              <a:t>  </a:t>
            </a:r>
            <a:r>
              <a:rPr lang="en-US" sz="1200" dirty="0" err="1" smtClean="0">
                <a:sym typeface="Wingdings" panose="05000000000000000000" pitchFamily="2" charset="2"/>
              </a:rPr>
              <a:t>i</a:t>
            </a:r>
            <a:r>
              <a:rPr lang="en-US" sz="1200" dirty="0" smtClean="0">
                <a:sym typeface="Wingdings" panose="05000000000000000000" pitchFamily="2" charset="2"/>
              </a:rPr>
              <a:t> + 1</a:t>
            </a:r>
          </a:p>
          <a:p>
            <a:pPr marL="0" indent="0">
              <a:spcBef>
                <a:spcPts val="400"/>
              </a:spcBef>
              <a:buFontTx/>
              <a:buNone/>
            </a:pPr>
            <a:endParaRPr lang="en-US" sz="12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b="1" u="sng" dirty="0" smtClean="0"/>
              <a:t>while</a:t>
            </a:r>
            <a:r>
              <a:rPr lang="en-US" sz="1200" dirty="0" smtClean="0"/>
              <a:t> ( j </a:t>
            </a:r>
            <a:r>
              <a:rPr lang="en-US" sz="1200" dirty="0"/>
              <a:t>≠ </a:t>
            </a:r>
            <a:r>
              <a:rPr lang="en-US" sz="1200" dirty="0" err="1"/>
              <a:t>n_b</a:t>
            </a:r>
            <a:r>
              <a:rPr lang="en-US" sz="1200" dirty="0"/>
              <a:t> )</a:t>
            </a:r>
            <a:r>
              <a:rPr lang="en-US" sz="1200" dirty="0" smtClean="0"/>
              <a:t> </a:t>
            </a:r>
            <a:r>
              <a:rPr lang="en-US" sz="1200" b="1" u="sng" dirty="0"/>
              <a:t>do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	</a:t>
            </a:r>
            <a:r>
              <a:rPr lang="en-US" sz="1200" dirty="0" err="1" smtClean="0"/>
              <a:t>tab_c</a:t>
            </a:r>
            <a:r>
              <a:rPr lang="en-US" sz="1200" dirty="0" smtClean="0"/>
              <a:t>[ k ] </a:t>
            </a:r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en-US" sz="1200" dirty="0" err="1" smtClean="0">
                <a:sym typeface="Wingdings" panose="05000000000000000000" pitchFamily="2" charset="2"/>
              </a:rPr>
              <a:t>tab_b</a:t>
            </a:r>
            <a:r>
              <a:rPr lang="en-US" sz="1200" dirty="0" smtClean="0">
                <a:sym typeface="Wingdings" panose="05000000000000000000" pitchFamily="2" charset="2"/>
              </a:rPr>
              <a:t>[ j ]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		k  k + 1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		j  j + 1</a:t>
            </a:r>
          </a:p>
          <a:p>
            <a:pPr marL="0" indent="0">
              <a:spcBef>
                <a:spcPts val="400"/>
              </a:spcBef>
              <a:buFontTx/>
              <a:buNone/>
            </a:pP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15259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animBg="1"/>
      <p:bldP spid="7" grpId="0" uiExpand="1" build="p" animBg="1"/>
      <p:bldP spid="8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87" y="2456779"/>
            <a:ext cx="2453290" cy="24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88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169919" y="2009550"/>
            <a:ext cx="5521643" cy="4025490"/>
          </a:xfrm>
        </p:spPr>
        <p:txBody>
          <a:bodyPr/>
          <a:lstStyle/>
          <a:p>
            <a:r>
              <a:rPr lang="en-US" sz="2000" dirty="0" smtClean="0"/>
              <a:t>Let’s say we have an array of integer</a:t>
            </a:r>
          </a:p>
          <a:p>
            <a:r>
              <a:rPr lang="en-US" sz="2000" dirty="0" smtClean="0"/>
              <a:t>Split the array into two arrays by even and odd number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Array by some category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70589"/>
              </p:ext>
            </p:extLst>
          </p:nvPr>
        </p:nvGraphicFramePr>
        <p:xfrm>
          <a:off x="3790759" y="4649090"/>
          <a:ext cx="449580" cy="10485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9580"/>
              </a:tblGrid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</a:t>
                      </a:r>
                      <a:endParaRPr lang="id-ID" sz="16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94752"/>
              </p:ext>
            </p:extLst>
          </p:nvPr>
        </p:nvGraphicFramePr>
        <p:xfrm>
          <a:off x="4889327" y="3600578"/>
          <a:ext cx="457200" cy="20970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7200"/>
              </a:tblGrid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</a:t>
                      </a:r>
                      <a:endParaRPr lang="id-ID" sz="1600" b="0" dirty="0"/>
                    </a:p>
                  </a:txBody>
                  <a:tcPr/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11</a:t>
                      </a:r>
                      <a:endParaRPr lang="id-ID" sz="16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46960"/>
              </p:ext>
            </p:extLst>
          </p:nvPr>
        </p:nvGraphicFramePr>
        <p:xfrm>
          <a:off x="1656226" y="2527397"/>
          <a:ext cx="467360" cy="31702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360"/>
              </a:tblGrid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endParaRPr lang="id-ID" sz="1600" b="0" dirty="0"/>
                    </a:p>
                  </a:txBody>
                  <a:tcPr/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</a:t>
                      </a:r>
                      <a:endParaRPr lang="id-ID" sz="1600" b="0" dirty="0"/>
                    </a:p>
                  </a:txBody>
                  <a:tcPr/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</a:t>
                      </a:r>
                      <a:endParaRPr lang="id-ID" sz="1600" b="0" dirty="0"/>
                    </a:p>
                  </a:txBody>
                  <a:tcPr/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</a:t>
                      </a:r>
                      <a:endParaRPr lang="id-ID" sz="1600" b="0" dirty="0"/>
                    </a:p>
                  </a:txBody>
                  <a:tcPr/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</a:t>
                      </a:r>
                      <a:endParaRPr lang="id-ID" sz="1600" b="0" dirty="0"/>
                    </a:p>
                  </a:txBody>
                  <a:tcPr/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</a:t>
                      </a:r>
                      <a:endParaRPr lang="id-ID" sz="1600" b="0" dirty="0"/>
                    </a:p>
                  </a:txBody>
                  <a:tcPr/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</a:t>
                      </a:r>
                      <a:endParaRPr lang="id-ID" sz="1600" b="0" dirty="0"/>
                    </a:p>
                  </a:txBody>
                  <a:tcPr/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11</a:t>
                      </a:r>
                      <a:endParaRPr lang="id-ID" sz="1600" b="0" dirty="0"/>
                    </a:p>
                  </a:txBody>
                  <a:tcPr/>
                </a:tc>
              </a:tr>
              <a:tr h="352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</a:t>
                      </a:r>
                      <a:endParaRPr lang="id-ID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2652840" y="3912364"/>
            <a:ext cx="731520" cy="7315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3654739" y="5697602"/>
            <a:ext cx="740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even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4803291" y="5676140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odd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1414925" y="5676140"/>
            <a:ext cx="103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Tab_int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60327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131277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200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err="1" smtClean="0"/>
              <a:t>tab_a</a:t>
            </a:r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dirty="0"/>
              <a:t>	</a:t>
            </a:r>
            <a:r>
              <a:rPr lang="en-US" sz="1200" dirty="0" smtClean="0"/>
              <a:t>: </a:t>
            </a:r>
            <a:r>
              <a:rPr lang="en-US" sz="1200" dirty="0"/>
              <a:t>array[1..10] of </a:t>
            </a:r>
            <a:r>
              <a:rPr lang="en-US" sz="1200" b="1" u="sng" dirty="0" smtClean="0"/>
              <a:t>integer</a:t>
            </a:r>
            <a:r>
              <a:rPr lang="en-US" sz="1200" dirty="0" smtClean="0"/>
              <a:t>	  // assume </a:t>
            </a:r>
            <a:r>
              <a:rPr lang="en-US" sz="1200" dirty="0" err="1" smtClean="0"/>
              <a:t>tab_a</a:t>
            </a:r>
            <a:r>
              <a:rPr lang="en-US" sz="1200" dirty="0" smtClean="0"/>
              <a:t> already defined</a:t>
            </a: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err="1" smtClean="0"/>
              <a:t>tab_b</a:t>
            </a:r>
            <a:r>
              <a:rPr lang="en-US" sz="1200" dirty="0" smtClean="0"/>
              <a:t>, </a:t>
            </a:r>
            <a:r>
              <a:rPr lang="en-US" sz="1200" dirty="0" err="1" smtClean="0"/>
              <a:t>tab_c</a:t>
            </a:r>
            <a:r>
              <a:rPr lang="en-US" sz="1200" dirty="0" smtClean="0"/>
              <a:t>	: </a:t>
            </a:r>
            <a:r>
              <a:rPr lang="en-US" sz="1200" dirty="0"/>
              <a:t>array[1</a:t>
            </a:r>
            <a:r>
              <a:rPr lang="en-US" sz="1200" dirty="0" smtClean="0"/>
              <a:t>..20</a:t>
            </a:r>
            <a:r>
              <a:rPr lang="en-US" sz="1200" dirty="0"/>
              <a:t>] of </a:t>
            </a:r>
            <a:r>
              <a:rPr lang="en-US" sz="1200" b="1" u="sng" dirty="0"/>
              <a:t>integer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n_a</a:t>
            </a:r>
            <a:r>
              <a:rPr lang="en-US" sz="1200" dirty="0"/>
              <a:t>	</a:t>
            </a:r>
            <a:r>
              <a:rPr lang="en-US" sz="1200" dirty="0" smtClean="0"/>
              <a:t>		: </a:t>
            </a:r>
            <a:r>
              <a:rPr lang="en-US" sz="1200" b="1" u="sng" dirty="0" smtClean="0"/>
              <a:t>integer</a:t>
            </a:r>
            <a:r>
              <a:rPr lang="en-US" sz="1200" dirty="0" smtClean="0"/>
              <a:t>				  // number of element </a:t>
            </a:r>
            <a:r>
              <a:rPr lang="en-US" sz="1200" dirty="0" err="1" smtClean="0"/>
              <a:t>tab_a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200" dirty="0"/>
              <a:t>	</a:t>
            </a:r>
            <a:r>
              <a:rPr lang="en-US" sz="1200" dirty="0" err="1" smtClean="0"/>
              <a:t>i</a:t>
            </a:r>
            <a:r>
              <a:rPr lang="en-US" sz="1200" dirty="0" smtClean="0"/>
              <a:t>, j, k			: </a:t>
            </a:r>
            <a:r>
              <a:rPr lang="en-US" sz="1200" b="1" u="sng" dirty="0" smtClean="0"/>
              <a:t>integer</a:t>
            </a:r>
          </a:p>
          <a:p>
            <a:pPr marL="0" indent="0">
              <a:spcBef>
                <a:spcPts val="400"/>
              </a:spcBef>
              <a:buNone/>
            </a:pPr>
            <a:endParaRPr lang="en-US" sz="1200" dirty="0"/>
          </a:p>
          <a:p>
            <a:pPr marL="0" indent="0">
              <a:spcBef>
                <a:spcPts val="400"/>
              </a:spcBef>
              <a:buNone/>
            </a:pPr>
            <a:endParaRPr lang="id-ID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65759" y="3354214"/>
            <a:ext cx="8325803" cy="26808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b="1" u="sng" dirty="0" smtClean="0"/>
              <a:t>Algorithm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 1; j  1; k  1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b="1" u="sng" dirty="0" smtClean="0"/>
              <a:t>traversal</a:t>
            </a:r>
            <a:r>
              <a:rPr lang="en-US" sz="1200" dirty="0" smtClean="0"/>
              <a:t> [1 .. </a:t>
            </a:r>
            <a:r>
              <a:rPr lang="en-US" sz="1200" dirty="0" err="1" smtClean="0"/>
              <a:t>n_a</a:t>
            </a:r>
            <a:r>
              <a:rPr lang="en-US" sz="1200" dirty="0" smtClean="0"/>
              <a:t> ]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	</a:t>
            </a:r>
            <a:r>
              <a:rPr lang="en-US" sz="1200" b="1" u="sng" dirty="0" smtClean="0"/>
              <a:t>if</a:t>
            </a:r>
            <a:r>
              <a:rPr lang="en-US" sz="1200" dirty="0" smtClean="0"/>
              <a:t> ( </a:t>
            </a:r>
            <a:r>
              <a:rPr lang="en-US" sz="1200" dirty="0" err="1" smtClean="0"/>
              <a:t>tab_a</a:t>
            </a:r>
            <a:r>
              <a:rPr lang="en-US" sz="1200" dirty="0" smtClean="0"/>
              <a:t>[ </a:t>
            </a:r>
            <a:r>
              <a:rPr lang="en-US" sz="1200" dirty="0" err="1" smtClean="0"/>
              <a:t>i</a:t>
            </a:r>
            <a:r>
              <a:rPr lang="en-US" sz="1200" dirty="0" smtClean="0"/>
              <a:t> ] mod 2 = 0) </a:t>
            </a:r>
            <a:r>
              <a:rPr lang="en-US" sz="1200" b="1" u="sng" dirty="0" smtClean="0"/>
              <a:t>then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 smtClean="0"/>
              <a:t>			</a:t>
            </a:r>
            <a:r>
              <a:rPr lang="en-US" sz="1200" dirty="0" err="1" smtClean="0"/>
              <a:t>tab_b</a:t>
            </a:r>
            <a:r>
              <a:rPr lang="en-US" sz="1200" dirty="0" smtClean="0"/>
              <a:t>[ j ] = </a:t>
            </a:r>
            <a:r>
              <a:rPr lang="en-US" sz="1200" dirty="0" err="1"/>
              <a:t>tab_a</a:t>
            </a:r>
            <a:r>
              <a:rPr lang="en-US" sz="1200" dirty="0"/>
              <a:t>[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smtClean="0"/>
              <a:t>]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dirty="0" smtClean="0"/>
              <a:t>		j </a:t>
            </a:r>
            <a:r>
              <a:rPr lang="en-US" sz="1200" dirty="0" smtClean="0">
                <a:sym typeface="Wingdings" panose="05000000000000000000" pitchFamily="2" charset="2"/>
              </a:rPr>
              <a:t> j + 1</a:t>
            </a:r>
            <a:endParaRPr lang="en-US" sz="1200" dirty="0" smtClean="0"/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b="1" u="sng" dirty="0" smtClean="0"/>
              <a:t>else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dirty="0" smtClean="0"/>
              <a:t>		</a:t>
            </a:r>
            <a:r>
              <a:rPr lang="en-US" sz="1200" dirty="0" err="1" smtClean="0"/>
              <a:t>tab_c</a:t>
            </a:r>
            <a:r>
              <a:rPr lang="en-US" sz="1200" dirty="0" smtClean="0"/>
              <a:t>[ k ] = </a:t>
            </a:r>
            <a:r>
              <a:rPr lang="en-US" sz="1200" dirty="0" err="1"/>
              <a:t>tab_a</a:t>
            </a:r>
            <a:r>
              <a:rPr lang="en-US" sz="1200" dirty="0"/>
              <a:t>[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smtClean="0"/>
              <a:t>]</a:t>
            </a: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en-US" sz="1200" dirty="0"/>
              <a:t>	</a:t>
            </a:r>
            <a:r>
              <a:rPr lang="en-US" sz="1200" dirty="0" smtClean="0"/>
              <a:t>		k </a:t>
            </a:r>
            <a:r>
              <a:rPr lang="en-US" sz="1200" dirty="0" smtClean="0">
                <a:sym typeface="Wingdings" panose="05000000000000000000" pitchFamily="2" charset="2"/>
              </a:rPr>
              <a:t> k + 1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4030936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87" y="2456779"/>
            <a:ext cx="2453290" cy="24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714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KUG1C3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en-US" dirty="0" err="1" smtClean="0">
                <a:latin typeface="Berlin Sans FB Demi" panose="020E0802020502020306" pitchFamily="34" charset="0"/>
                <a:cs typeface="Aharoni" panose="02010803020104030203" pitchFamily="2" charset="-79"/>
              </a:rPr>
              <a:t>Dasar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Algoritma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dan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Pemrograman</a:t>
            </a:r>
            <a:endParaRPr lang="en-US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786187" y="3450467"/>
            <a:ext cx="4757737" cy="16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3200" b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Sequential File </a:t>
            </a:r>
          </a:p>
        </p:txBody>
      </p:sp>
    </p:spTree>
    <p:extLst>
      <p:ext uri="{BB962C8B-B14F-4D97-AF65-F5344CB8AC3E}">
        <p14:creationId xmlns:p14="http://schemas.microsoft.com/office/powerpoint/2010/main" val="2350947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</a:t>
            </a:r>
            <a:r>
              <a:rPr lang="en-US" dirty="0"/>
              <a:t>File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3" name="Rectangle 52"/>
          <p:cNvSpPr/>
          <p:nvPr/>
        </p:nvSpPr>
        <p:spPr>
          <a:xfrm>
            <a:off x="461963" y="2020202"/>
            <a:ext cx="8229600" cy="219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69" name="Down Arrow 68"/>
          <p:cNvSpPr/>
          <p:nvPr/>
        </p:nvSpPr>
        <p:spPr>
          <a:xfrm>
            <a:off x="800770" y="4371795"/>
            <a:ext cx="609600" cy="609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7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7" y="5165772"/>
            <a:ext cx="144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32"/>
          <p:cNvSpPr txBox="1">
            <a:spLocks noChangeArrowheads="1"/>
          </p:cNvSpPr>
          <p:nvPr/>
        </p:nvSpPr>
        <p:spPr bwMode="auto">
          <a:xfrm>
            <a:off x="1442012" y="4300169"/>
            <a:ext cx="1699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Stored in secondary memory storage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366689" y="4817583"/>
            <a:ext cx="530507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dirty="0"/>
              <a:t>Sequential File </a:t>
            </a:r>
            <a:r>
              <a:rPr lang="en-US" altLang="en-US" dirty="0" smtClean="0"/>
              <a:t>is a set of records that are stored into a secondary storage media computer and accessed sequentially, in the same direction</a:t>
            </a:r>
            <a:endParaRPr lang="en-US" altLang="en-US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1979953"/>
            <a:ext cx="8382727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67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74" grpId="0" uiExpand="1" build="p"/>
    </p:bld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1858</TotalTime>
  <Words>986</Words>
  <Application>Microsoft Office PowerPoint</Application>
  <PresentationFormat>On-screen Show (4:3)</PresentationFormat>
  <Paragraphs>562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Lucida Grande</vt:lpstr>
      <vt:lpstr>ＭＳ Ｐゴシック</vt:lpstr>
      <vt:lpstr>Aharoni</vt:lpstr>
      <vt:lpstr>Arial</vt:lpstr>
      <vt:lpstr>Berlin Sans FB Demi</vt:lpstr>
      <vt:lpstr>Brush Script Std</vt:lpstr>
      <vt:lpstr>Calibri</vt:lpstr>
      <vt:lpstr>Symbol</vt:lpstr>
      <vt:lpstr>Verdana</vt:lpstr>
      <vt:lpstr>Wingdings</vt:lpstr>
      <vt:lpstr>template_informatika_slide</vt:lpstr>
      <vt:lpstr>Visio</vt:lpstr>
      <vt:lpstr>Visio.Drawing.6</vt:lpstr>
      <vt:lpstr>KUG1C3 Dasar Algoritma dan Pemrograman</vt:lpstr>
      <vt:lpstr>Merging Arrays</vt:lpstr>
      <vt:lpstr>Merging Arrays - Logic</vt:lpstr>
      <vt:lpstr>Merging Arrays</vt:lpstr>
      <vt:lpstr>Splitting Array by some category</vt:lpstr>
      <vt:lpstr>Splitting Array</vt:lpstr>
      <vt:lpstr>Question?</vt:lpstr>
      <vt:lpstr>KUG1C3 Dasar Algoritma dan Pemrograman</vt:lpstr>
      <vt:lpstr>Sequential File </vt:lpstr>
      <vt:lpstr>Logic Structure of Sequential File</vt:lpstr>
      <vt:lpstr>Defining Sequential File</vt:lpstr>
      <vt:lpstr>Example : character record</vt:lpstr>
      <vt:lpstr>Example : student record</vt:lpstr>
      <vt:lpstr>Primitive Function on Sequential File</vt:lpstr>
      <vt:lpstr>Primitive Function on Sequential File</vt:lpstr>
      <vt:lpstr>Primitive Function on Sequential File</vt:lpstr>
      <vt:lpstr>Primitive Function on Sequential File</vt:lpstr>
      <vt:lpstr>Primitive Function on Sequential File</vt:lpstr>
      <vt:lpstr>Primitive Function on Sequential File</vt:lpstr>
      <vt:lpstr>Primitive Function on Sequential File</vt:lpstr>
      <vt:lpstr>Example : input and save student data</vt:lpstr>
      <vt:lpstr>Example : read student data, output the score average</vt:lpstr>
      <vt:lpstr>Remove a data from file</vt:lpstr>
      <vt:lpstr>Example : remove a data</vt:lpstr>
      <vt:lpstr>Insert a data in the middle of the file</vt:lpstr>
      <vt:lpstr>Merging Files</vt:lpstr>
      <vt:lpstr>Merging Files</vt:lpstr>
      <vt:lpstr>Merging Files</vt:lpstr>
      <vt:lpstr>Updating using Transaction File</vt:lpstr>
      <vt:lpstr>Updating using Transaction File</vt:lpstr>
      <vt:lpstr>Updating using Transaction File</vt:lpstr>
      <vt:lpstr>Updating Files</vt:lpstr>
      <vt:lpstr>File Consolidation</vt:lpstr>
      <vt:lpstr>Consolidation model 1</vt:lpstr>
      <vt:lpstr>Example 1 : score average of student record</vt:lpstr>
      <vt:lpstr>Example 1 : score average of student record</vt:lpstr>
      <vt:lpstr>Consolidation model 2</vt:lpstr>
      <vt:lpstr>Example 2 : score average of student record</vt:lpstr>
      <vt:lpstr>Example 2 : score average of student record</vt:lpstr>
      <vt:lpstr>Question?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 arifianto</cp:lastModifiedBy>
  <cp:revision>294</cp:revision>
  <dcterms:created xsi:type="dcterms:W3CDTF">2012-11-14T18:53:32Z</dcterms:created>
  <dcterms:modified xsi:type="dcterms:W3CDTF">2015-04-23T00:55:26Z</dcterms:modified>
</cp:coreProperties>
</file>