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60" r:id="rId9"/>
    <p:sldId id="265" r:id="rId10"/>
    <p:sldId id="266" r:id="rId11"/>
    <p:sldId id="280" r:id="rId12"/>
    <p:sldId id="261" r:id="rId13"/>
    <p:sldId id="267" r:id="rId14"/>
    <p:sldId id="268" r:id="rId15"/>
    <p:sldId id="281" r:id="rId16"/>
    <p:sldId id="262" r:id="rId17"/>
    <p:sldId id="269" r:id="rId18"/>
    <p:sldId id="270" r:id="rId19"/>
    <p:sldId id="282" r:id="rId20"/>
    <p:sldId id="264" r:id="rId21"/>
    <p:sldId id="271" r:id="rId22"/>
    <p:sldId id="272" r:id="rId23"/>
    <p:sldId id="283" r:id="rId24"/>
    <p:sldId id="263" r:id="rId25"/>
    <p:sldId id="258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EAAA7-032B-4BA6-A5D8-45D622200738}" type="slidenum">
              <a:rPr lang="en-US"/>
              <a:pPr/>
              <a:t>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07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CD41-1F65-425F-B3C5-72DE2F042EE9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571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CD41-1F65-425F-B3C5-72DE2F042EE9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502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AE4D-9F18-48CE-B6F6-2B22F0B29E1A}" type="datetimeFigureOut">
              <a:rPr lang="id-ID" smtClean="0"/>
              <a:t>10/02/2015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6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KUG1C3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err="1" smtClean="0">
                <a:latin typeface="Berlin Sans FB Demi" panose="020E0802020502020306" pitchFamily="34" charset="0"/>
                <a:cs typeface="Aharoni" panose="02010803020104030203" pitchFamily="2" charset="-79"/>
              </a:rPr>
              <a:t>Dasar</a:t>
            </a: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Algoritma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dan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Aharoni" panose="02010803020104030203" pitchFamily="2" charset="-79"/>
              </a:rPr>
              <a:t>Pemrograman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Loop</a:t>
            </a:r>
            <a:endParaRPr lang="en-US" sz="3200" b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repeat-until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8229600" cy="46807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u="sng" dirty="0" smtClean="0">
                <a:latin typeface="Courier New" pitchFamily="49" charset="0"/>
              </a:rPr>
              <a:t>Program</a:t>
            </a:r>
            <a:r>
              <a:rPr lang="fi-FI" sz="1900" dirty="0" smtClean="0">
                <a:latin typeface="Courier New" pitchFamily="49" charset="0"/>
              </a:rPr>
              <a:t> eat_food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u="sng" dirty="0" smtClean="0">
                <a:latin typeface="Courier New" pitchFamily="49" charset="0"/>
              </a:rPr>
              <a:t>Kamus</a:t>
            </a:r>
            <a:r>
              <a:rPr lang="fi-FI" sz="1900" dirty="0" smtClean="0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more: </a:t>
            </a:r>
            <a:r>
              <a:rPr lang="fi-FI" sz="1900" b="1" u="sng" dirty="0" smtClean="0">
                <a:latin typeface="Courier New" pitchFamily="49" charset="0"/>
              </a:rPr>
              <a:t>boolean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fi-FI" sz="1900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738188" algn="l"/>
              </a:tabLst>
            </a:pPr>
            <a:r>
              <a:rPr lang="fi-FI" sz="1900" b="1" u="sng" dirty="0" smtClean="0">
                <a:latin typeface="Courier New" pitchFamily="49" charset="0"/>
              </a:rPr>
              <a:t>Algoritma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738188" algn="l"/>
              </a:tabLst>
            </a:pP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repeat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738188" algn="l"/>
              </a:tabLst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output</a:t>
            </a:r>
            <a:r>
              <a:rPr lang="fi-FI" sz="1900" dirty="0" smtClean="0">
                <a:latin typeface="Courier New" pitchFamily="49" charset="0"/>
              </a:rPr>
              <a:t>(’eat’)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738188" algn="l"/>
              </a:tabLst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output</a:t>
            </a:r>
            <a:r>
              <a:rPr lang="fi-FI" sz="1900" dirty="0" smtClean="0">
                <a:latin typeface="Courier New" pitchFamily="49" charset="0"/>
              </a:rPr>
              <a:t>(’want more?’)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738188" algn="l"/>
              </a:tabLst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input</a:t>
            </a:r>
            <a:r>
              <a:rPr lang="fi-FI" sz="1900" dirty="0" smtClean="0">
                <a:latin typeface="Courier New" pitchFamily="49" charset="0"/>
              </a:rPr>
              <a:t>(more)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738188" algn="l"/>
              </a:tabLst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until</a:t>
            </a:r>
            <a:r>
              <a:rPr lang="fi-FI" sz="1900" dirty="0" smtClean="0">
                <a:latin typeface="Courier New" pitchFamily="49" charset="0"/>
              </a:rPr>
              <a:t> (more = </a:t>
            </a:r>
            <a:r>
              <a:rPr lang="fi-FI" sz="1900" b="1" u="sng" dirty="0" smtClean="0">
                <a:latin typeface="Courier New" pitchFamily="49" charset="0"/>
              </a:rPr>
              <a:t>false</a:t>
            </a:r>
            <a:r>
              <a:rPr lang="fi-FI" sz="1900" dirty="0" smtClean="0">
                <a:latin typeface="Courier New" pitchFamily="49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fi-FI" sz="1900" b="1" u="sng" dirty="0">
              <a:latin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63" y="5164712"/>
            <a:ext cx="6231712" cy="11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as I still want to do it, I will continue to do so</a:t>
            </a:r>
          </a:p>
          <a:p>
            <a:endParaRPr lang="en-US" dirty="0" smtClean="0"/>
          </a:p>
          <a:p>
            <a:r>
              <a:rPr lang="en-US" dirty="0" smtClean="0"/>
              <a:t>While this is still before 5 pm, </a:t>
            </a:r>
            <a:r>
              <a:rPr lang="en-US" dirty="0"/>
              <a:t>I</a:t>
            </a:r>
            <a:r>
              <a:rPr lang="en-US" dirty="0" smtClean="0"/>
              <a:t>’ll continue to sleep</a:t>
            </a:r>
          </a:p>
          <a:p>
            <a:r>
              <a:rPr lang="en-US" dirty="0" smtClean="0"/>
              <a:t>While I’m hungry, I’ll continue to eat</a:t>
            </a:r>
          </a:p>
          <a:p>
            <a:r>
              <a:rPr lang="en-US" dirty="0" smtClean="0"/>
              <a:t>While the sun still rises from the east,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I’ll </a:t>
            </a:r>
            <a:r>
              <a:rPr lang="en-US" dirty="0" smtClean="0"/>
              <a:t>always love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78">
            <a:off x="7645735" y="5131301"/>
            <a:ext cx="567507" cy="567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0157" y="5100611"/>
            <a:ext cx="1151823" cy="5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: While-do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738481" y="3160626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5" name="Straight Arrow Connector 5"/>
          <p:cNvCxnSpPr>
            <a:stCxn id="4" idx="6"/>
            <a:endCxn id="6" idx="1"/>
          </p:cNvCxnSpPr>
          <p:nvPr/>
        </p:nvCxnSpPr>
        <p:spPr>
          <a:xfrm flipV="1">
            <a:off x="1929285" y="3462062"/>
            <a:ext cx="102034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iamond 5"/>
          <p:cNvSpPr/>
          <p:nvPr/>
        </p:nvSpPr>
        <p:spPr>
          <a:xfrm>
            <a:off x="2949625" y="3065384"/>
            <a:ext cx="933412" cy="793356"/>
          </a:xfrm>
          <a:prstGeom prst="diamond">
            <a:avLst/>
          </a:prstGeom>
          <a:solidFill>
            <a:srgbClr val="FF66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5008513" y="3216992"/>
            <a:ext cx="1323100" cy="4901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Eat</a:t>
            </a:r>
            <a:endParaRPr lang="id-ID" dirty="0"/>
          </a:p>
        </p:txBody>
      </p:sp>
      <p:cxnSp>
        <p:nvCxnSpPr>
          <p:cNvPr id="8" name="Straight Arrow Connector 7"/>
          <p:cNvCxnSpPr>
            <a:stCxn id="6" idx="2"/>
            <a:endCxn id="21" idx="4"/>
          </p:cNvCxnSpPr>
          <p:nvPr/>
        </p:nvCxnSpPr>
        <p:spPr>
          <a:xfrm rot="5400000" flipH="1" flipV="1">
            <a:off x="5810710" y="1369119"/>
            <a:ext cx="95241" cy="4884001"/>
          </a:xfrm>
          <a:prstGeom prst="bentConnector3">
            <a:avLst>
              <a:gd name="adj1" fmla="val -24002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883194" y="2942012"/>
            <a:ext cx="1510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Still Hungry?</a:t>
            </a:r>
            <a:endParaRPr lang="id-ID" sz="1600" dirty="0"/>
          </a:p>
        </p:txBody>
      </p:sp>
      <p:sp>
        <p:nvSpPr>
          <p:cNvPr id="21" name="Oval 20"/>
          <p:cNvSpPr/>
          <p:nvPr/>
        </p:nvSpPr>
        <p:spPr>
          <a:xfrm>
            <a:off x="7704930" y="3160626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7" idx="1"/>
          </p:cNvCxnSpPr>
          <p:nvPr/>
        </p:nvCxnSpPr>
        <p:spPr>
          <a:xfrm>
            <a:off x="3883037" y="3462062"/>
            <a:ext cx="11254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0"/>
            <a:endCxn id="6" idx="0"/>
          </p:cNvCxnSpPr>
          <p:nvPr/>
        </p:nvCxnSpPr>
        <p:spPr>
          <a:xfrm rot="16200000" flipV="1">
            <a:off x="4467393" y="2014322"/>
            <a:ext cx="151608" cy="2253732"/>
          </a:xfrm>
          <a:prstGeom prst="bentConnector3">
            <a:avLst>
              <a:gd name="adj1" fmla="val 25078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7461" y="3092730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5876039" y="4160176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id-ID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5034" y="1977656"/>
            <a:ext cx="8229600" cy="4236997"/>
          </a:xfrm>
        </p:spPr>
        <p:txBody>
          <a:bodyPr/>
          <a:lstStyle/>
          <a:p>
            <a:r>
              <a:rPr lang="en-US" dirty="0"/>
              <a:t>While I’m hungry, I’m </a:t>
            </a:r>
            <a:r>
              <a:rPr lang="en-US" dirty="0" err="1"/>
              <a:t>gonna</a:t>
            </a:r>
            <a:r>
              <a:rPr lang="en-US" dirty="0"/>
              <a:t> eat</a:t>
            </a:r>
          </a:p>
        </p:txBody>
      </p:sp>
    </p:spTree>
    <p:extLst>
      <p:ext uri="{BB962C8B-B14F-4D97-AF65-F5344CB8AC3E}">
        <p14:creationId xmlns:p14="http://schemas.microsoft.com/office/powerpoint/2010/main" val="1608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7" grpId="0"/>
      <p:bldP spid="21" grpId="0" animBg="1"/>
      <p:bldP spid="30" grpId="0"/>
      <p:bldP spid="31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while-do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0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 smtClean="0">
                <a:latin typeface="Courier New" pitchFamily="49" charset="0"/>
              </a:rPr>
              <a:t>	</a:t>
            </a:r>
            <a:r>
              <a:rPr lang="fi-FI" b="1" u="sng" dirty="0" smtClean="0">
                <a:latin typeface="Courier New" pitchFamily="49" charset="0"/>
              </a:rPr>
              <a:t>while</a:t>
            </a:r>
            <a:r>
              <a:rPr lang="fi-FI" dirty="0" smtClean="0">
                <a:latin typeface="Courier New" pitchFamily="49" charset="0"/>
              </a:rPr>
              <a:t> condition </a:t>
            </a:r>
            <a:r>
              <a:rPr lang="fi-FI" b="1" u="sng" dirty="0" smtClean="0">
                <a:latin typeface="Courier New" pitchFamily="49" charset="0"/>
              </a:rPr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dirty="0" smtClean="0">
                <a:latin typeface="Courier New" pitchFamily="49" charset="0"/>
              </a:rPr>
              <a:t>	action</a:t>
            </a:r>
            <a:r>
              <a:rPr lang="fi-FI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30" y="5143864"/>
            <a:ext cx="6069433" cy="13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while-do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8229600" cy="46807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u="sng" dirty="0" smtClean="0">
                <a:latin typeface="Courier New" pitchFamily="49" charset="0"/>
              </a:rPr>
              <a:t>Program</a:t>
            </a:r>
            <a:r>
              <a:rPr lang="fi-FI" sz="1900" dirty="0" smtClean="0">
                <a:latin typeface="Courier New" pitchFamily="49" charset="0"/>
              </a:rPr>
              <a:t> eat_food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u="sng" dirty="0" smtClean="0">
                <a:latin typeface="Courier New" pitchFamily="49" charset="0"/>
              </a:rPr>
              <a:t>Kamus</a:t>
            </a:r>
            <a:r>
              <a:rPr lang="fi-FI" sz="1900" dirty="0" smtClean="0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hungry : </a:t>
            </a:r>
            <a:r>
              <a:rPr lang="fi-FI" sz="1900" b="1" u="sng" dirty="0" smtClean="0">
                <a:latin typeface="Courier New" pitchFamily="49" charset="0"/>
              </a:rPr>
              <a:t>boolean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b="1" u="sng" dirty="0" smtClean="0">
                <a:latin typeface="Courier New" pitchFamily="49" charset="0"/>
              </a:rPr>
              <a:t>Algoritma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hungry </a:t>
            </a:r>
            <a:r>
              <a:rPr lang="fi-FI" sz="1900" dirty="0" smtClean="0">
                <a:latin typeface="Courier New" pitchFamily="49" charset="0"/>
                <a:sym typeface="Wingdings" panose="05000000000000000000" pitchFamily="2" charset="2"/>
              </a:rPr>
              <a:t> </a:t>
            </a:r>
            <a:r>
              <a:rPr lang="fi-FI" sz="1900" b="1" u="sng" dirty="0" smtClean="0">
                <a:latin typeface="Courier New" pitchFamily="49" charset="0"/>
                <a:sym typeface="Wingdings" panose="05000000000000000000" pitchFamily="2" charset="2"/>
              </a:rPr>
              <a:t>true</a:t>
            </a:r>
            <a:endParaRPr lang="fi-FI" sz="1900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while</a:t>
            </a:r>
            <a:r>
              <a:rPr lang="fi-FI" sz="1900" dirty="0" smtClean="0">
                <a:latin typeface="Courier New" pitchFamily="49" charset="0"/>
              </a:rPr>
              <a:t> hungry </a:t>
            </a:r>
            <a:r>
              <a:rPr lang="fi-FI" sz="1900" b="1" u="sng" dirty="0" smtClean="0">
                <a:latin typeface="Courier New" pitchFamily="49" charset="0"/>
              </a:rPr>
              <a:t>do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output</a:t>
            </a:r>
            <a:r>
              <a:rPr lang="fi-FI" sz="1900" dirty="0" smtClean="0">
                <a:latin typeface="Courier New" pitchFamily="49" charset="0"/>
              </a:rPr>
              <a:t>(’eat’)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output</a:t>
            </a:r>
            <a:r>
              <a:rPr lang="fi-FI" sz="1900" dirty="0" smtClean="0">
                <a:latin typeface="Courier New" pitchFamily="49" charset="0"/>
              </a:rPr>
              <a:t>(still hungry?’)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fi-FI" sz="1900" dirty="0">
                <a:latin typeface="Courier New" pitchFamily="49" charset="0"/>
              </a:rPr>
              <a:t>	</a:t>
            </a:r>
            <a:r>
              <a:rPr lang="fi-FI" sz="1900" dirty="0" smtClean="0">
                <a:latin typeface="Courier New" pitchFamily="49" charset="0"/>
              </a:rPr>
              <a:t>	</a:t>
            </a:r>
            <a:r>
              <a:rPr lang="fi-FI" sz="1900" b="1" u="sng" dirty="0" smtClean="0">
                <a:latin typeface="Courier New" pitchFamily="49" charset="0"/>
              </a:rPr>
              <a:t>input</a:t>
            </a:r>
            <a:r>
              <a:rPr lang="fi-FI" sz="1900" dirty="0" smtClean="0">
                <a:latin typeface="Courier New" pitchFamily="49" charset="0"/>
              </a:rPr>
              <a:t>(hungry) </a:t>
            </a:r>
            <a:r>
              <a:rPr lang="fi-FI" sz="1900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fi-FI" sz="1900" b="1" u="sng" dirty="0"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30" y="5143864"/>
            <a:ext cx="6069433" cy="13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Repeat-n-times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within a certain and finite number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: Repeat-n-times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3265"/>
            <a:ext cx="8229600" cy="3810670"/>
          </a:xfrm>
        </p:spPr>
        <p:txBody>
          <a:bodyPr/>
          <a:lstStyle/>
          <a:p>
            <a:r>
              <a:rPr lang="en-US" dirty="0" smtClean="0"/>
              <a:t>I’m going to eat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plates of meatball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2" name="Oval 51"/>
          <p:cNvSpPr/>
          <p:nvPr/>
        </p:nvSpPr>
        <p:spPr>
          <a:xfrm>
            <a:off x="175124" y="3906806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53" name="Straight Arrow Connector 5"/>
          <p:cNvCxnSpPr>
            <a:stCxn id="52" idx="6"/>
            <a:endCxn id="29" idx="1"/>
          </p:cNvCxnSpPr>
          <p:nvPr/>
        </p:nvCxnSpPr>
        <p:spPr>
          <a:xfrm flipV="1">
            <a:off x="1365928" y="4208242"/>
            <a:ext cx="43547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Diamond 53"/>
          <p:cNvSpPr/>
          <p:nvPr/>
        </p:nvSpPr>
        <p:spPr>
          <a:xfrm>
            <a:off x="3232754" y="3811564"/>
            <a:ext cx="933412" cy="793356"/>
          </a:xfrm>
          <a:prstGeom prst="diamond">
            <a:avLst/>
          </a:prstGeom>
          <a:solidFill>
            <a:srgbClr val="FF66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5" name="Rectangle 54"/>
          <p:cNvSpPr/>
          <p:nvPr/>
        </p:nvSpPr>
        <p:spPr>
          <a:xfrm>
            <a:off x="4690869" y="3963172"/>
            <a:ext cx="1323100" cy="4901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Eat</a:t>
            </a:r>
            <a:endParaRPr lang="id-ID" dirty="0"/>
          </a:p>
        </p:txBody>
      </p:sp>
      <p:cxnSp>
        <p:nvCxnSpPr>
          <p:cNvPr id="56" name="Straight Arrow Connector 7"/>
          <p:cNvCxnSpPr>
            <a:stCxn id="63" idx="0"/>
            <a:endCxn id="54" idx="0"/>
          </p:cNvCxnSpPr>
          <p:nvPr/>
        </p:nvCxnSpPr>
        <p:spPr>
          <a:xfrm rot="16200000" flipV="1">
            <a:off x="5235041" y="2275983"/>
            <a:ext cx="151608" cy="3222770"/>
          </a:xfrm>
          <a:prstGeom prst="bentConnector3">
            <a:avLst>
              <a:gd name="adj1" fmla="val 25078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388534" y="4404289"/>
            <a:ext cx="1386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Already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plate?</a:t>
            </a:r>
          </a:p>
          <a:p>
            <a:pPr algn="ctr"/>
            <a:r>
              <a:rPr lang="en-US" dirty="0" smtClean="0"/>
              <a:t>(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 5 </a:t>
            </a:r>
            <a:r>
              <a:rPr lang="en-US" dirty="0" smtClean="0"/>
              <a:t>?)</a:t>
            </a:r>
            <a:endParaRPr lang="id-ID" dirty="0"/>
          </a:p>
        </p:txBody>
      </p:sp>
      <p:sp>
        <p:nvSpPr>
          <p:cNvPr id="58" name="Oval 57"/>
          <p:cNvSpPr/>
          <p:nvPr/>
        </p:nvSpPr>
        <p:spPr>
          <a:xfrm>
            <a:off x="7712507" y="3906806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54" idx="3"/>
            <a:endCxn id="55" idx="1"/>
          </p:cNvCxnSpPr>
          <p:nvPr/>
        </p:nvCxnSpPr>
        <p:spPr>
          <a:xfrm>
            <a:off x="4166166" y="4208242"/>
            <a:ext cx="5247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26"/>
          <p:cNvCxnSpPr>
            <a:stCxn id="54" idx="2"/>
            <a:endCxn id="58" idx="4"/>
          </p:cNvCxnSpPr>
          <p:nvPr/>
        </p:nvCxnSpPr>
        <p:spPr>
          <a:xfrm rot="5400000" flipH="1" flipV="1">
            <a:off x="5956063" y="2253075"/>
            <a:ext cx="95241" cy="4608449"/>
          </a:xfrm>
          <a:prstGeom prst="bentConnector3">
            <a:avLst>
              <a:gd name="adj1" fmla="val -24002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161252" y="4858383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</a:t>
            </a:r>
            <a:endParaRPr lang="id-ID" dirty="0"/>
          </a:p>
        </p:txBody>
      </p:sp>
      <p:sp>
        <p:nvSpPr>
          <p:cNvPr id="62" name="Rectangle 61"/>
          <p:cNvSpPr/>
          <p:nvPr/>
        </p:nvSpPr>
        <p:spPr>
          <a:xfrm>
            <a:off x="4177298" y="3878514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id-ID" dirty="0"/>
          </a:p>
        </p:txBody>
      </p:sp>
      <p:sp>
        <p:nvSpPr>
          <p:cNvPr id="63" name="Rectangle 62"/>
          <p:cNvSpPr/>
          <p:nvPr/>
        </p:nvSpPr>
        <p:spPr>
          <a:xfrm>
            <a:off x="6260680" y="3963172"/>
            <a:ext cx="1323100" cy="490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 = i+1</a:t>
            </a:r>
            <a:endParaRPr lang="id-ID" dirty="0"/>
          </a:p>
        </p:txBody>
      </p:sp>
      <p:cxnSp>
        <p:nvCxnSpPr>
          <p:cNvPr id="66" name="Straight Arrow Connector 65"/>
          <p:cNvCxnSpPr>
            <a:stCxn id="55" idx="3"/>
            <a:endCxn id="63" idx="1"/>
          </p:cNvCxnSpPr>
          <p:nvPr/>
        </p:nvCxnSpPr>
        <p:spPr>
          <a:xfrm>
            <a:off x="6013969" y="4208242"/>
            <a:ext cx="2467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01402" y="3963172"/>
            <a:ext cx="748088" cy="490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 = 1</a:t>
            </a:r>
            <a:endParaRPr lang="id-ID" dirty="0"/>
          </a:p>
        </p:txBody>
      </p:sp>
      <p:cxnSp>
        <p:nvCxnSpPr>
          <p:cNvPr id="32" name="Straight Arrow Connector 5"/>
          <p:cNvCxnSpPr>
            <a:stCxn id="29" idx="3"/>
            <a:endCxn id="54" idx="1"/>
          </p:cNvCxnSpPr>
          <p:nvPr/>
        </p:nvCxnSpPr>
        <p:spPr>
          <a:xfrm>
            <a:off x="2549490" y="4208242"/>
            <a:ext cx="6832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2" grpId="0" animBg="1"/>
      <p:bldP spid="54" grpId="0" animBg="1"/>
      <p:bldP spid="55" grpId="0" animBg="1"/>
      <p:bldP spid="57" grpId="0"/>
      <p:bldP spid="58" grpId="0" animBg="1"/>
      <p:bldP spid="61" grpId="0"/>
      <p:bldP spid="62" grpId="0"/>
      <p:bldP spid="63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repeat-n-times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0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b="1" u="sng" dirty="0" smtClean="0">
                <a:latin typeface="Courier New" pitchFamily="49" charset="0"/>
              </a:rPr>
              <a:t>repeat</a:t>
            </a:r>
            <a:r>
              <a:rPr lang="fi-FI" dirty="0" smtClean="0">
                <a:latin typeface="Courier New" pitchFamily="49" charset="0"/>
              </a:rPr>
              <a:t> n </a:t>
            </a:r>
            <a:r>
              <a:rPr lang="fi-FI" b="1" u="sng" dirty="0" smtClean="0">
                <a:latin typeface="Courier New" pitchFamily="49" charset="0"/>
              </a:rPr>
              <a:t>times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dirty="0" smtClean="0">
                <a:latin typeface="Courier New" pitchFamily="49" charset="0"/>
              </a:rPr>
              <a:t>	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24" y="4803820"/>
            <a:ext cx="6204847" cy="1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repeat-n-times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8229600" cy="46807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b="1" u="sng" dirty="0" smtClean="0">
                <a:latin typeface="Courier New" pitchFamily="49" charset="0"/>
              </a:rPr>
              <a:t>Program</a:t>
            </a:r>
            <a:r>
              <a:rPr lang="fi-FI" sz="2000" dirty="0" smtClean="0">
                <a:latin typeface="Courier New" pitchFamily="49" charset="0"/>
              </a:rPr>
              <a:t> eat_food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b="1" u="sng" dirty="0" smtClean="0">
                <a:latin typeface="Courier New" pitchFamily="49" charset="0"/>
              </a:rPr>
              <a:t>Kamus</a:t>
            </a:r>
            <a:r>
              <a:rPr lang="fi-FI" sz="2000" dirty="0" smtClean="0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fi-FI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b="1" u="sng" dirty="0" smtClean="0">
                <a:latin typeface="Courier New" pitchFamily="49" charset="0"/>
              </a:rPr>
              <a:t>Algoritma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>
                <a:latin typeface="Courier New" pitchFamily="49" charset="0"/>
              </a:rPr>
              <a:t>	</a:t>
            </a:r>
            <a:r>
              <a:rPr lang="fi-FI" sz="2000" b="1" u="sng" dirty="0" smtClean="0">
                <a:latin typeface="Courier New" pitchFamily="49" charset="0"/>
              </a:rPr>
              <a:t>repeat</a:t>
            </a:r>
            <a:r>
              <a:rPr lang="fi-FI" sz="2000" dirty="0" smtClean="0">
                <a:latin typeface="Courier New" pitchFamily="49" charset="0"/>
              </a:rPr>
              <a:t> 5 </a:t>
            </a:r>
            <a:r>
              <a:rPr lang="fi-FI" sz="2000" b="1" u="sng" dirty="0" smtClean="0">
                <a:latin typeface="Courier New" pitchFamily="49" charset="0"/>
              </a:rPr>
              <a:t>times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>
                <a:latin typeface="Courier New" pitchFamily="49" charset="0"/>
              </a:rPr>
              <a:t>	</a:t>
            </a:r>
            <a:r>
              <a:rPr lang="fi-FI" sz="2000" dirty="0" smtClean="0">
                <a:latin typeface="Courier New" pitchFamily="49" charset="0"/>
              </a:rPr>
              <a:t>	</a:t>
            </a:r>
            <a:r>
              <a:rPr lang="fi-FI" sz="2000" b="1" u="sng" dirty="0" smtClean="0">
                <a:latin typeface="Courier New" pitchFamily="49" charset="0"/>
              </a:rPr>
              <a:t>output</a:t>
            </a:r>
            <a:r>
              <a:rPr lang="fi-FI" sz="2000" dirty="0" smtClean="0">
                <a:latin typeface="Courier New" pitchFamily="49" charset="0"/>
              </a:rPr>
              <a:t>(’eat’)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fi-FI" sz="2000" b="1" u="sng" dirty="0">
              <a:latin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24" y="4803820"/>
            <a:ext cx="6204847" cy="13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using enumeration (increment/decrement)</a:t>
            </a:r>
          </a:p>
          <a:p>
            <a:endParaRPr lang="en-US" dirty="0" smtClean="0"/>
          </a:p>
          <a:p>
            <a:r>
              <a:rPr lang="en-US" dirty="0" smtClean="0"/>
              <a:t>From Monday to Friday, I got to go to school</a:t>
            </a:r>
          </a:p>
          <a:p>
            <a:r>
              <a:rPr lang="en-US" dirty="0" smtClean="0"/>
              <a:t>Check the attendance of student ID 1103130010 to 1103130040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One of the capabilities of computers that can be used is to repeat an instruction, even action, repeatedly with the same performance.</a:t>
            </a:r>
          </a:p>
          <a:p>
            <a:r>
              <a:rPr lang="en-US" dirty="0" smtClean="0"/>
              <a:t>In </a:t>
            </a:r>
            <a:r>
              <a:rPr lang="en-US" dirty="0"/>
              <a:t>contrast to humans who tend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make </a:t>
            </a:r>
            <a:r>
              <a:rPr lang="en-US" dirty="0"/>
              <a:t>mistakes when doing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same thing (as tired or bored</a:t>
            </a:r>
            <a:r>
              <a:rPr lang="en-US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and Repetition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 b="5791"/>
          <a:stretch/>
        </p:blipFill>
        <p:spPr>
          <a:xfrm>
            <a:off x="6100549" y="3416174"/>
            <a:ext cx="3043451" cy="32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: Traversal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4023"/>
            <a:ext cx="8229600" cy="3929912"/>
          </a:xfrm>
        </p:spPr>
        <p:txBody>
          <a:bodyPr/>
          <a:lstStyle/>
          <a:p>
            <a:r>
              <a:rPr lang="en-US" dirty="0" smtClean="0"/>
              <a:t>There’re some plates of food, </a:t>
            </a:r>
          </a:p>
          <a:p>
            <a:r>
              <a:rPr lang="en-US" dirty="0" smtClean="0"/>
              <a:t>I’m going to eat plate number </a:t>
            </a:r>
            <a:r>
              <a:rPr lang="en-US" dirty="0" smtClean="0">
                <a:solidFill>
                  <a:schemeClr val="accent2"/>
                </a:solidFill>
              </a:rPr>
              <a:t>3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50"/>
                </a:solidFill>
              </a:rPr>
              <a:t>9</a:t>
            </a:r>
            <a:endParaRPr lang="id-ID" dirty="0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587" y="3905584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35" name="Straight Arrow Connector 5"/>
          <p:cNvCxnSpPr>
            <a:stCxn id="34" idx="6"/>
            <a:endCxn id="75" idx="1"/>
          </p:cNvCxnSpPr>
          <p:nvPr/>
        </p:nvCxnSpPr>
        <p:spPr>
          <a:xfrm flipV="1">
            <a:off x="1370391" y="4207020"/>
            <a:ext cx="43547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Diamond 50"/>
          <p:cNvSpPr/>
          <p:nvPr/>
        </p:nvSpPr>
        <p:spPr>
          <a:xfrm>
            <a:off x="3237217" y="3810342"/>
            <a:ext cx="933412" cy="793356"/>
          </a:xfrm>
          <a:prstGeom prst="diamond">
            <a:avLst/>
          </a:prstGeom>
          <a:solidFill>
            <a:srgbClr val="FF66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4" name="Rectangle 63"/>
          <p:cNvSpPr/>
          <p:nvPr/>
        </p:nvSpPr>
        <p:spPr>
          <a:xfrm>
            <a:off x="4695332" y="3961950"/>
            <a:ext cx="1323100" cy="4901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Eat</a:t>
            </a:r>
            <a:endParaRPr lang="id-ID" dirty="0"/>
          </a:p>
        </p:txBody>
      </p:sp>
      <p:cxnSp>
        <p:nvCxnSpPr>
          <p:cNvPr id="65" name="Straight Arrow Connector 7"/>
          <p:cNvCxnSpPr>
            <a:stCxn id="73" idx="0"/>
            <a:endCxn id="51" idx="0"/>
          </p:cNvCxnSpPr>
          <p:nvPr/>
        </p:nvCxnSpPr>
        <p:spPr>
          <a:xfrm rot="16200000" flipV="1">
            <a:off x="5239504" y="2274761"/>
            <a:ext cx="151608" cy="3222770"/>
          </a:xfrm>
          <a:prstGeom prst="bentConnector3">
            <a:avLst>
              <a:gd name="adj1" fmla="val 25078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591770" y="4403067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&gt; </a:t>
            </a:r>
            <a:r>
              <a:rPr lang="en-US" b="1" dirty="0" smtClean="0">
                <a:solidFill>
                  <a:srgbClr val="00B050"/>
                </a:solidFill>
              </a:rPr>
              <a:t>9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68" name="Oval 67"/>
          <p:cNvSpPr/>
          <p:nvPr/>
        </p:nvSpPr>
        <p:spPr>
          <a:xfrm>
            <a:off x="7716970" y="3905584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51" idx="3"/>
            <a:endCxn id="64" idx="1"/>
          </p:cNvCxnSpPr>
          <p:nvPr/>
        </p:nvCxnSpPr>
        <p:spPr>
          <a:xfrm>
            <a:off x="4170629" y="4207020"/>
            <a:ext cx="5247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26"/>
          <p:cNvCxnSpPr>
            <a:stCxn id="51" idx="2"/>
            <a:endCxn id="68" idx="4"/>
          </p:cNvCxnSpPr>
          <p:nvPr/>
        </p:nvCxnSpPr>
        <p:spPr>
          <a:xfrm rot="5400000" flipH="1" flipV="1">
            <a:off x="5960526" y="2251853"/>
            <a:ext cx="95241" cy="4608449"/>
          </a:xfrm>
          <a:prstGeom prst="bentConnector3">
            <a:avLst>
              <a:gd name="adj1" fmla="val -24002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123112" y="4881188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</a:t>
            </a:r>
            <a:endParaRPr lang="id-ID" dirty="0"/>
          </a:p>
        </p:txBody>
      </p:sp>
      <p:sp>
        <p:nvSpPr>
          <p:cNvPr id="72" name="Rectangle 71"/>
          <p:cNvSpPr/>
          <p:nvPr/>
        </p:nvSpPr>
        <p:spPr>
          <a:xfrm>
            <a:off x="4123112" y="3861635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id-ID" dirty="0"/>
          </a:p>
        </p:txBody>
      </p:sp>
      <p:sp>
        <p:nvSpPr>
          <p:cNvPr id="73" name="Rectangle 72"/>
          <p:cNvSpPr/>
          <p:nvPr/>
        </p:nvSpPr>
        <p:spPr>
          <a:xfrm>
            <a:off x="6265143" y="3961950"/>
            <a:ext cx="1323100" cy="4901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</a:t>
            </a:r>
            <a:r>
              <a:rPr lang="en-US" dirty="0" smtClean="0"/>
              <a:t> = i+1</a:t>
            </a:r>
            <a:endParaRPr lang="id-ID" dirty="0"/>
          </a:p>
        </p:txBody>
      </p:sp>
      <p:cxnSp>
        <p:nvCxnSpPr>
          <p:cNvPr id="74" name="Straight Arrow Connector 73"/>
          <p:cNvCxnSpPr>
            <a:stCxn id="64" idx="3"/>
            <a:endCxn id="73" idx="1"/>
          </p:cNvCxnSpPr>
          <p:nvPr/>
        </p:nvCxnSpPr>
        <p:spPr>
          <a:xfrm>
            <a:off x="6018432" y="4207020"/>
            <a:ext cx="2467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805865" y="3961950"/>
            <a:ext cx="769802" cy="4901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id-ID" b="1" dirty="0">
              <a:solidFill>
                <a:srgbClr val="FFFF00"/>
              </a:solidFill>
            </a:endParaRPr>
          </a:p>
        </p:txBody>
      </p:sp>
      <p:cxnSp>
        <p:nvCxnSpPr>
          <p:cNvPr id="76" name="Straight Arrow Connector 5"/>
          <p:cNvCxnSpPr>
            <a:stCxn id="75" idx="3"/>
            <a:endCxn id="51" idx="1"/>
          </p:cNvCxnSpPr>
          <p:nvPr/>
        </p:nvCxnSpPr>
        <p:spPr>
          <a:xfrm>
            <a:off x="2575667" y="4207020"/>
            <a:ext cx="6615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4" grpId="0" animBg="1"/>
      <p:bldP spid="51" grpId="0" animBg="1"/>
      <p:bldP spid="64" grpId="0" animBg="1"/>
      <p:bldP spid="67" grpId="0"/>
      <p:bldP spid="68" grpId="0" animBg="1"/>
      <p:bldP spid="71" grpId="0"/>
      <p:bldP spid="72" grpId="0"/>
      <p:bldP spid="73" grpId="0" animBg="1"/>
      <p:bldP spid="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0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dirty="0" smtClean="0">
                <a:latin typeface="Courier New" pitchFamily="49" charset="0"/>
              </a:rPr>
              <a:t>i </a:t>
            </a:r>
            <a:r>
              <a:rPr lang="fi-FI" b="1" u="sng" dirty="0" smtClean="0">
                <a:latin typeface="Courier New" pitchFamily="49" charset="0"/>
              </a:rPr>
              <a:t>traversal</a:t>
            </a:r>
            <a:r>
              <a:rPr lang="fi-FI" dirty="0" smtClean="0">
                <a:latin typeface="Courier New" pitchFamily="49" charset="0"/>
              </a:rPr>
              <a:t> [n..m]</a:t>
            </a: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dirty="0" smtClean="0">
                <a:latin typeface="Courier New" pitchFamily="49" charset="0"/>
              </a:rPr>
              <a:t>	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57" y="4881093"/>
            <a:ext cx="6517244" cy="13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Traversal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977656"/>
            <a:ext cx="8229600" cy="46807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b="1" u="sng" dirty="0" smtClean="0">
                <a:latin typeface="Courier New" pitchFamily="49" charset="0"/>
              </a:rPr>
              <a:t>Program</a:t>
            </a:r>
            <a:r>
              <a:rPr lang="fi-FI" sz="2000" dirty="0" smtClean="0">
                <a:latin typeface="Courier New" pitchFamily="49" charset="0"/>
              </a:rPr>
              <a:t> eat_food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b="1" u="sng" dirty="0" smtClean="0">
                <a:latin typeface="Courier New" pitchFamily="49" charset="0"/>
              </a:rPr>
              <a:t>Kamus</a:t>
            </a:r>
            <a:r>
              <a:rPr lang="fi-FI" sz="2000" dirty="0" smtClean="0">
                <a:latin typeface="Courier New" pitchFamily="49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 smtClean="0">
                <a:latin typeface="Courier New" pitchFamily="49" charset="0"/>
              </a:rPr>
              <a:t>	i : </a:t>
            </a:r>
            <a:r>
              <a:rPr lang="fi-FI" sz="2000" b="1" u="sng" dirty="0" smtClean="0">
                <a:latin typeface="Courier New" pitchFamily="49" charset="0"/>
              </a:rPr>
              <a:t>integer</a:t>
            </a:r>
            <a:endParaRPr lang="fi-FI" sz="2000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b="1" u="sng" dirty="0" smtClean="0">
                <a:latin typeface="Courier New" pitchFamily="49" charset="0"/>
              </a:rPr>
              <a:t>Algoritma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>
                <a:latin typeface="Courier New" pitchFamily="49" charset="0"/>
              </a:rPr>
              <a:t>	</a:t>
            </a:r>
            <a:r>
              <a:rPr lang="fi-FI" sz="2000" dirty="0" smtClean="0">
                <a:latin typeface="Courier New" pitchFamily="49" charset="0"/>
              </a:rPr>
              <a:t>i </a:t>
            </a:r>
            <a:r>
              <a:rPr lang="fi-FI" sz="2000" b="1" u="sng" dirty="0" smtClean="0">
                <a:latin typeface="Courier New" pitchFamily="49" charset="0"/>
              </a:rPr>
              <a:t>traversal</a:t>
            </a:r>
            <a:r>
              <a:rPr lang="fi-FI" sz="2000" dirty="0" smtClean="0">
                <a:latin typeface="Courier New" pitchFamily="49" charset="0"/>
              </a:rPr>
              <a:t> [3..9]</a:t>
            </a:r>
            <a:endParaRPr lang="fi-FI" sz="2000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>
                <a:latin typeface="Courier New" pitchFamily="49" charset="0"/>
              </a:rPr>
              <a:t>	</a:t>
            </a:r>
            <a:r>
              <a:rPr lang="fi-FI" sz="2000" dirty="0" smtClean="0">
                <a:latin typeface="Courier New" pitchFamily="49" charset="0"/>
              </a:rPr>
              <a:t>	</a:t>
            </a:r>
            <a:r>
              <a:rPr lang="fi-FI" sz="2000" b="1" u="sng" dirty="0" smtClean="0">
                <a:latin typeface="Courier New" pitchFamily="49" charset="0"/>
              </a:rPr>
              <a:t>output</a:t>
            </a:r>
            <a:r>
              <a:rPr lang="fi-FI" sz="2000" dirty="0" smtClean="0">
                <a:latin typeface="Courier New" pitchFamily="49" charset="0"/>
              </a:rPr>
              <a:t>(’eat’)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i-FI" sz="2000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fi-FI" sz="2000" b="1" u="sng" dirty="0">
              <a:latin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57" y="4881093"/>
            <a:ext cx="6517244" cy="13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 input number n from user</a:t>
            </a:r>
          </a:p>
          <a:p>
            <a:r>
              <a:rPr lang="en-US" dirty="0" smtClean="0"/>
              <a:t>Write a sequence of 1, 2, 3, … n</a:t>
            </a:r>
          </a:p>
          <a:p>
            <a:r>
              <a:rPr lang="en-US" dirty="0" smtClean="0"/>
              <a:t>Use</a:t>
            </a:r>
          </a:p>
          <a:p>
            <a:pPr lvl="1"/>
            <a:r>
              <a:rPr lang="en-US" dirty="0" smtClean="0"/>
              <a:t>Repeat n times</a:t>
            </a:r>
          </a:p>
          <a:p>
            <a:pPr lvl="1"/>
            <a:r>
              <a:rPr lang="en-US" dirty="0" smtClean="0"/>
              <a:t>Repeat until</a:t>
            </a:r>
          </a:p>
          <a:p>
            <a:pPr lvl="1"/>
            <a:r>
              <a:rPr lang="en-US" dirty="0" smtClean="0"/>
              <a:t>Traversal</a:t>
            </a:r>
          </a:p>
          <a:p>
            <a:pPr lvl="1"/>
            <a:r>
              <a:rPr lang="en-US" dirty="0" smtClean="0"/>
              <a:t>While 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7289-E813-4C03-ACFF-01789BCF579A}" type="datetime1">
              <a:rPr lang="id-ID" smtClean="0"/>
              <a:t>10/02/2015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11FC-4EAD-4BE5-9F04-74D04A4AFB7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25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Exercise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several colored balls in a box A. </a:t>
            </a:r>
          </a:p>
          <a:p>
            <a:r>
              <a:rPr lang="en-US" dirty="0" smtClean="0"/>
              <a:t>The number is not known</a:t>
            </a:r>
          </a:p>
          <a:p>
            <a:r>
              <a:rPr lang="en-US" dirty="0" smtClean="0"/>
              <a:t>Make an algorithm to blindly pick any ball and put it into the colored box according to its color until box A empty</a:t>
            </a:r>
            <a:endParaRPr lang="id-ID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86" y="3996116"/>
            <a:ext cx="3468914" cy="23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 loop process must stop at some point</a:t>
            </a:r>
          </a:p>
          <a:p>
            <a:r>
              <a:rPr lang="en-US" dirty="0" smtClean="0"/>
              <a:t>An algorithm that results an infinite loop is </a:t>
            </a:r>
            <a:r>
              <a:rPr lang="en-US" b="1" dirty="0" smtClean="0">
                <a:solidFill>
                  <a:srgbClr val="FF0000"/>
                </a:solidFill>
              </a:rPr>
              <a:t>wrong</a:t>
            </a:r>
          </a:p>
          <a:p>
            <a:r>
              <a:rPr lang="en-US" dirty="0" smtClean="0"/>
              <a:t>Programmer must be able to detect the occurrence of infinite loop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12" y="3995700"/>
            <a:ext cx="2071680" cy="22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Looping condition</a:t>
            </a:r>
          </a:p>
          <a:p>
            <a:pPr lvl="1"/>
            <a:r>
              <a:rPr lang="en-US" dirty="0" smtClean="0"/>
              <a:t>Condition when the repetition must stop</a:t>
            </a:r>
          </a:p>
          <a:p>
            <a:pPr lvl="1"/>
            <a:r>
              <a:rPr lang="en-US" dirty="0" smtClean="0"/>
              <a:t>Expressed by </a:t>
            </a:r>
            <a:r>
              <a:rPr lang="en-US" dirty="0"/>
              <a:t>a logical expression either explicitly or </a:t>
            </a:r>
            <a:r>
              <a:rPr lang="en-US" dirty="0" smtClean="0"/>
              <a:t>implicitly</a:t>
            </a:r>
          </a:p>
          <a:p>
            <a:r>
              <a:rPr lang="en-US" dirty="0" smtClean="0"/>
              <a:t>Loop body</a:t>
            </a:r>
          </a:p>
          <a:p>
            <a:pPr lvl="1"/>
            <a:r>
              <a:rPr lang="en-US" dirty="0" smtClean="0"/>
              <a:t>Action must be repeated during a specified condition is met for repetition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Looping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1" y="4628833"/>
            <a:ext cx="1208847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Repetition structure </a:t>
            </a:r>
            <a:r>
              <a:rPr lang="en-US" dirty="0"/>
              <a:t>is usually accompanied by </a:t>
            </a:r>
            <a:r>
              <a:rPr lang="en-US" dirty="0" smtClean="0"/>
              <a:t>initiation and termination section</a:t>
            </a:r>
          </a:p>
          <a:p>
            <a:r>
              <a:rPr lang="en-US" dirty="0" smtClean="0"/>
              <a:t>initialization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i.e. </a:t>
            </a:r>
            <a:r>
              <a:rPr lang="en-US" dirty="0"/>
              <a:t>the actions taken before the loop was first performed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termination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i.e. </a:t>
            </a:r>
            <a:r>
              <a:rPr lang="en-US" dirty="0"/>
              <a:t>the actions taken after the repetition done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2/10/2015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and Termination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72400" cy="914400"/>
          </a:xfrm>
        </p:spPr>
        <p:txBody>
          <a:bodyPr/>
          <a:lstStyle/>
          <a:p>
            <a:r>
              <a:rPr lang="en-US" dirty="0" smtClean="0"/>
              <a:t>Looping Notation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1813"/>
            <a:ext cx="77724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dirty="0" smtClean="0"/>
              <a:t>four kinds </a:t>
            </a:r>
            <a:r>
              <a:rPr lang="en-US" dirty="0"/>
              <a:t>of repetition notation: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stop condition (repeat until) </a:t>
            </a:r>
          </a:p>
          <a:p>
            <a:r>
              <a:rPr lang="en-US" dirty="0"/>
              <a:t>based on the condition of repetition (while do) </a:t>
            </a:r>
          </a:p>
          <a:p>
            <a:r>
              <a:rPr lang="en-US" dirty="0" smtClean="0"/>
              <a:t>based </a:t>
            </a:r>
            <a:r>
              <a:rPr lang="en-US" dirty="0"/>
              <a:t>on the number of repetitions (repeat times)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enumerator (traversal</a:t>
            </a:r>
            <a:r>
              <a:rPr lang="en-US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112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- Until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 Doing something until I’m satisfied</a:t>
            </a:r>
          </a:p>
          <a:p>
            <a:endParaRPr lang="en-US" dirty="0" smtClean="0"/>
          </a:p>
          <a:p>
            <a:r>
              <a:rPr lang="en-US" dirty="0" smtClean="0"/>
              <a:t>I want to eat until I explode</a:t>
            </a:r>
          </a:p>
          <a:p>
            <a:r>
              <a:rPr lang="en-US" dirty="0" smtClean="0"/>
              <a:t>Scrub the car until it’s shining sparkly</a:t>
            </a:r>
          </a:p>
          <a:p>
            <a:r>
              <a:rPr lang="en-US" dirty="0" smtClean="0"/>
              <a:t>Doing the programming task until I run out of time</a:t>
            </a:r>
          </a:p>
          <a:p>
            <a:r>
              <a:rPr lang="en-US" dirty="0" smtClean="0"/>
              <a:t>I’ll always love you until death do us part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78">
            <a:off x="7765654" y="5263456"/>
            <a:ext cx="567507" cy="5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: Repeat-Until, Iterate-Stop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709452" y="3226816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5" name="Straight Arrow Connector 5"/>
          <p:cNvCxnSpPr>
            <a:stCxn id="4" idx="6"/>
            <a:endCxn id="7" idx="1"/>
          </p:cNvCxnSpPr>
          <p:nvPr/>
        </p:nvCxnSpPr>
        <p:spPr>
          <a:xfrm flipV="1">
            <a:off x="1900256" y="3528252"/>
            <a:ext cx="71758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iamond 5"/>
          <p:cNvSpPr/>
          <p:nvPr/>
        </p:nvSpPr>
        <p:spPr>
          <a:xfrm>
            <a:off x="5252289" y="3131574"/>
            <a:ext cx="933412" cy="793356"/>
          </a:xfrm>
          <a:prstGeom prst="diamond">
            <a:avLst/>
          </a:prstGeom>
          <a:solidFill>
            <a:srgbClr val="FF66C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617836" y="3283182"/>
            <a:ext cx="1323100" cy="4901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Eat</a:t>
            </a:r>
            <a:endParaRPr lang="id-ID" dirty="0"/>
          </a:p>
        </p:txBody>
      </p:sp>
      <p:cxnSp>
        <p:nvCxnSpPr>
          <p:cNvPr id="8" name="Straight Arrow Connector 7"/>
          <p:cNvCxnSpPr>
            <a:stCxn id="6" idx="3"/>
            <a:endCxn id="21" idx="2"/>
          </p:cNvCxnSpPr>
          <p:nvPr/>
        </p:nvCxnSpPr>
        <p:spPr>
          <a:xfrm>
            <a:off x="6185701" y="3528252"/>
            <a:ext cx="14902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44932" y="2777540"/>
            <a:ext cx="134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Want more?</a:t>
            </a:r>
            <a:endParaRPr lang="id-ID" dirty="0"/>
          </a:p>
        </p:txBody>
      </p:sp>
      <p:sp>
        <p:nvSpPr>
          <p:cNvPr id="21" name="Oval 20"/>
          <p:cNvSpPr/>
          <p:nvPr/>
        </p:nvSpPr>
        <p:spPr>
          <a:xfrm>
            <a:off x="7675901" y="3226816"/>
            <a:ext cx="1190804" cy="602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7" idx="3"/>
            <a:endCxn id="6" idx="1"/>
          </p:cNvCxnSpPr>
          <p:nvPr/>
        </p:nvCxnSpPr>
        <p:spPr>
          <a:xfrm>
            <a:off x="3940936" y="3528252"/>
            <a:ext cx="13113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2"/>
          </p:cNvCxnSpPr>
          <p:nvPr/>
        </p:nvCxnSpPr>
        <p:spPr>
          <a:xfrm rot="5400000" flipH="1">
            <a:off x="4423387" y="2629322"/>
            <a:ext cx="151608" cy="2439609"/>
          </a:xfrm>
          <a:prstGeom prst="bentConnector3">
            <a:avLst>
              <a:gd name="adj1" fmla="val -15078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77075" y="3834268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6563642" y="3178957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id-ID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5034" y="1977656"/>
            <a:ext cx="8229600" cy="4236997"/>
          </a:xfrm>
        </p:spPr>
        <p:txBody>
          <a:bodyPr/>
          <a:lstStyle/>
          <a:p>
            <a:r>
              <a:rPr lang="en-US" dirty="0" smtClean="0"/>
              <a:t>I want to eat until I can’t eat anymore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73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6" presetClass="emph" presetSubtype="0" repeatCount="indefinit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7" grpId="0"/>
      <p:bldP spid="21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repeat-until</a:t>
            </a:r>
            <a:endParaRPr lang="id-ID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07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fi-FI" dirty="0" smtClean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b="1" u="sng" dirty="0" smtClean="0">
                <a:latin typeface="Courier New" pitchFamily="49" charset="0"/>
              </a:rPr>
              <a:t>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 smtClean="0">
                <a:latin typeface="Courier New" pitchFamily="49" charset="0"/>
              </a:rPr>
              <a:t>		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  <a:r>
              <a:rPr lang="fi-FI" b="1" u="sng" dirty="0" smtClean="0">
                <a:latin typeface="Courier New" pitchFamily="49" charset="0"/>
              </a:rPr>
              <a:t>until</a:t>
            </a:r>
            <a:r>
              <a:rPr lang="fi-FI" dirty="0" smtClean="0">
                <a:latin typeface="Courier New" pitchFamily="49" charset="0"/>
              </a:rPr>
              <a:t> (condition)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dirty="0">
                <a:latin typeface="Courier New" pitchFamily="49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b="1" u="sng" dirty="0">
              <a:latin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63" y="5164712"/>
            <a:ext cx="6231712" cy="118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1036</TotalTime>
  <Words>512</Words>
  <Application>Microsoft Office PowerPoint</Application>
  <PresentationFormat>On-screen Show (4:3)</PresentationFormat>
  <Paragraphs>178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Aharoni</vt:lpstr>
      <vt:lpstr>Arial</vt:lpstr>
      <vt:lpstr>Berlin Sans FB Demi</vt:lpstr>
      <vt:lpstr>Brush Script Std</vt:lpstr>
      <vt:lpstr>Calibri</vt:lpstr>
      <vt:lpstr>Courier New</vt:lpstr>
      <vt:lpstr>Lucida Grande</vt:lpstr>
      <vt:lpstr>Verdana</vt:lpstr>
      <vt:lpstr>Wingdings</vt:lpstr>
      <vt:lpstr>template_informatika_slide</vt:lpstr>
      <vt:lpstr>KUG1C3 Dasar Algoritma dan Pemrograman</vt:lpstr>
      <vt:lpstr>Loop and Repetition</vt:lpstr>
      <vt:lpstr>Infinite Loop</vt:lpstr>
      <vt:lpstr>Parts of Looping</vt:lpstr>
      <vt:lpstr>Initiation and Termination</vt:lpstr>
      <vt:lpstr>Looping Notation</vt:lpstr>
      <vt:lpstr>Repeat - Until</vt:lpstr>
      <vt:lpstr>Loop : Repeat-Until, Iterate-Stop</vt:lpstr>
      <vt:lpstr>repeat-until</vt:lpstr>
      <vt:lpstr>repeat-until</vt:lpstr>
      <vt:lpstr>While - do</vt:lpstr>
      <vt:lpstr>Loop : While-do</vt:lpstr>
      <vt:lpstr>while-do</vt:lpstr>
      <vt:lpstr>while-do</vt:lpstr>
      <vt:lpstr>Repeat-n-times</vt:lpstr>
      <vt:lpstr>Loop : Repeat-n-times</vt:lpstr>
      <vt:lpstr>repeat-n-times</vt:lpstr>
      <vt:lpstr>repeat-n-times</vt:lpstr>
      <vt:lpstr>Traversal</vt:lpstr>
      <vt:lpstr>Loop : Traversal</vt:lpstr>
      <vt:lpstr>Traversal</vt:lpstr>
      <vt:lpstr>Traversal</vt:lpstr>
      <vt:lpstr>Exercise</vt:lpstr>
      <vt:lpstr>More Exercise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undeed</cp:lastModifiedBy>
  <cp:revision>130</cp:revision>
  <dcterms:created xsi:type="dcterms:W3CDTF">2012-11-14T18:53:32Z</dcterms:created>
  <dcterms:modified xsi:type="dcterms:W3CDTF">2015-02-10T08:05:34Z</dcterms:modified>
</cp:coreProperties>
</file>