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0" r:id="rId2"/>
    <p:sldId id="286" r:id="rId3"/>
    <p:sldId id="287" r:id="rId4"/>
    <p:sldId id="261" r:id="rId5"/>
    <p:sldId id="262" r:id="rId6"/>
    <p:sldId id="269" r:id="rId7"/>
    <p:sldId id="263" r:id="rId8"/>
    <p:sldId id="270" r:id="rId9"/>
    <p:sldId id="264" r:id="rId10"/>
    <p:sldId id="265" r:id="rId11"/>
    <p:sldId id="266" r:id="rId12"/>
    <p:sldId id="267" r:id="rId13"/>
    <p:sldId id="272" r:id="rId14"/>
    <p:sldId id="273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8" r:id="rId29"/>
    <p:sldId id="25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592-9F2D-4E9A-8393-DA03950EC516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8448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 for </a:t>
            </a:r>
            <a:r>
              <a:rPr lang="id-ID" dirty="0" smtClean="0"/>
              <a:t>Internet</a:t>
            </a:r>
            <a:r>
              <a:rPr lang="en-US" dirty="0" smtClean="0"/>
              <a:t> Applications</a:t>
            </a:r>
            <a:endParaRPr lang="id-ID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process / operations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: </a:t>
            </a:r>
            <a:r>
              <a:rPr lang="en-US" sz="2000" dirty="0" smtClean="0"/>
              <a:t>Load text from a file text and display it on web page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Event from </a:t>
            </a:r>
            <a:r>
              <a:rPr lang="en-US" dirty="0" smtClean="0"/>
              <a:t>client will occur when the user click the button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E214-590D-4314-9181-D66472D75CC4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5" y="4005078"/>
            <a:ext cx="3917656" cy="11712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57242" y="2824499"/>
            <a:ext cx="78365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233363" algn="l"/>
              </a:tabLst>
            </a:pP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233363" algn="l"/>
              </a:tabLst>
            </a:pPr>
            <a:r>
              <a:rPr lang="pt-BR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pt-B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pt-B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sz="1400" dirty="0">
                <a:solidFill>
                  <a:srgbClr val="FF0000"/>
                </a:solidFill>
                <a:highlight>
                  <a:srgbClr val="FFFFFF"/>
                </a:highlight>
              </a:rPr>
              <a:t>id</a:t>
            </a:r>
            <a:r>
              <a:rPr lang="pt-BR" sz="14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pt-BR" sz="1400" b="1" dirty="0">
                <a:solidFill>
                  <a:srgbClr val="8000FF"/>
                </a:solidFill>
                <a:highlight>
                  <a:srgbClr val="FFFFFF"/>
                </a:highlight>
              </a:rPr>
              <a:t>"myDoc"</a:t>
            </a:r>
            <a:r>
              <a:rPr lang="pt-B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&gt;&lt;h2&gt;</a:t>
            </a:r>
            <a:r>
              <a:rPr lang="pt-BR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No document to display... </a:t>
            </a:r>
            <a:r>
              <a:rPr lang="pt-B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&lt;/h2&gt;&lt;/div&gt;</a:t>
            </a:r>
            <a:endParaRPr lang="pt-BR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233363" algn="l"/>
              </a:tabLst>
            </a:pP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&lt;button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</a:rPr>
              <a:t>type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</a:rPr>
              <a:t>"button"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FF"/>
                </a:highlight>
              </a:rPr>
              <a:t>onclick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4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loadXMLDoc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</a:rPr>
              <a:t>()"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Load Document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&lt;/button&gt;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233363" algn="l"/>
              </a:tabLst>
            </a:pP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44663186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process / operations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Create </a:t>
            </a:r>
            <a:r>
              <a:rPr lang="en-US" sz="2000" dirty="0" err="1" smtClean="0"/>
              <a:t>js</a:t>
            </a:r>
            <a:r>
              <a:rPr lang="en-US" sz="2000" dirty="0" smtClean="0"/>
              <a:t> function to send </a:t>
            </a:r>
            <a:r>
              <a:rPr lang="en-US" sz="2000" dirty="0" err="1" smtClean="0"/>
              <a:t>XMLHttpRequest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000" dirty="0"/>
              <a:t>Send asynchronous request to </a:t>
            </a:r>
            <a:r>
              <a:rPr lang="en-US" sz="2000" dirty="0" err="1"/>
              <a:t>WebServer</a:t>
            </a:r>
            <a:endParaRPr lang="en-US" sz="2000" dirty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0596" y="2485784"/>
            <a:ext cx="708517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</a:rPr>
              <a:t>var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 ajaxRequest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;</a:t>
            </a:r>
            <a:endParaRPr lang="en-US" sz="1400" b="1" dirty="0" smtClean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b="1" dirty="0" smtClean="0">
                <a:solidFill>
                  <a:srgbClr val="000080"/>
                </a:solidFill>
                <a:highlight>
                  <a:srgbClr val="F2F4FF"/>
                </a:highlight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2F4FF"/>
                </a:highlight>
              </a:rPr>
              <a:t>loadXMLDoc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()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b="1" dirty="0" smtClean="0">
                <a:solidFill>
                  <a:srgbClr val="000080"/>
                </a:solidFill>
                <a:highlight>
                  <a:srgbClr val="F2F4FF"/>
                </a:highlight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</a:rPr>
              <a:t>if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window.XMLHttpRequest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nn-NO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nn-NO" sz="1400" dirty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nn-NO" sz="1400" dirty="0">
                <a:solidFill>
                  <a:srgbClr val="008000"/>
                </a:solidFill>
                <a:highlight>
                  <a:srgbClr val="F2F4FF"/>
                </a:highlight>
              </a:rPr>
              <a:t>// code for IE7+, Firefox, Chrome, Opera, Safari</a:t>
            </a:r>
            <a:endParaRPr lang="nn-NO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	ajaxRequest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=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</a:rPr>
              <a:t>new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 XMLHttpRequest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}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</a:rPr>
              <a:t>else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	 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dirty="0">
                <a:solidFill>
                  <a:srgbClr val="008000"/>
                </a:solidFill>
                <a:highlight>
                  <a:srgbClr val="F2F4FF"/>
                </a:highlight>
              </a:rPr>
              <a:t>// code for IE6, IE5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	ajaxRequest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=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</a:rPr>
              <a:t>new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 ActiveXObject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</a:rPr>
              <a:t>"Microsoft.XMLHTTP"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595" y="5041351"/>
            <a:ext cx="7085176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highlight>
                  <a:srgbClr val="F2F4FF"/>
                </a:highlight>
              </a:rPr>
              <a:t>	// Here </a:t>
            </a:r>
            <a:r>
              <a:rPr lang="en-US" sz="1400" dirty="0" err="1" smtClean="0">
                <a:solidFill>
                  <a:srgbClr val="008000"/>
                </a:solidFill>
                <a:highlight>
                  <a:srgbClr val="F2F4FF"/>
                </a:highlight>
              </a:rPr>
              <a:t>processRequest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2F4FF"/>
                </a:highlight>
              </a:rPr>
              <a:t>() is the callback function.</a:t>
            </a:r>
            <a:endParaRPr lang="en-US" sz="1400" dirty="0" smtClean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ajaxRequest.onreadystatechange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=</a:t>
            </a:r>
            <a:r>
              <a:rPr lang="en-US" sz="1400" dirty="0" err="1">
                <a:solidFill>
                  <a:srgbClr val="000000"/>
                </a:solidFill>
                <a:highlight>
                  <a:srgbClr val="F2F4FF"/>
                </a:highlight>
              </a:rPr>
              <a:t>processRequest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;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ajaxRequest.open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</a:rPr>
              <a:t>"GET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2F4FF"/>
                </a:highlight>
              </a:rPr>
              <a:t>"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,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</a:rPr>
              <a:t> "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2F4FF"/>
                </a:highlight>
              </a:rPr>
              <a:t>some </a:t>
            </a:r>
            <a:r>
              <a:rPr lang="en-US" sz="1400" dirty="0">
                <a:solidFill>
                  <a:srgbClr val="808080"/>
                </a:solidFill>
                <a:highlight>
                  <a:srgbClr val="F2F4FF"/>
                </a:highlight>
              </a:rPr>
              <a:t>document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2F4FF"/>
                </a:highlight>
              </a:rPr>
              <a:t>.txt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</a:rPr>
              <a:t>"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,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</a:rPr>
              <a:t>true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ajaxRequest.send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();</a:t>
            </a:r>
            <a:endParaRPr lang="en-US" sz="1400" b="1" dirty="0" smtClean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r>
              <a:rPr lang="en-US" sz="16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}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906823417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process / operations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WebServer</a:t>
            </a:r>
            <a:r>
              <a:rPr lang="en-US" sz="2000" dirty="0" smtClean="0"/>
              <a:t> returns XML document result</a:t>
            </a:r>
          </a:p>
          <a:p>
            <a:r>
              <a:rPr lang="en-US" sz="2000" dirty="0" err="1" smtClean="0"/>
              <a:t>XMLHttpRequest</a:t>
            </a:r>
            <a:r>
              <a:rPr lang="en-US" sz="2000" dirty="0" smtClean="0"/>
              <a:t> call callback() function, and</a:t>
            </a:r>
          </a:p>
          <a:p>
            <a:r>
              <a:rPr lang="en-US" sz="2000" dirty="0" smtClean="0"/>
              <a:t>Create </a:t>
            </a:r>
            <a:r>
              <a:rPr lang="en-US" sz="2000" dirty="0" err="1" smtClean="0"/>
              <a:t>js</a:t>
            </a:r>
            <a:r>
              <a:rPr lang="en-US" sz="2000" smtClean="0"/>
              <a:t> callback </a:t>
            </a:r>
            <a:r>
              <a:rPr lang="en-US" sz="2000" dirty="0" smtClean="0"/>
              <a:t>function to Update the HTML DOM</a:t>
            </a:r>
          </a:p>
          <a:p>
            <a:endParaRPr lang="en-US" sz="2000" dirty="0"/>
          </a:p>
          <a:p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0596" y="3742643"/>
            <a:ext cx="7388524" cy="1769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000080"/>
                </a:solidFill>
                <a:highlight>
                  <a:srgbClr val="F2F4FF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2F4FF"/>
                </a:highlight>
              </a:rPr>
              <a:t>processRequest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()</a:t>
            </a:r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000080"/>
                </a:solidFill>
                <a:highlight>
                  <a:srgbClr val="F2F4FF"/>
                </a:highlight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</a:rPr>
              <a:t>if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ajaxRequest.readyState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==</a:t>
            </a:r>
            <a:r>
              <a:rPr lang="id-ID" sz="1400" dirty="0">
                <a:solidFill>
                  <a:srgbClr val="FF0000"/>
                </a:solidFill>
                <a:highlight>
                  <a:srgbClr val="F2F4FF"/>
                </a:highlight>
              </a:rPr>
              <a:t>4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&amp;&amp;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 ajaxRequest.status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==</a:t>
            </a:r>
            <a:r>
              <a:rPr lang="id-ID" sz="1400" dirty="0">
                <a:solidFill>
                  <a:srgbClr val="FF0000"/>
                </a:solidFill>
                <a:highlight>
                  <a:srgbClr val="F2F4FF"/>
                </a:highlight>
              </a:rPr>
              <a:t>200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pPr>
              <a:spcBef>
                <a:spcPts val="600"/>
              </a:spcBef>
            </a:pP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document.getElementById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</a:rPr>
              <a:t>"myDoc"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).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</a:rPr>
              <a:t>innerHTML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=</a:t>
            </a:r>
            <a:endParaRPr lang="en-US" sz="1400" b="1" dirty="0" smtClean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		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</a:rPr>
              <a:t>ajaxRequest.responseText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</a:rPr>
              <a:t>}</a:t>
            </a:r>
            <a:endParaRPr lang="en-US" sz="1400" b="1" dirty="0" smtClean="0">
              <a:solidFill>
                <a:srgbClr val="000000"/>
              </a:solidFill>
              <a:highlight>
                <a:srgbClr val="F2F4FF"/>
              </a:highlight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7484471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process / operations </a:t>
            </a:r>
            <a:r>
              <a:rPr lang="en-US" sz="1600" dirty="0" smtClean="0"/>
              <a:t>(complete script)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41598"/>
          <a:stretch/>
        </p:blipFill>
        <p:spPr>
          <a:xfrm>
            <a:off x="569295" y="2038207"/>
            <a:ext cx="8091606" cy="42021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6418048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process / </a:t>
            </a:r>
            <a:r>
              <a:rPr lang="en-US" dirty="0"/>
              <a:t>operations </a:t>
            </a:r>
            <a:r>
              <a:rPr lang="en-US" sz="1600" dirty="0"/>
              <a:t>(complete script)</a:t>
            </a:r>
            <a:endParaRPr lang="id-ID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59496"/>
          <a:stretch/>
        </p:blipFill>
        <p:spPr>
          <a:xfrm>
            <a:off x="569295" y="1977656"/>
            <a:ext cx="8091606" cy="29143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1926868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Database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Supposed you already have a database with table property of:</a:t>
            </a:r>
          </a:p>
          <a:p>
            <a:pPr lvl="1"/>
            <a:r>
              <a:rPr lang="en-US" sz="1800" dirty="0" err="1" smtClean="0"/>
              <a:t>tb_Student</a:t>
            </a:r>
            <a:r>
              <a:rPr lang="en-US" sz="1800" dirty="0" smtClean="0"/>
              <a:t> ( ‘</a:t>
            </a:r>
            <a:r>
              <a:rPr lang="en-US" sz="1800" dirty="0" err="1" smtClean="0"/>
              <a:t>studentID</a:t>
            </a:r>
            <a:r>
              <a:rPr lang="en-US" sz="1800" dirty="0" smtClean="0"/>
              <a:t>’ </a:t>
            </a:r>
            <a:r>
              <a:rPr lang="en-US" sz="1800" dirty="0" err="1" smtClean="0"/>
              <a:t>varchar</a:t>
            </a:r>
            <a:r>
              <a:rPr lang="en-US" sz="1800" dirty="0" smtClean="0"/>
              <a:t>(11</a:t>
            </a:r>
            <a:r>
              <a:rPr lang="en-US" sz="1800" dirty="0"/>
              <a:t>), 'name' </a:t>
            </a:r>
            <a:r>
              <a:rPr lang="en-US" sz="1800" dirty="0" err="1"/>
              <a:t>varchar</a:t>
            </a:r>
            <a:r>
              <a:rPr lang="en-US" sz="1800" dirty="0"/>
              <a:t>(50</a:t>
            </a:r>
            <a:r>
              <a:rPr lang="en-US" sz="1800" dirty="0" smtClean="0"/>
              <a:t>),</a:t>
            </a:r>
            <a:br>
              <a:rPr lang="en-US" sz="1800" dirty="0" smtClean="0"/>
            </a:br>
            <a:r>
              <a:rPr lang="en-US" sz="1800" dirty="0" smtClean="0"/>
              <a:t>'sex</a:t>
            </a:r>
            <a:r>
              <a:rPr lang="en-US" sz="1800" dirty="0"/>
              <a:t>' </a:t>
            </a:r>
            <a:r>
              <a:rPr lang="en-US" sz="1800" dirty="0" err="1"/>
              <a:t>varchar</a:t>
            </a:r>
            <a:r>
              <a:rPr lang="en-US" sz="1800" dirty="0"/>
              <a:t>(1</a:t>
            </a:r>
            <a:r>
              <a:rPr lang="en-US" sz="1800" dirty="0" smtClean="0"/>
              <a:t>), ‘score' </a:t>
            </a:r>
            <a:r>
              <a:rPr lang="en-US" sz="1800" dirty="0" err="1"/>
              <a:t>int</a:t>
            </a:r>
            <a:r>
              <a:rPr lang="en-US" sz="1800" dirty="0"/>
              <a:t>(11</a:t>
            </a:r>
            <a:r>
              <a:rPr lang="en-US" sz="1800" dirty="0" smtClean="0"/>
              <a:t>) )</a:t>
            </a:r>
          </a:p>
          <a:p>
            <a:r>
              <a:rPr lang="en-US" dirty="0" smtClean="0"/>
              <a:t>Create a AJAX operation to access database</a:t>
            </a:r>
          </a:p>
          <a:p>
            <a:pPr lvl="1"/>
            <a:r>
              <a:rPr lang="en-US" sz="1800" dirty="0" smtClean="0"/>
              <a:t>Client Side HTML : ajax_result.html</a:t>
            </a:r>
          </a:p>
          <a:p>
            <a:pPr lvl="1"/>
            <a:r>
              <a:rPr lang="en-US" sz="1800" dirty="0" smtClean="0"/>
              <a:t>Server Side PHP : </a:t>
            </a:r>
            <a:r>
              <a:rPr lang="en-US" sz="1800" dirty="0" err="1" smtClean="0"/>
              <a:t>ajax_server.php</a:t>
            </a:r>
            <a:endParaRPr lang="id-ID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E4C4-3CB5-4912-A000-6A9E065EFC9F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3010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Database – Client side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Create form to search data</a:t>
            </a:r>
          </a:p>
          <a:p>
            <a:endParaRPr lang="en-US" sz="2000" dirty="0"/>
          </a:p>
          <a:p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8683" y="2456541"/>
            <a:ext cx="794288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&lt;form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'myForm'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Minimum score :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&lt;input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'text'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'score'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Gender :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&lt;select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id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'sex'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&lt;option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"m"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&lt;/option&gt;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&lt;option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"f"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female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&lt;/option&gt;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&lt;/select&gt;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&lt;br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&lt;input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'button'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onclick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en-US" sz="1400" b="1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ajaxFunction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()'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'Query MySQL'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&lt;/form&gt;</a:t>
            </a:r>
            <a:endParaRPr lang="id-ID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2546" b="15240"/>
          <a:stretch/>
        </p:blipFill>
        <p:spPr>
          <a:xfrm>
            <a:off x="748683" y="4854655"/>
            <a:ext cx="3893005" cy="1842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7457729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Database – Client side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Create function script to send </a:t>
            </a:r>
            <a:r>
              <a:rPr lang="en-US" sz="2000" dirty="0" err="1" smtClean="0"/>
              <a:t>XMLHttpRequest</a:t>
            </a:r>
            <a:endParaRPr lang="en-US" sz="2000" dirty="0" smtClean="0"/>
          </a:p>
          <a:p>
            <a:endParaRPr lang="en-US" sz="2000" dirty="0"/>
          </a:p>
          <a:p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8683" y="2456541"/>
            <a:ext cx="7942880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ajaxFunction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if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window.XMLHttpRequest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ajaxRequest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new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XMLHttpRequest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else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ajaxRequest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new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ActiveXObject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"Microsoft.XMLHTTP"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8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// Create a function that will receive data</a:t>
            </a:r>
            <a:endParaRPr lang="en-US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8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// sent from the server and will update</a:t>
            </a:r>
            <a:endParaRPr lang="en-US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8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// div section in the same page.</a:t>
            </a:r>
            <a:endParaRPr lang="en-US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ajaxRequest.onreadystatechange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processQuery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8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// Now get the value from user and pass it to</a:t>
            </a:r>
            <a:endParaRPr lang="en-US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8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// server script.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var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score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document.getElementById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'score'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).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value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var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sex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document.getElementById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'sex'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).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value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var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queryString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"?score="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score </a:t>
            </a:r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"&amp;sex="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sex</a:t>
            </a:r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ajaxRequest.open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"GET"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"ajax_server.php"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queryString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true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ajaxRequest.send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null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997999564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Database – Client side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Create callback function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Create div to display the data</a:t>
            </a:r>
          </a:p>
          <a:p>
            <a:endParaRPr lang="en-US" sz="2000" dirty="0"/>
          </a:p>
          <a:p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8683" y="2456541"/>
            <a:ext cx="794288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processQuery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(){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if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ajaxRequest.readyState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4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 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var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ajaxDisplay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document.getElementById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'ajaxDiv'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 ajaxDisplay.innerHTML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ajaxRequest.responseText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748683" y="4650361"/>
            <a:ext cx="653748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&lt;div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id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6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'ajaxDiv'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Result Data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&lt;/div&gt;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08661896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</a:t>
            </a:r>
            <a:r>
              <a:rPr lang="en-US" dirty="0"/>
              <a:t>Database – Client side </a:t>
            </a:r>
            <a:r>
              <a:rPr lang="en-US" sz="1600" dirty="0" smtClean="0"/>
              <a:t>(complete script)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95" y="1977656"/>
            <a:ext cx="6789448" cy="45298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46359793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E</a:t>
            </a:r>
            <a:r>
              <a:rPr lang="id-ID" b="1" dirty="0" smtClean="0"/>
              <a:t>x</a:t>
            </a:r>
            <a:r>
              <a:rPr lang="id-ID" dirty="0" smtClean="0"/>
              <a:t>tensible </a:t>
            </a:r>
            <a:r>
              <a:rPr lang="id-ID" b="1" dirty="0"/>
              <a:t>M</a:t>
            </a:r>
            <a:r>
              <a:rPr lang="id-ID" dirty="0"/>
              <a:t>arkup </a:t>
            </a:r>
            <a:r>
              <a:rPr lang="id-ID" b="1" dirty="0"/>
              <a:t>L</a:t>
            </a:r>
            <a:r>
              <a:rPr lang="id-ID" dirty="0"/>
              <a:t>anguage </a:t>
            </a:r>
            <a:endParaRPr lang="en-US" dirty="0" smtClean="0"/>
          </a:p>
          <a:p>
            <a:pPr lvl="1"/>
            <a:r>
              <a:rPr lang="en-US" dirty="0" smtClean="0"/>
              <a:t>Extensible</a:t>
            </a:r>
          </a:p>
          <a:p>
            <a:pPr lvl="2"/>
            <a:r>
              <a:rPr lang="en-US" dirty="0" smtClean="0"/>
              <a:t>create </a:t>
            </a:r>
            <a:r>
              <a:rPr lang="en-US" dirty="0"/>
              <a:t>your own self-descriptive tags, or language, that suits your application.</a:t>
            </a:r>
          </a:p>
          <a:p>
            <a:pPr lvl="1"/>
            <a:r>
              <a:rPr lang="en-US" dirty="0" smtClean="0"/>
              <a:t>carries </a:t>
            </a:r>
            <a:r>
              <a:rPr lang="en-US" dirty="0"/>
              <a:t>the data, does not present </a:t>
            </a:r>
            <a:r>
              <a:rPr lang="en-US" dirty="0" smtClean="0"/>
              <a:t>it</a:t>
            </a:r>
          </a:p>
          <a:p>
            <a:pPr lvl="2"/>
            <a:r>
              <a:rPr lang="en-US" dirty="0" smtClean="0"/>
              <a:t>store </a:t>
            </a:r>
            <a:r>
              <a:rPr lang="en-US" dirty="0"/>
              <a:t>the data irrespective of how it will be presented.</a:t>
            </a:r>
          </a:p>
          <a:p>
            <a:pPr lvl="1"/>
            <a:r>
              <a:rPr lang="en-US" dirty="0" smtClean="0"/>
              <a:t>public standard</a:t>
            </a:r>
            <a:endParaRPr lang="en-US" dirty="0"/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 - XML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632127" y="4858182"/>
            <a:ext cx="4572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id-ID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&lt;message&gt;</a:t>
            </a:r>
            <a:endParaRPr lang="id-ID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&lt;text&gt;</a:t>
            </a:r>
            <a:r>
              <a:rPr lang="id-ID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Hello, world!</a:t>
            </a:r>
            <a:r>
              <a:rPr lang="id-ID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&lt;/text&gt;</a:t>
            </a:r>
            <a:endParaRPr lang="id-ID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&lt;/message&gt;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5167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</a:t>
            </a:r>
            <a:r>
              <a:rPr lang="en-US" dirty="0"/>
              <a:t>Database – Client side </a:t>
            </a:r>
            <a:r>
              <a:rPr lang="en-US" sz="1600" dirty="0" smtClean="0"/>
              <a:t>(complete script)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95" y="1977655"/>
            <a:ext cx="6789448" cy="4298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3325329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Database – Server side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Connect to database</a:t>
            </a:r>
            <a:endParaRPr lang="en-US" sz="2000" dirty="0"/>
          </a:p>
          <a:p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8683" y="2456541"/>
            <a:ext cx="794288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$dbhost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"localhost"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$dbuser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"dbusername"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$dbpass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"dbpassword"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$dbname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"dbname"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//Connect to MySQL Server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mysql_connect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$dbhost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$dbuser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$dbpass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//Select Database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mysql_select_db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$dbname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or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die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mysql_error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());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13359716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Database – Server side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Retrieve data</a:t>
            </a:r>
          </a:p>
          <a:p>
            <a:endParaRPr lang="en-US" sz="2000" dirty="0"/>
          </a:p>
          <a:p>
            <a:pPr lvl="2"/>
            <a:endParaRPr lang="en-US" sz="1400" dirty="0" smtClean="0"/>
          </a:p>
          <a:p>
            <a:pPr lvl="1"/>
            <a:endParaRPr lang="en-US" sz="1600" dirty="0"/>
          </a:p>
          <a:p>
            <a:endParaRPr lang="en-US" dirty="0" smtClean="0"/>
          </a:p>
          <a:p>
            <a:r>
              <a:rPr lang="en-US" sz="2000" dirty="0" smtClean="0"/>
              <a:t>Build and execute query</a:t>
            </a:r>
            <a:endParaRPr lang="en-US" sz="2000" dirty="0"/>
          </a:p>
          <a:p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8683" y="2456541"/>
            <a:ext cx="7942880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 Retrieve data from Query String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$sex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$_GET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'sex'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$score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$_GET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'score'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 Escape User Input to help prevent SQL Injection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$sex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mysql_real_escape_string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$sex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$score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mysql_real_escape_string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$score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748683" y="4695503"/>
            <a:ext cx="7942880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//build query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$query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"SELECT * FROM 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ajax_example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WHERE sex = '</a:t>
            </a:r>
            <a:r>
              <a:rPr lang="en-US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$sex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'"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is_numeric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$score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$query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 AND score &gt;= </a:t>
            </a:r>
            <a:r>
              <a:rPr lang="id-ID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$score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//Execute query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4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qry_result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mysql_query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$query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or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die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mysql_error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());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557187162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Database – Server side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Build the result string (DOM string update)</a:t>
            </a: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8683" y="2456541"/>
            <a:ext cx="7942880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//Build Result String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"&lt;table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&gt;"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&lt;tr&gt;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th&gt;Student ID&lt;/th&gt;"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"&lt;th&gt;Name&lt;/th&gt;"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"&lt;th&gt;Sex&lt;/th&gt;"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"&lt;th&gt;Score&lt;/th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&lt;/tr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&gt;"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 Insert a new row in the table for each person returned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while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$row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mysql_fetch_array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$qry_result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"&lt;tr&gt;"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"&lt;td&gt;</a:t>
            </a:r>
            <a:r>
              <a:rPr lang="id-ID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$row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[studentID]&lt;/td&gt;"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"&lt;td&gt;</a:t>
            </a:r>
            <a:r>
              <a:rPr lang="id-ID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$row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[name]&lt;/td&gt;"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"&lt;td&gt;</a:t>
            </a:r>
            <a:r>
              <a:rPr lang="id-ID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$row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[sex]&lt;/td&gt;"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"&lt;td&gt;</a:t>
            </a:r>
            <a:r>
              <a:rPr lang="id-ID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$row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[score]&lt;/td&gt;"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"&lt;/tr&gt;"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"&lt;/table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&gt;"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453795741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Database – Server side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Display the result </a:t>
            </a: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8683" y="2456541"/>
            <a:ext cx="79428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"Query: 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$query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"&lt;br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/&gt;"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$display_string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428762560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</a:t>
            </a:r>
            <a:r>
              <a:rPr lang="en-US" dirty="0"/>
              <a:t>Database – </a:t>
            </a:r>
            <a:r>
              <a:rPr lang="en-US" dirty="0" smtClean="0"/>
              <a:t>Server side </a:t>
            </a:r>
            <a:r>
              <a:rPr lang="en-US" sz="1600" dirty="0" smtClean="0"/>
              <a:t>(complete script)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-4813"/>
          <a:stretch/>
        </p:blipFill>
        <p:spPr>
          <a:xfrm>
            <a:off x="394154" y="1977655"/>
            <a:ext cx="7069146" cy="39619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8212223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</a:t>
            </a:r>
            <a:r>
              <a:rPr lang="en-US" dirty="0"/>
              <a:t>Database – </a:t>
            </a:r>
            <a:r>
              <a:rPr lang="en-US" dirty="0" smtClean="0"/>
              <a:t>Server side </a:t>
            </a:r>
            <a:r>
              <a:rPr lang="en-US" sz="1600" dirty="0" smtClean="0"/>
              <a:t>(complete script)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-1770" r="2610" b="1"/>
          <a:stretch/>
        </p:blipFill>
        <p:spPr>
          <a:xfrm>
            <a:off x="394154" y="1977656"/>
            <a:ext cx="7053682" cy="3551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4332001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</a:t>
            </a:r>
            <a:r>
              <a:rPr lang="en-US" dirty="0"/>
              <a:t>Database – </a:t>
            </a:r>
            <a:r>
              <a:rPr lang="en-US" dirty="0" smtClean="0"/>
              <a:t>Server side </a:t>
            </a:r>
            <a:r>
              <a:rPr lang="en-US" sz="1600" dirty="0" smtClean="0"/>
              <a:t>(complete script)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EB45-A501-4798-8C3B-7FB8AA57DC8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54" y="1980475"/>
            <a:ext cx="7053682" cy="28970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938660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87" y="2456779"/>
            <a:ext cx="2453290" cy="2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42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 - XML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89908" y="2032314"/>
            <a:ext cx="6858000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&lt;?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xml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version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6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"1.0"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encoding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6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"UTF-8</a:t>
            </a:r>
            <a:r>
              <a:rPr lang="id-ID" sz="1600" b="1" dirty="0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id-ID" sz="1600" dirty="0" smtClean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?&gt;</a:t>
            </a:r>
            <a:endParaRPr lang="en-US" sz="1600" dirty="0" smtClean="0">
              <a:solidFill>
                <a:srgbClr val="FF0000"/>
              </a:solidFill>
              <a:highlight>
                <a:srgbClr val="FFFF00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student-info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&lt;!--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Students data</a:t>
            </a:r>
            <a:r>
              <a:rPr lang="en-US" sz="1600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600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--&gt;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&lt;student1&gt;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&lt;name&gt;</a:t>
            </a:r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Budi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&lt;/name&gt;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&lt;major&gt;</a:t>
            </a:r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Computer Science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&lt;/major&gt;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&lt;stident-ID&gt;</a:t>
            </a:r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113130001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&lt;/stident-ID&gt;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&lt;/student1&gt;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&lt;student2&gt;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&lt;name&gt;</a:t>
            </a:r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Cita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&lt;/name&gt;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&lt;major&gt;</a:t>
            </a:r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Computer Science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&lt;/major&gt;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&lt;stident-ID&gt;</a:t>
            </a:r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113130004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&lt;/stident-ID&gt;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&lt;/student2&gt;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&lt;/student-info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5676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C888-93B3-4E27-87F7-53D72FCB5206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dirty="0"/>
              <a:t>synchronous </a:t>
            </a:r>
            <a:r>
              <a:rPr lang="en-US" b="1" dirty="0"/>
              <a:t>Ja</a:t>
            </a:r>
            <a:r>
              <a:rPr lang="en-US" dirty="0"/>
              <a:t>vaScript and </a:t>
            </a:r>
            <a:r>
              <a:rPr lang="en-US" b="1" dirty="0"/>
              <a:t>X</a:t>
            </a:r>
            <a:r>
              <a:rPr lang="en-US" dirty="0"/>
              <a:t>ML.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new technique for creating better, faster, and more interactive web applications with the help of XML, HTML, CSS, and Java Script</a:t>
            </a:r>
            <a:endParaRPr lang="id-ID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054" y="3870468"/>
            <a:ext cx="4762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429744262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web applications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Synchronous full </a:t>
            </a:r>
            <a:r>
              <a:rPr lang="en-US" dirty="0"/>
              <a:t>page refresh</a:t>
            </a:r>
          </a:p>
          <a:p>
            <a:r>
              <a:rPr lang="en-US" dirty="0" smtClean="0"/>
              <a:t>Transmit information </a:t>
            </a:r>
            <a:r>
              <a:rPr lang="en-US" dirty="0"/>
              <a:t>to and from the sever using synchronous requests. </a:t>
            </a:r>
          </a:p>
          <a:p>
            <a:r>
              <a:rPr lang="en-US" dirty="0" smtClean="0"/>
              <a:t>It means you fill out a form, hit submit, and get directed to a new page with new information from the 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F7D3-1DCE-4608-9BF7-B13F663834A1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462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AJAX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Asynchronous partial </a:t>
            </a:r>
            <a:r>
              <a:rPr lang="en-US" dirty="0">
                <a:ea typeface="ＭＳ Ｐゴシック" panose="020B0600070205080204" pitchFamily="34" charset="-128"/>
              </a:rPr>
              <a:t>refresh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hit submit, JavaScript will make a request to the server, interpret the results, and update the current screen.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purest sense, the user would never know that anything was even transmitted to the server.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F7D3-1DCE-4608-9BF7-B13F663834A1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48577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and RIA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AJAX is the most viable Rich Internet Application (RIA) technology so far.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getting tremendous industry momentum and several tool kit and frameworks are emerging.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at the same time, AJAX has browser incompatibility and it is supported by JavaScript, which is hard to maintain and </a:t>
            </a:r>
            <a:r>
              <a:rPr lang="en-US" dirty="0" smtClean="0"/>
              <a:t>debug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9C4-F1AD-487E-BA65-D6443D91839C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0292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– Partial Refresh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5D04-5FDF-4AFC-ABC0-1E041B1B8997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8</a:t>
            </a:fld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1143000" y="2019300"/>
            <a:ext cx="685800" cy="7239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019300"/>
            <a:ext cx="1219200" cy="7239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page UI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86200" y="2019300"/>
            <a:ext cx="1219200" cy="7239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Your AJAX code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10400" y="2018268"/>
            <a:ext cx="1447800" cy="72493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server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85900" y="2743200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57513" y="2743200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2743200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34300" y="2628900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1485900" y="3086098"/>
            <a:ext cx="1471613" cy="369332"/>
            <a:chOff x="1486307" y="2667000"/>
            <a:chExt cx="1471583" cy="368223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486307" y="2970884"/>
              <a:ext cx="14715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1553053" y="2667000"/>
              <a:ext cx="1338096" cy="36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Click (event)</a:t>
              </a:r>
              <a:endParaRPr lang="en-US" dirty="0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860675" y="3394530"/>
            <a:ext cx="1635125" cy="369888"/>
            <a:chOff x="2861305" y="3048000"/>
            <a:chExt cx="1634495" cy="36877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958106" y="3351884"/>
              <a:ext cx="15376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2861305" y="3048000"/>
              <a:ext cx="1634495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Action request</a:t>
              </a:r>
              <a:endParaRPr lang="en-US" dirty="0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495800" y="3935413"/>
            <a:ext cx="3238500" cy="369887"/>
            <a:chOff x="4495800" y="3516723"/>
            <a:chExt cx="3238500" cy="3693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495800" y="3821066"/>
              <a:ext cx="3238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4495800" y="3516723"/>
              <a:ext cx="3238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Send request to server</a:t>
              </a:r>
              <a:endParaRPr lang="en-US" dirty="0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495800" y="4737325"/>
            <a:ext cx="3238500" cy="369332"/>
            <a:chOff x="4495800" y="4812268"/>
            <a:chExt cx="3238500" cy="368903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495800" y="5116714"/>
              <a:ext cx="32385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4495800" y="4812268"/>
              <a:ext cx="3238500" cy="36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Server reply with data</a:t>
              </a:r>
              <a:endParaRPr lang="en-US" dirty="0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957513" y="5123089"/>
            <a:ext cx="1538287" cy="338554"/>
            <a:chOff x="2958293" y="5198165"/>
            <a:chExt cx="1537507" cy="338159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958293" y="5502609"/>
              <a:ext cx="153750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2958293" y="5198165"/>
              <a:ext cx="1537507" cy="3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dirty="0" smtClean="0"/>
                <a:t>Update DOM</a:t>
              </a:r>
              <a:endParaRPr lang="en-US" dirty="0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957513" y="3811582"/>
            <a:ext cx="1538287" cy="338554"/>
            <a:chOff x="2958292" y="3392412"/>
            <a:chExt cx="1537507" cy="338161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958292" y="3696858"/>
              <a:ext cx="153750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2958292" y="3392412"/>
              <a:ext cx="1537507" cy="33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dirty="0" smtClean="0"/>
                <a:t>Update DOM</a:t>
              </a:r>
              <a:endParaRPr lang="en-US" dirty="0"/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485900" y="5396147"/>
            <a:ext cx="1485900" cy="646331"/>
            <a:chOff x="1485900" y="5470698"/>
            <a:chExt cx="1485901" cy="646133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1485900" y="5775405"/>
              <a:ext cx="14716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5"/>
            <p:cNvSpPr txBox="1">
              <a:spLocks noChangeArrowheads="1"/>
            </p:cNvSpPr>
            <p:nvPr/>
          </p:nvSpPr>
          <p:spPr bwMode="auto">
            <a:xfrm>
              <a:off x="1485901" y="5470698"/>
              <a:ext cx="1485900" cy="64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User see the action result</a:t>
              </a:r>
              <a:endParaRPr lang="en-US" dirty="0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485900" y="3981445"/>
            <a:ext cx="1485900" cy="646331"/>
            <a:chOff x="1485899" y="3562889"/>
            <a:chExt cx="1485901" cy="64676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485899" y="3867895"/>
              <a:ext cx="14716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9"/>
            <p:cNvSpPr txBox="1">
              <a:spLocks noChangeArrowheads="1"/>
            </p:cNvSpPr>
            <p:nvPr/>
          </p:nvSpPr>
          <p:spPr bwMode="auto">
            <a:xfrm>
              <a:off x="1485900" y="3562889"/>
              <a:ext cx="1485900" cy="6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dirty="0"/>
                <a:t>User </a:t>
              </a:r>
              <a:r>
                <a:rPr lang="en-US" dirty="0" smtClean="0"/>
                <a:t>see the action occurs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62140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process / operations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from client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XMLHttpRequest</a:t>
            </a:r>
            <a:endParaRPr lang="en-US" dirty="0" smtClean="0"/>
          </a:p>
          <a:p>
            <a:r>
              <a:rPr lang="en-US" dirty="0" smtClean="0"/>
              <a:t>Send asynchronous request to </a:t>
            </a:r>
            <a:r>
              <a:rPr lang="en-US" dirty="0" err="1" smtClean="0"/>
              <a:t>WebServer</a:t>
            </a:r>
            <a:endParaRPr lang="en-US" dirty="0" smtClean="0"/>
          </a:p>
          <a:p>
            <a:r>
              <a:rPr lang="en-US" dirty="0" err="1" smtClean="0"/>
              <a:t>WebServer</a:t>
            </a:r>
            <a:r>
              <a:rPr lang="en-US" dirty="0" smtClean="0"/>
              <a:t> return XML document result</a:t>
            </a:r>
          </a:p>
          <a:p>
            <a:r>
              <a:rPr lang="en-US" dirty="0" err="1" smtClean="0"/>
              <a:t>XMLHttpRequest</a:t>
            </a:r>
            <a:r>
              <a:rPr lang="en-US" dirty="0" smtClean="0"/>
              <a:t> calls callback() function and processes the result</a:t>
            </a:r>
          </a:p>
          <a:p>
            <a:r>
              <a:rPr lang="en-US" dirty="0" smtClean="0"/>
              <a:t>Update HTML DOM 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CF53-6E64-48CF-8156-64E801F895B9}" type="datetime1">
              <a:rPr lang="en-US" smtClean="0"/>
              <a:t>8/30/2015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402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1149</TotalTime>
  <Words>896</Words>
  <Application>Microsoft Office PowerPoint</Application>
  <PresentationFormat>On-screen Show (4:3)</PresentationFormat>
  <Paragraphs>277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Brush Script Std</vt:lpstr>
      <vt:lpstr>Calibri</vt:lpstr>
      <vt:lpstr>Courier New</vt:lpstr>
      <vt:lpstr>Lucida Grande</vt:lpstr>
      <vt:lpstr>Verdana</vt:lpstr>
      <vt:lpstr>Wingdings</vt:lpstr>
      <vt:lpstr>template_informatika_slide</vt:lpstr>
      <vt:lpstr>Software Engineering for Internet Applications</vt:lpstr>
      <vt:lpstr>Preface - XML</vt:lpstr>
      <vt:lpstr>Preface - XML</vt:lpstr>
      <vt:lpstr>AJAX</vt:lpstr>
      <vt:lpstr>Conventional web applications </vt:lpstr>
      <vt:lpstr>Using AJAX</vt:lpstr>
      <vt:lpstr>AJAX and RIA</vt:lpstr>
      <vt:lpstr>AJAX – Partial Refresh</vt:lpstr>
      <vt:lpstr>AJAX process / operations</vt:lpstr>
      <vt:lpstr>AJAX process / operations</vt:lpstr>
      <vt:lpstr>AJAX process / operations</vt:lpstr>
      <vt:lpstr>AJAX process / operations</vt:lpstr>
      <vt:lpstr>AJAX process / operations (complete script)</vt:lpstr>
      <vt:lpstr>AJAX process / operations (complete script)</vt:lpstr>
      <vt:lpstr>AJAX Database</vt:lpstr>
      <vt:lpstr>AJAX Database – Client side</vt:lpstr>
      <vt:lpstr>AJAX Database – Client side</vt:lpstr>
      <vt:lpstr>AJAX Database – Client side</vt:lpstr>
      <vt:lpstr>AJAX Database – Client side (complete script)</vt:lpstr>
      <vt:lpstr>AJAX Database – Client side (complete script)</vt:lpstr>
      <vt:lpstr>AJAX Database – Server side</vt:lpstr>
      <vt:lpstr>AJAX Database – Server side</vt:lpstr>
      <vt:lpstr>AJAX Database – Server side</vt:lpstr>
      <vt:lpstr>AJAX Database – Server side</vt:lpstr>
      <vt:lpstr>AJAX Database – Server side (complete script)</vt:lpstr>
      <vt:lpstr>AJAX Database – Server side (complete script)</vt:lpstr>
      <vt:lpstr>AJAX Database – Server side (complete script)</vt:lpstr>
      <vt:lpstr>Question?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</cp:lastModifiedBy>
  <cp:revision>142</cp:revision>
  <dcterms:created xsi:type="dcterms:W3CDTF">2012-11-14T18:53:32Z</dcterms:created>
  <dcterms:modified xsi:type="dcterms:W3CDTF">2015-08-30T04:27:06Z</dcterms:modified>
</cp:coreProperties>
</file>