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0" r:id="rId2"/>
    <p:sldId id="261" r:id="rId3"/>
    <p:sldId id="259" r:id="rId4"/>
    <p:sldId id="263" r:id="rId5"/>
    <p:sldId id="262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8" r:id="rId25"/>
    <p:sldId id="289" r:id="rId26"/>
    <p:sldId id="281" r:id="rId27"/>
    <p:sldId id="287" r:id="rId28"/>
    <p:sldId id="258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592-9F2D-4E9A-8393-DA03950EC51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17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Engineering for </a:t>
            </a:r>
            <a:r>
              <a:rPr lang="id-ID" dirty="0" smtClean="0"/>
              <a:t>Internet</a:t>
            </a:r>
            <a:r>
              <a:rPr lang="en-US" dirty="0" smtClean="0"/>
              <a:t> Applications</a:t>
            </a:r>
            <a:endParaRPr lang="id-ID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PHP Hypertext Preprocessor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ADF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/>
              <a:t>Numeric </a:t>
            </a:r>
            <a:r>
              <a:rPr lang="en-US" sz="2000" dirty="0" smtClean="0"/>
              <a:t>array </a:t>
            </a:r>
          </a:p>
          <a:p>
            <a:pPr lvl="1"/>
            <a:r>
              <a:rPr lang="en-US" sz="1800" dirty="0" smtClean="0"/>
              <a:t>An array with a numeric index. Values are stored and accessed in linear fashion</a:t>
            </a:r>
          </a:p>
          <a:p>
            <a:r>
              <a:rPr lang="en-US" sz="2000" dirty="0" smtClean="0"/>
              <a:t>Associative </a:t>
            </a:r>
            <a:r>
              <a:rPr lang="en-US" sz="2000" dirty="0"/>
              <a:t>array </a:t>
            </a:r>
            <a:endParaRPr lang="en-US" sz="2000" dirty="0" smtClean="0"/>
          </a:p>
          <a:p>
            <a:pPr lvl="1"/>
            <a:r>
              <a:rPr lang="en-US" sz="1800" dirty="0" smtClean="0"/>
              <a:t>An </a:t>
            </a:r>
            <a:r>
              <a:rPr lang="en-US" sz="1800" dirty="0"/>
              <a:t>array with strings as index. This stores element values in association with key values rather than in a strict linear index order.</a:t>
            </a:r>
          </a:p>
          <a:p>
            <a:r>
              <a:rPr lang="en-US" sz="2000" dirty="0"/>
              <a:t>Multidimensional array </a:t>
            </a:r>
            <a:endParaRPr lang="id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Arrays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036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Arrays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65125" y="1977656"/>
            <a:ext cx="6688932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$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numbers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array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1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2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3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4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5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  <p:sp>
        <p:nvSpPr>
          <p:cNvPr id="10" name="Rectangle 9"/>
          <p:cNvSpPr/>
          <p:nvPr/>
        </p:nvSpPr>
        <p:spPr>
          <a:xfrm>
            <a:off x="365011" y="2871696"/>
            <a:ext cx="6688932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numbers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0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"one"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numbers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1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"two"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numbers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2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"three"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numbers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3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"four"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numbers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4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"five"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  <p:sp>
        <p:nvSpPr>
          <p:cNvPr id="11" name="Rectangle 10"/>
          <p:cNvSpPr/>
          <p:nvPr/>
        </p:nvSpPr>
        <p:spPr>
          <a:xfrm>
            <a:off x="365011" y="4627510"/>
            <a:ext cx="6688932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foreach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$numbers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$value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  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"Value is </a:t>
            </a:r>
            <a:r>
              <a:rPr lang="en-US" sz="14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$value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&lt;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/&gt;"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170346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</a:t>
            </a:r>
            <a:r>
              <a:rPr lang="id-ID" dirty="0"/>
              <a:t>Associative </a:t>
            </a:r>
            <a:r>
              <a:rPr lang="en-US" dirty="0" smtClean="0"/>
              <a:t>Arrays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365124" y="1977656"/>
            <a:ext cx="6688933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student_id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array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  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"andi"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0001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  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"budi"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0002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  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"cita"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0003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 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  <p:sp>
        <p:nvSpPr>
          <p:cNvPr id="14" name="Rectangle 13"/>
          <p:cNvSpPr/>
          <p:nvPr/>
        </p:nvSpPr>
        <p:spPr>
          <a:xfrm>
            <a:off x="365124" y="3731982"/>
            <a:ext cx="6688933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student_id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'andi'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"IF01"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student_id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'budi'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"IF02"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student_id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'cita'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"IF03"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  <p:sp>
        <p:nvSpPr>
          <p:cNvPr id="15" name="Rectangle 14"/>
          <p:cNvSpPr/>
          <p:nvPr/>
        </p:nvSpPr>
        <p:spPr>
          <a:xfrm>
            <a:off x="365124" y="5035238"/>
            <a:ext cx="6688933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nl-NL" sz="14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echo</a:t>
            </a:r>
            <a:r>
              <a:rPr lang="nl-NL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nl-NL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"ID andi: "</a:t>
            </a:r>
            <a:r>
              <a:rPr lang="nl-NL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nl-NL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nl-NL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$student_id</a:t>
            </a:r>
            <a:r>
              <a:rPr lang="nl-NL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nl-NL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'andi'</a:t>
            </a:r>
            <a:r>
              <a:rPr lang="nl-NL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nl-NL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nl-NL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nl-NL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nl-NL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"&lt;br /&gt;"</a:t>
            </a:r>
            <a:r>
              <a:rPr lang="nl-NL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nl-NL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nl-NL" sz="14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echo</a:t>
            </a:r>
            <a:r>
              <a:rPr lang="nl-NL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nl-NL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"ID budi: "</a:t>
            </a:r>
            <a:r>
              <a:rPr lang="nl-NL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nl-NL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</a:t>
            </a:r>
            <a:r>
              <a:rPr lang="nl-NL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$student_id</a:t>
            </a:r>
            <a:r>
              <a:rPr lang="nl-NL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nl-NL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'budi'</a:t>
            </a:r>
            <a:r>
              <a:rPr lang="nl-NL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].</a:t>
            </a:r>
            <a:r>
              <a:rPr lang="nl-NL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nl-NL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"&lt;br /&gt;"</a:t>
            </a:r>
            <a:r>
              <a:rPr lang="nl-NL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nl-NL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"ID cita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: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"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$student_id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'cita'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].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"&lt;br /&gt;"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899405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Multidimensional Arrays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365125" y="1977656"/>
            <a:ext cx="7225846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231775" algn="l"/>
                <a:tab pos="465138" algn="l"/>
                <a:tab pos="739775" algn="l"/>
              </a:tabLst>
            </a:pPr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31775" algn="l"/>
                <a:tab pos="465138" algn="l"/>
                <a:tab pos="739775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$marks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array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pPr>
              <a:tabLst>
                <a:tab pos="231775" algn="l"/>
                <a:tab pos="465138" algn="l"/>
                <a:tab pos="739775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"andi"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array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31775" algn="l"/>
                <a:tab pos="465138" algn="l"/>
                <a:tab pos="739775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"physics"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70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programming"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80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calculus"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60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31775" algn="l"/>
                <a:tab pos="465138" algn="l"/>
                <a:tab pos="739775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"budi"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array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31775" algn="l"/>
                <a:tab pos="465138" algn="l"/>
                <a:tab pos="739775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"physics"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78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programming"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88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calculus"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90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31775" algn="l"/>
                <a:tab pos="465138" algn="l"/>
                <a:tab pos="739775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"cita"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array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31775" algn="l"/>
                <a:tab pos="465138" algn="l"/>
                <a:tab pos="739775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"physics"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67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programming"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88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calculus"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100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31775" algn="l"/>
                <a:tab pos="465138" algn="l"/>
                <a:tab pos="739775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31775" algn="l"/>
                <a:tab pos="465138" algn="l"/>
                <a:tab pos="739775" algn="l"/>
              </a:tabLst>
            </a:pPr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  <p:sp>
        <p:nvSpPr>
          <p:cNvPr id="12" name="Rectangle 11"/>
          <p:cNvSpPr/>
          <p:nvPr/>
        </p:nvSpPr>
        <p:spPr>
          <a:xfrm>
            <a:off x="2520068" y="4587843"/>
            <a:ext cx="5796190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</a:t>
            </a:r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php</a:t>
            </a:r>
            <a:endParaRPr lang="en-US" sz="1400" dirty="0" smtClean="0">
              <a:solidFill>
                <a:srgbClr val="FF0000"/>
              </a:solidFill>
              <a:highlight>
                <a:srgbClr val="FDF8E3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$marks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andi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][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'physics'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/&gt;"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$marks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budi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][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'programming'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/&gt;"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s-ES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es-ES" sz="14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es-ES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s-ES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s-ES" sz="1400" dirty="0" err="1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marks</a:t>
            </a:r>
            <a:r>
              <a:rPr lang="es-E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es-E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'cita'</a:t>
            </a:r>
            <a:r>
              <a:rPr lang="es-E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][</a:t>
            </a:r>
            <a:r>
              <a:rPr lang="es-E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s-ES" sz="14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calculus</a:t>
            </a:r>
            <a:r>
              <a:rPr lang="es-E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s-E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es-E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s-E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s-E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s-E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</a:t>
            </a:r>
            <a:r>
              <a:rPr lang="es-ES" sz="14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</a:t>
            </a:r>
            <a:r>
              <a:rPr lang="es-E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/&gt;"</a:t>
            </a:r>
            <a:r>
              <a:rPr lang="es-E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r>
              <a:rPr lang="es-E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4104673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HTML Forms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365125" y="2183160"/>
            <a:ext cx="722584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html&gt;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&lt;body&gt;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&lt;form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action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</a:t>
            </a:r>
            <a:r>
              <a:rPr lang="en-US" sz="1400" dirty="0" err="1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php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$_PHP_SELF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method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"POST"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Data 1: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&lt;input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type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"text"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name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"data1"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Data 2: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&lt;input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type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"text"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name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"data2"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&lt;input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type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"submit"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&lt;/form&gt;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&lt;/body&gt;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&lt;/html&gt;</a:t>
            </a:r>
            <a:endParaRPr lang="id-ID" sz="1400" dirty="0"/>
          </a:p>
        </p:txBody>
      </p:sp>
      <p:sp>
        <p:nvSpPr>
          <p:cNvPr id="12" name="Rectangle 11"/>
          <p:cNvSpPr/>
          <p:nvPr/>
        </p:nvSpPr>
        <p:spPr>
          <a:xfrm>
            <a:off x="2781325" y="3787624"/>
            <a:ext cx="5796190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if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$_POST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"data1"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||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$_POST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"data2"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"Data 1 : 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$_POST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'data1'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].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"&lt;br /&gt;"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"Data 2 : 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$_POST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'data2'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exit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84360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$_GET</a:t>
            </a:r>
          </a:p>
          <a:p>
            <a:pPr lvl="1"/>
            <a:r>
              <a:rPr lang="en-US" dirty="0" smtClean="0"/>
              <a:t>Retrieve parameters passed via URL (using GET method) into $_GET array</a:t>
            </a:r>
          </a:p>
          <a:p>
            <a:r>
              <a:rPr lang="en-US" dirty="0" smtClean="0"/>
              <a:t>$_POST</a:t>
            </a:r>
          </a:p>
          <a:p>
            <a:pPr lvl="1"/>
            <a:r>
              <a:rPr lang="en-US" dirty="0"/>
              <a:t>Retrieve parameters passed via </a:t>
            </a:r>
            <a:r>
              <a:rPr lang="en-US" dirty="0" smtClean="0"/>
              <a:t>HTTP header (using POST method</a:t>
            </a:r>
            <a:r>
              <a:rPr lang="en-US" dirty="0"/>
              <a:t>) into </a:t>
            </a:r>
            <a:r>
              <a:rPr lang="en-US" dirty="0" smtClean="0"/>
              <a:t>$_</a:t>
            </a:r>
            <a:r>
              <a:rPr lang="en-US" dirty="0"/>
              <a:t> POST </a:t>
            </a:r>
            <a:r>
              <a:rPr lang="en-US" dirty="0" smtClean="0"/>
              <a:t>array</a:t>
            </a:r>
          </a:p>
          <a:p>
            <a:r>
              <a:rPr lang="en-US" dirty="0" smtClean="0"/>
              <a:t>$_REQUEST</a:t>
            </a:r>
          </a:p>
          <a:p>
            <a:pPr lvl="1"/>
            <a:r>
              <a:rPr lang="en-US" dirty="0"/>
              <a:t> contains the contents of both $_GET, $_POST, and $_COOKIE</a:t>
            </a:r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Passing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3340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sz="2000" dirty="0"/>
              <a:t>include</a:t>
            </a:r>
            <a:r>
              <a:rPr lang="id-ID" sz="2000" dirty="0" smtClean="0"/>
              <a:t>(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“</a:t>
            </a:r>
            <a:r>
              <a:rPr lang="en-US" sz="2000" dirty="0" err="1" smtClean="0">
                <a:solidFill>
                  <a:srgbClr val="00B050"/>
                </a:solidFill>
              </a:rPr>
              <a:t>file.php</a:t>
            </a:r>
            <a:r>
              <a:rPr lang="en-US" sz="2000" dirty="0" smtClean="0">
                <a:solidFill>
                  <a:srgbClr val="00B050"/>
                </a:solidFill>
              </a:rPr>
              <a:t>” </a:t>
            </a:r>
            <a:r>
              <a:rPr lang="id-ID" sz="2000" dirty="0" smtClean="0"/>
              <a:t>) </a:t>
            </a:r>
            <a:endParaRPr lang="en-US" sz="2000" dirty="0" smtClean="0"/>
          </a:p>
          <a:p>
            <a:pPr lvl="1"/>
            <a:r>
              <a:rPr lang="en-US" sz="1800" dirty="0" smtClean="0"/>
              <a:t>Takes all </a:t>
            </a:r>
            <a:r>
              <a:rPr lang="en-US" sz="1800" dirty="0"/>
              <a:t>the text in a specified file and copies it into the file that uses the include </a:t>
            </a:r>
            <a:r>
              <a:rPr lang="en-US" sz="1800" dirty="0" smtClean="0"/>
              <a:t>function</a:t>
            </a:r>
          </a:p>
          <a:p>
            <a:pPr lvl="1"/>
            <a:r>
              <a:rPr lang="en-US" sz="1800" dirty="0" smtClean="0"/>
              <a:t>generates </a:t>
            </a:r>
            <a:r>
              <a:rPr lang="en-US" sz="1800" dirty="0"/>
              <a:t>a </a:t>
            </a:r>
            <a:r>
              <a:rPr lang="en-US" sz="1800" dirty="0">
                <a:solidFill>
                  <a:srgbClr val="FF0000"/>
                </a:solidFill>
              </a:rPr>
              <a:t>warning</a:t>
            </a:r>
            <a:r>
              <a:rPr lang="en-US" sz="1800" dirty="0"/>
              <a:t> </a:t>
            </a:r>
            <a:r>
              <a:rPr lang="en-US" sz="1800" dirty="0" smtClean="0"/>
              <a:t>if there is any problem, but </a:t>
            </a:r>
            <a:r>
              <a:rPr lang="en-US" sz="1800" dirty="0"/>
              <a:t>the script will continue execution</a:t>
            </a:r>
            <a:endParaRPr lang="id-ID" sz="1800" dirty="0"/>
          </a:p>
          <a:p>
            <a:r>
              <a:rPr lang="id-ID" sz="2000" dirty="0"/>
              <a:t>require</a:t>
            </a:r>
            <a:r>
              <a:rPr lang="id-ID" sz="2000" dirty="0" smtClean="0"/>
              <a:t>(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“</a:t>
            </a:r>
            <a:r>
              <a:rPr lang="en-US" sz="2000" dirty="0" err="1">
                <a:solidFill>
                  <a:srgbClr val="00B050"/>
                </a:solidFill>
              </a:rPr>
              <a:t>file.php</a:t>
            </a:r>
            <a:r>
              <a:rPr lang="en-US" sz="2000" dirty="0">
                <a:solidFill>
                  <a:srgbClr val="00B050"/>
                </a:solidFill>
              </a:rPr>
              <a:t>” </a:t>
            </a:r>
            <a:r>
              <a:rPr lang="id-ID" sz="2000" dirty="0" smtClean="0"/>
              <a:t>)</a:t>
            </a:r>
            <a:endParaRPr lang="en-US" sz="2000" dirty="0" smtClean="0"/>
          </a:p>
          <a:p>
            <a:pPr lvl="1"/>
            <a:r>
              <a:rPr lang="en-US" sz="1800" dirty="0"/>
              <a:t>Also takes all the text in a specified file and copies it into the </a:t>
            </a:r>
            <a:r>
              <a:rPr lang="en-US" sz="1800" dirty="0" smtClean="0"/>
              <a:t>file</a:t>
            </a:r>
          </a:p>
          <a:p>
            <a:pPr lvl="1"/>
            <a:r>
              <a:rPr lang="en-US" sz="1800" dirty="0" smtClean="0"/>
              <a:t>generates </a:t>
            </a:r>
            <a:r>
              <a:rPr lang="en-US" sz="1800" dirty="0"/>
              <a:t>a </a:t>
            </a:r>
            <a:r>
              <a:rPr lang="en-US" sz="1800" dirty="0">
                <a:solidFill>
                  <a:srgbClr val="FF0000"/>
                </a:solidFill>
              </a:rPr>
              <a:t>fatal error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FF0000"/>
                </a:solidFill>
              </a:rPr>
              <a:t>halt</a:t>
            </a:r>
            <a:r>
              <a:rPr lang="en-US" sz="1800" dirty="0"/>
              <a:t> the execution of the </a:t>
            </a:r>
            <a:r>
              <a:rPr lang="en-US" sz="1800" dirty="0" smtClean="0"/>
              <a:t>script when a problem occurs</a:t>
            </a:r>
            <a:endParaRPr lang="id-ID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Inclusion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623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Function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89908" y="1977656"/>
            <a:ext cx="6547921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/* Defining a PHP Function */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HelloWorld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"hello world"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/* Calling a PHP Function */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HelloWorld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389908" y="3999584"/>
            <a:ext cx="6547921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multiplyThis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$num1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$num2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$mult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$num1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*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$num2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pt-BR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pt-BR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pt-BR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pt-BR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pt-BR" sz="14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$num1</a:t>
            </a:r>
            <a:r>
              <a:rPr lang="pt-BR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multiply bu </a:t>
            </a:r>
            <a:r>
              <a:rPr lang="pt-BR" sz="14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$num2</a:t>
            </a:r>
            <a:r>
              <a:rPr lang="pt-BR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is </a:t>
            </a:r>
            <a:r>
              <a:rPr lang="pt-BR" sz="14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$mult</a:t>
            </a:r>
            <a:r>
              <a:rPr lang="pt-BR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pt-BR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pt-BR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multiplyThis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10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20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348530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Function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89908" y="1977656"/>
            <a:ext cx="6547921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incBy5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$num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  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$num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+=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5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input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10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incBy5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input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"the result is </a:t>
            </a:r>
            <a:r>
              <a:rPr lang="en-US" sz="1400" b="1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$input 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&lt;</a:t>
            </a:r>
            <a:r>
              <a:rPr lang="en-US" sz="1400" dirty="0" err="1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/&gt;"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  <p:sp>
        <p:nvSpPr>
          <p:cNvPr id="10" name="Rectangle 9"/>
          <p:cNvSpPr/>
          <p:nvPr/>
        </p:nvSpPr>
        <p:spPr>
          <a:xfrm>
            <a:off x="389908" y="4176571"/>
            <a:ext cx="6547921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multiplyThis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$num1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$num2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$mult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$num1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*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$num2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$mult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$result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multiplyThis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10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20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"Returned value from the function : </a:t>
            </a:r>
            <a:r>
              <a:rPr lang="en-US" sz="14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$result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679672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</a:p>
          <a:p>
            <a:pPr lvl="1"/>
            <a:r>
              <a:rPr lang="en-US" dirty="0" smtClean="0"/>
              <a:t>text </a:t>
            </a:r>
            <a:r>
              <a:rPr lang="en-US" dirty="0"/>
              <a:t>files stored on the client computer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tracking purpose. </a:t>
            </a:r>
            <a:endParaRPr lang="en-US" dirty="0" smtClean="0"/>
          </a:p>
          <a:p>
            <a:pPr lvl="1"/>
            <a:r>
              <a:rPr lang="en-US" dirty="0" smtClean="0"/>
              <a:t>PHP </a:t>
            </a:r>
            <a:r>
              <a:rPr lang="en-US" dirty="0"/>
              <a:t>transparently supports HTTP cookies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usually set in an HTTP header </a:t>
            </a:r>
            <a:endParaRPr lang="en-US" dirty="0" smtClean="0"/>
          </a:p>
          <a:p>
            <a:r>
              <a:rPr lang="en-US" dirty="0" smtClean="0"/>
              <a:t>Session </a:t>
            </a:r>
          </a:p>
          <a:p>
            <a:pPr lvl="1"/>
            <a:r>
              <a:rPr lang="en-US" dirty="0" smtClean="0"/>
              <a:t>file </a:t>
            </a:r>
            <a:r>
              <a:rPr lang="en-US" dirty="0"/>
              <a:t>in a temporary directory on the </a:t>
            </a:r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data will be available to all pages on the site during </a:t>
            </a:r>
            <a:r>
              <a:rPr lang="en-US" dirty="0" smtClean="0"/>
              <a:t>the visit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 and Sessions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592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Static and Dynamic</a:t>
            </a:r>
          </a:p>
          <a:p>
            <a:r>
              <a:rPr lang="en-US" dirty="0" smtClean="0"/>
              <a:t>To create a dynamic one, web developers need web programming skill</a:t>
            </a:r>
          </a:p>
          <a:p>
            <a:r>
              <a:rPr lang="en-US" dirty="0" smtClean="0"/>
              <a:t>Server-side programming</a:t>
            </a:r>
          </a:p>
          <a:p>
            <a:pPr lvl="1"/>
            <a:r>
              <a:rPr lang="en-US" dirty="0" smtClean="0"/>
              <a:t>ASP, JSP, PHP</a:t>
            </a:r>
          </a:p>
          <a:p>
            <a:r>
              <a:rPr lang="en-US" dirty="0" smtClean="0"/>
              <a:t>Client-side programming</a:t>
            </a:r>
          </a:p>
          <a:p>
            <a:pPr lvl="1"/>
            <a:r>
              <a:rPr lang="en-US" dirty="0" smtClean="0"/>
              <a:t>HTML, JavaScript, </a:t>
            </a:r>
            <a:r>
              <a:rPr lang="en-US" dirty="0" err="1" smtClean="0"/>
              <a:t>VbScript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Websites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223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Setting cookies</a:t>
            </a:r>
          </a:p>
          <a:p>
            <a:pPr lvl="1"/>
            <a:endParaRPr lang="en-US" sz="1600" dirty="0" smtClean="0"/>
          </a:p>
          <a:p>
            <a:endParaRPr lang="en-US" dirty="0"/>
          </a:p>
          <a:p>
            <a:pPr lvl="1"/>
            <a:r>
              <a:rPr lang="en-US" sz="1600" dirty="0" smtClean="0"/>
              <a:t>Called before &lt;html&gt; tag</a:t>
            </a:r>
          </a:p>
          <a:p>
            <a:pPr lvl="1"/>
            <a:r>
              <a:rPr lang="en-US" sz="1600" dirty="0" smtClean="0"/>
              <a:t>Each cookies must be called separately</a:t>
            </a:r>
          </a:p>
          <a:p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Cookies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2416893"/>
            <a:ext cx="7566641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setcookie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name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value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expire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path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domain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security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748683" y="4201376"/>
            <a:ext cx="689513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setcookie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"name"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Andi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time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()+</a:t>
            </a:r>
            <a:r>
              <a:rPr lang="en-US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3600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"/"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0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setcookie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"age"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"36"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time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()+</a:t>
            </a:r>
            <a:r>
              <a:rPr lang="en-US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3600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"/"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</a:t>
            </a:r>
            <a:r>
              <a:rPr lang="en-US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0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en-US" sz="1400" dirty="0" smtClean="0">
              <a:solidFill>
                <a:srgbClr val="FF0000"/>
              </a:solidFill>
              <a:highlight>
                <a:srgbClr val="FDF8E3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html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en-US" sz="1400" dirty="0" smtClean="0"/>
              <a:t>	. . .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90433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/>
              <a:t>Accessing </a:t>
            </a:r>
            <a:r>
              <a:rPr lang="en-US" sz="2000" dirty="0" smtClean="0"/>
              <a:t>Cookies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Cookies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748683" y="2458690"/>
            <a:ext cx="6895131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body&gt;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</a:t>
            </a:r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if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isset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$_HTTP_COOKIE_VARS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name"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]))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"Welcome "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$_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HTTP_COOKIE_VARS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name"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/&gt;"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else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"Sorry... Not recognized"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/&gt;"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body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400" dirty="0"/>
          </a:p>
        </p:txBody>
      </p:sp>
      <p:sp>
        <p:nvSpPr>
          <p:cNvPr id="10" name="Rectangle 9"/>
          <p:cNvSpPr/>
          <p:nvPr/>
        </p:nvSpPr>
        <p:spPr>
          <a:xfrm>
            <a:off x="748682" y="4417880"/>
            <a:ext cx="6895131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body&gt;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</a:t>
            </a:r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if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isset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$_COOKIE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"name"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]))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"Welcome "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$_COOKIE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"name"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/&gt;"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else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"Sorry... Not recognized"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/&gt;"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tabLst>
                <a:tab pos="285750" algn="l"/>
                <a:tab pos="571500" algn="l"/>
                <a:tab pos="800100" algn="l"/>
              </a:tabLst>
            </a:pP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body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877367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Unique identifier for each session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dirty="0"/>
              <a:t>random string of 32 </a:t>
            </a:r>
            <a:r>
              <a:rPr lang="en-US" sz="1800" dirty="0" smtClean="0"/>
              <a:t>hexadecimal</a:t>
            </a:r>
            <a:endParaRPr lang="en-US" sz="1800" dirty="0"/>
          </a:p>
          <a:p>
            <a:r>
              <a:rPr lang="en-US" sz="2200" dirty="0" smtClean="0"/>
              <a:t>Starting PHP Session</a:t>
            </a:r>
          </a:p>
          <a:p>
            <a:pPr lvl="1"/>
            <a:r>
              <a:rPr lang="en-US" sz="1800" dirty="0" smtClean="0"/>
              <a:t>Call </a:t>
            </a:r>
            <a:r>
              <a:rPr lang="en-US" sz="1800" dirty="0" err="1" smtClean="0"/>
              <a:t>session_start</a:t>
            </a:r>
            <a:r>
              <a:rPr lang="en-US" sz="1800" dirty="0" smtClean="0"/>
              <a:t>() function</a:t>
            </a:r>
          </a:p>
          <a:p>
            <a:pPr lvl="1"/>
            <a:r>
              <a:rPr lang="en-US" sz="1800" dirty="0"/>
              <a:t>Session variables are stored in associative array called $_SESSION</a:t>
            </a:r>
            <a:r>
              <a:rPr lang="en-US" sz="1800" dirty="0" smtClean="0"/>
              <a:t>[]</a:t>
            </a:r>
          </a:p>
          <a:p>
            <a:r>
              <a:rPr lang="en-US" sz="2200" dirty="0" smtClean="0"/>
              <a:t>Destroying PHP Session</a:t>
            </a:r>
          </a:p>
          <a:p>
            <a:pPr lvl="1"/>
            <a:r>
              <a:rPr lang="en-US" sz="1800" dirty="0" smtClean="0"/>
              <a:t>Call </a:t>
            </a:r>
            <a:r>
              <a:rPr lang="en-US" sz="1800" dirty="0" err="1" smtClean="0"/>
              <a:t>session_destroy</a:t>
            </a:r>
            <a:r>
              <a:rPr lang="en-US" sz="1800" dirty="0" smtClean="0"/>
              <a:t>() function</a:t>
            </a:r>
          </a:p>
          <a:p>
            <a:pPr lvl="1"/>
            <a:r>
              <a:rPr lang="en-US" sz="1800" dirty="0" smtClean="0"/>
              <a:t>Call unset( $_SESSION[</a:t>
            </a:r>
            <a:r>
              <a:rPr lang="en-US" sz="1800" dirty="0" smtClean="0">
                <a:solidFill>
                  <a:srgbClr val="00B050"/>
                </a:solidFill>
              </a:rPr>
              <a:t>‘session name’</a:t>
            </a:r>
            <a:r>
              <a:rPr lang="en-US" sz="1800" dirty="0" smtClean="0"/>
              <a:t>] ) to destroy single session</a:t>
            </a:r>
          </a:p>
          <a:p>
            <a:pPr lvl="1"/>
            <a:endParaRPr lang="id-ID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Sessions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858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Sessions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389908" y="1977656"/>
            <a:ext cx="6895131" cy="209288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d-ID" sz="13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session_start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3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if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isset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$_SESSION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3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'counter'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){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  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$_SESSION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3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'counter'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+=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1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r>
              <a:rPr lang="id-ID" sz="13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else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  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$_SESSION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3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'counter'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1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en-US" sz="13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300" dirty="0" err="1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msg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"You have visited this page "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</a:t>
            </a:r>
            <a:r>
              <a:rPr lang="en-US" sz="13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$_SESSION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'counter'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];</a:t>
            </a:r>
            <a:endParaRPr lang="en-US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$msg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.=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"in this session."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3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300" dirty="0"/>
          </a:p>
        </p:txBody>
      </p:sp>
      <p:sp>
        <p:nvSpPr>
          <p:cNvPr id="13" name="Rectangle 12"/>
          <p:cNvSpPr/>
          <p:nvPr/>
        </p:nvSpPr>
        <p:spPr>
          <a:xfrm>
            <a:off x="365125" y="5679939"/>
            <a:ext cx="3563937" cy="6924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d-ID" sz="13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</a:t>
            </a:r>
            <a:r>
              <a:rPr lang="id-ID" sz="13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php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session_destroy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3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300" dirty="0"/>
          </a:p>
        </p:txBody>
      </p:sp>
      <p:sp>
        <p:nvSpPr>
          <p:cNvPr id="14" name="Rectangle 13"/>
          <p:cNvSpPr/>
          <p:nvPr/>
        </p:nvSpPr>
        <p:spPr>
          <a:xfrm>
            <a:off x="4069379" y="5676433"/>
            <a:ext cx="3711575" cy="6924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d-ID" sz="13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</a:t>
            </a:r>
            <a:r>
              <a:rPr lang="id-ID" sz="13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php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  <a:r>
              <a:rPr lang="id-ID" sz="13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unset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$_SESSION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3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'counter</a:t>
            </a:r>
            <a:r>
              <a:rPr lang="id-ID" sz="13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]);</a:t>
            </a:r>
            <a:endParaRPr lang="en-US" sz="1300" dirty="0" smtClean="0">
              <a:solidFill>
                <a:srgbClr val="8000FF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3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300" dirty="0"/>
          </a:p>
        </p:txBody>
      </p:sp>
      <p:sp>
        <p:nvSpPr>
          <p:cNvPr id="12" name="Rectangle 11"/>
          <p:cNvSpPr/>
          <p:nvPr/>
        </p:nvSpPr>
        <p:spPr>
          <a:xfrm>
            <a:off x="1796432" y="3865390"/>
            <a:ext cx="6895131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d-ID" sz="13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id-ID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html&gt;</a:t>
            </a:r>
            <a:endParaRPr lang="id-ID" sz="13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&lt;head&gt;</a:t>
            </a:r>
            <a:endParaRPr lang="id-ID" sz="13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&lt;title&gt;</a:t>
            </a:r>
            <a:r>
              <a:rPr lang="en-US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Setting up a PHP session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&lt;/title&gt;</a:t>
            </a:r>
            <a:endParaRPr lang="en-US" sz="13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&lt;/head&gt;</a:t>
            </a:r>
            <a:endParaRPr lang="id-ID" sz="13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&lt;body&gt;</a:t>
            </a:r>
            <a:endParaRPr lang="id-ID" sz="13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  <a:r>
              <a:rPr lang="id-ID" sz="13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</a:t>
            </a:r>
            <a:r>
              <a:rPr lang="id-ID" sz="13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$msg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3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&lt;/body&gt;</a:t>
            </a:r>
            <a:endParaRPr lang="id-ID" sz="13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&lt;/html</a:t>
            </a:r>
            <a:r>
              <a:rPr lang="id-ID" sz="13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300" dirty="0"/>
          </a:p>
        </p:txBody>
      </p:sp>
    </p:spTree>
    <p:extLst>
      <p:ext uri="{BB962C8B-B14F-4D97-AF65-F5344CB8AC3E}">
        <p14:creationId xmlns:p14="http://schemas.microsoft.com/office/powerpoint/2010/main" val="1917337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59" y="2009550"/>
            <a:ext cx="8368181" cy="4025490"/>
          </a:xfrm>
        </p:spPr>
        <p:txBody>
          <a:bodyPr/>
          <a:lstStyle/>
          <a:p>
            <a:r>
              <a:rPr lang="en-US" sz="2000" dirty="0" smtClean="0"/>
              <a:t>Open database connection</a:t>
            </a:r>
          </a:p>
          <a:p>
            <a:pPr lvl="1"/>
            <a:r>
              <a:rPr lang="id-ID" sz="1600" dirty="0"/>
              <a:t>connection mysql_connect(server,user,passwd,new_link,client_flag</a:t>
            </a:r>
            <a:r>
              <a:rPr lang="id-ID" sz="1600" dirty="0" smtClean="0"/>
              <a:t>);</a:t>
            </a:r>
            <a:endParaRPr lang="en-US" sz="1600" dirty="0" smtClean="0"/>
          </a:p>
          <a:p>
            <a:pPr lvl="1"/>
            <a:r>
              <a:rPr lang="id-ID" sz="1600" dirty="0"/>
              <a:t>connection </a:t>
            </a:r>
            <a:r>
              <a:rPr lang="id-ID" sz="1600" dirty="0" smtClean="0"/>
              <a:t>mysql_connect(server,user,passwd</a:t>
            </a:r>
            <a:r>
              <a:rPr lang="en-US" sz="1600" dirty="0" smtClean="0"/>
              <a:t>);</a:t>
            </a:r>
          </a:p>
          <a:p>
            <a:r>
              <a:rPr lang="en-US" sz="2000" dirty="0" smtClean="0"/>
              <a:t>Closing database connection</a:t>
            </a:r>
          </a:p>
          <a:p>
            <a:pPr lvl="1"/>
            <a:r>
              <a:rPr lang="id-ID" sz="1600" dirty="0"/>
              <a:t>bool mysql_close ( resource $link_identifier );</a:t>
            </a:r>
            <a:endParaRPr lang="id-ID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and Database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10596" y="4022295"/>
            <a:ext cx="6895131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$dbhost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'localhost:3036'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$dbuser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'guest'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$dbpass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'guest123'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$conn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mysql_connect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$dbhost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$dbuser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$dbpass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if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(!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$conn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  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die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'Could not connect: '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mysql_error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'Connected successfully'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mysql_close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$conn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036009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59" y="2009550"/>
            <a:ext cx="8368181" cy="4025490"/>
          </a:xfrm>
        </p:spPr>
        <p:txBody>
          <a:bodyPr/>
          <a:lstStyle/>
          <a:p>
            <a:r>
              <a:rPr lang="en-US" sz="2000" dirty="0" smtClean="0"/>
              <a:t>Select </a:t>
            </a:r>
            <a:r>
              <a:rPr lang="en-US" sz="2000" dirty="0"/>
              <a:t>a database</a:t>
            </a:r>
          </a:p>
          <a:p>
            <a:pPr lvl="1"/>
            <a:r>
              <a:rPr lang="id-ID" sz="1600" dirty="0"/>
              <a:t>bool mysql_select_db( db_name, connection );</a:t>
            </a:r>
            <a:endParaRPr lang="id-ID" sz="1800" dirty="0"/>
          </a:p>
          <a:p>
            <a:r>
              <a:rPr lang="en-US" sz="2000" dirty="0" smtClean="0"/>
              <a:t>Execute DDL and DML Statement</a:t>
            </a:r>
          </a:p>
          <a:p>
            <a:pPr lvl="1"/>
            <a:r>
              <a:rPr lang="id-ID" sz="1600" dirty="0"/>
              <a:t>bool mysql_query( </a:t>
            </a:r>
            <a:r>
              <a:rPr lang="id-ID" sz="1600" dirty="0" smtClean="0"/>
              <a:t>sql</a:t>
            </a:r>
            <a:r>
              <a:rPr lang="en-US" sz="1600" dirty="0" smtClean="0"/>
              <a:t>_query</a:t>
            </a:r>
            <a:r>
              <a:rPr lang="id-ID" sz="1600" dirty="0" smtClean="0"/>
              <a:t>, </a:t>
            </a:r>
            <a:r>
              <a:rPr lang="id-ID" sz="1600" dirty="0"/>
              <a:t>connection );</a:t>
            </a:r>
            <a:endParaRPr lang="en-US" sz="1600" dirty="0" smtClean="0"/>
          </a:p>
          <a:p>
            <a:r>
              <a:rPr lang="en-US" sz="2000" dirty="0" smtClean="0"/>
              <a:t>Execute Fetch Data Statement</a:t>
            </a:r>
          </a:p>
          <a:p>
            <a:pPr lvl="1"/>
            <a:r>
              <a:rPr lang="en-US" sz="1600" dirty="0" smtClean="0"/>
              <a:t>$data = </a:t>
            </a:r>
            <a:r>
              <a:rPr lang="id-ID" sz="1600" dirty="0" smtClean="0"/>
              <a:t>mysql_query( </a:t>
            </a:r>
            <a:r>
              <a:rPr lang="id-ID" sz="1600" dirty="0"/>
              <a:t>db_name, connection </a:t>
            </a:r>
            <a:r>
              <a:rPr lang="id-ID" sz="1600" dirty="0" smtClean="0"/>
              <a:t>);</a:t>
            </a:r>
            <a:endParaRPr lang="en-US" sz="1600" dirty="0" smtClean="0"/>
          </a:p>
          <a:p>
            <a:pPr lvl="1"/>
            <a:r>
              <a:rPr lang="en-US" sz="1600" dirty="0" smtClean="0"/>
              <a:t>$</a:t>
            </a:r>
            <a:r>
              <a:rPr lang="en-US" sz="1600" dirty="0" err="1" smtClean="0"/>
              <a:t>num_rows</a:t>
            </a:r>
            <a:r>
              <a:rPr lang="en-US" sz="1600" dirty="0" smtClean="0"/>
              <a:t>= </a:t>
            </a:r>
            <a:r>
              <a:rPr lang="en-US" sz="1600" dirty="0" err="1"/>
              <a:t>mysql_num_rows</a:t>
            </a:r>
            <a:r>
              <a:rPr lang="en-US" sz="1600" dirty="0" smtClean="0"/>
              <a:t>($data);</a:t>
            </a:r>
            <a:endParaRPr lang="en-US" sz="1600" dirty="0"/>
          </a:p>
          <a:p>
            <a:pPr lvl="1"/>
            <a:r>
              <a:rPr lang="id-ID" sz="1600" dirty="0" smtClean="0"/>
              <a:t>$</a:t>
            </a:r>
            <a:r>
              <a:rPr lang="id-ID" sz="1600" dirty="0"/>
              <a:t>row = mysql_fetch_array</a:t>
            </a:r>
            <a:r>
              <a:rPr lang="id-ID" sz="1600" dirty="0" smtClean="0"/>
              <a:t>($</a:t>
            </a:r>
            <a:r>
              <a:rPr lang="en-US" sz="1600" dirty="0" smtClean="0"/>
              <a:t>data</a:t>
            </a:r>
            <a:r>
              <a:rPr lang="id-ID" sz="1600" dirty="0" smtClean="0"/>
              <a:t>, </a:t>
            </a:r>
            <a:r>
              <a:rPr lang="id-ID" sz="1600" dirty="0"/>
              <a:t>MYSQL_ASSOC</a:t>
            </a:r>
            <a:r>
              <a:rPr lang="id-ID" sz="1600" dirty="0" smtClean="0"/>
              <a:t>)</a:t>
            </a:r>
            <a:endParaRPr lang="en-US" sz="1600" dirty="0"/>
          </a:p>
          <a:p>
            <a:pPr lvl="1"/>
            <a:r>
              <a:rPr lang="id-ID" sz="1600" dirty="0"/>
              <a:t>$row = </a:t>
            </a:r>
            <a:r>
              <a:rPr lang="id-ID" sz="1600" dirty="0" smtClean="0"/>
              <a:t>mysql_fetch_assoc($</a:t>
            </a:r>
            <a:r>
              <a:rPr lang="en-US" sz="1600" dirty="0" smtClean="0"/>
              <a:t>data</a:t>
            </a:r>
            <a:r>
              <a:rPr lang="id-ID" sz="1600" dirty="0" smtClean="0"/>
              <a:t>)</a:t>
            </a:r>
            <a:endParaRPr lang="en-US" sz="1600" dirty="0" smtClean="0"/>
          </a:p>
          <a:p>
            <a:pPr lvl="1"/>
            <a:r>
              <a:rPr lang="id-ID" sz="1600" dirty="0"/>
              <a:t>$row = mysql_fetch_array</a:t>
            </a:r>
            <a:r>
              <a:rPr lang="id-ID" sz="1600" dirty="0" smtClean="0"/>
              <a:t>($</a:t>
            </a:r>
            <a:r>
              <a:rPr lang="en-US" sz="1600" dirty="0" smtClean="0"/>
              <a:t>data</a:t>
            </a:r>
            <a:r>
              <a:rPr lang="id-ID" sz="1600" dirty="0" smtClean="0"/>
              <a:t>, </a:t>
            </a:r>
            <a:r>
              <a:rPr lang="id-ID" sz="1600" dirty="0"/>
              <a:t>MYSQL_NUM</a:t>
            </a:r>
            <a:r>
              <a:rPr lang="id-ID" sz="1600" dirty="0" smtClean="0"/>
              <a:t>)</a:t>
            </a:r>
            <a:endParaRPr lang="en-US" sz="1600" dirty="0" smtClean="0"/>
          </a:p>
          <a:p>
            <a:pPr lvl="1"/>
            <a:r>
              <a:rPr lang="en-US" sz="1600" dirty="0" err="1"/>
              <a:t>mysql_free_result</a:t>
            </a:r>
            <a:r>
              <a:rPr lang="en-US" sz="1600" dirty="0" smtClean="0"/>
              <a:t>($data);</a:t>
            </a:r>
            <a:endParaRPr lang="en-US" sz="1600" dirty="0"/>
          </a:p>
          <a:p>
            <a:pPr lvl="1"/>
            <a:endParaRPr lang="id-ID" sz="1600" dirty="0"/>
          </a:p>
          <a:p>
            <a:pPr lvl="1"/>
            <a:endParaRPr lang="id-ID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and Database Queries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5420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87" y="2456779"/>
            <a:ext cx="2453290" cy="24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80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Task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1B20-DCD4-41FC-97BA-47EC6AD7095F}" type="datetime1">
              <a:rPr lang="en-US" smtClean="0"/>
              <a:t>8/29/2015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859-A68D-47E7-B074-687EF13E7C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6218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Server-side programming language design especially for web application</a:t>
            </a:r>
          </a:p>
          <a:p>
            <a:r>
              <a:rPr lang="en-US" dirty="0" smtClean="0"/>
              <a:t>Programming language to </a:t>
            </a:r>
            <a:r>
              <a:rPr lang="en-US" dirty="0"/>
              <a:t>create dynamic content </a:t>
            </a:r>
            <a:r>
              <a:rPr lang="en-US" dirty="0" smtClean="0"/>
              <a:t>to interacts </a:t>
            </a:r>
            <a:r>
              <a:rPr lang="en-US" dirty="0"/>
              <a:t>with </a:t>
            </a:r>
            <a:r>
              <a:rPr lang="en-US" dirty="0" smtClean="0"/>
              <a:t>databases</a:t>
            </a:r>
          </a:p>
          <a:p>
            <a:pPr lvl="1"/>
            <a:r>
              <a:rPr lang="en-US" dirty="0"/>
              <a:t>integrated with a number of popular databases, including MySQL, </a:t>
            </a:r>
            <a:r>
              <a:rPr lang="en-US" dirty="0" err="1"/>
              <a:t>PostgreSQL</a:t>
            </a:r>
            <a:r>
              <a:rPr lang="en-US" dirty="0"/>
              <a:t>, Oracle, Sybase, Informix, and Microsoft SQL </a:t>
            </a:r>
            <a:r>
              <a:rPr lang="en-US" dirty="0" smtClean="0"/>
              <a:t>Server</a:t>
            </a:r>
          </a:p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Hypertext Preprocessor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035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Web Server</a:t>
            </a:r>
            <a:endParaRPr lang="en-US" dirty="0"/>
          </a:p>
          <a:p>
            <a:r>
              <a:rPr lang="en-US" dirty="0" smtClean="0"/>
              <a:t>Database</a:t>
            </a:r>
          </a:p>
          <a:p>
            <a:r>
              <a:rPr lang="en-US" dirty="0" smtClean="0"/>
              <a:t>PHP Parser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Components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365125" y="4548447"/>
            <a:ext cx="8326438" cy="171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Whitespace insensitive</a:t>
            </a:r>
          </a:p>
          <a:p>
            <a:r>
              <a:rPr lang="en-US" dirty="0" smtClean="0"/>
              <a:t>Case sensitive</a:t>
            </a:r>
          </a:p>
          <a:p>
            <a:endParaRPr lang="id-ID" dirty="0"/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364490" y="3875314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PHP Characteristics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3611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Tag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comment</a:t>
            </a:r>
            <a:endParaRPr lang="en-US" dirty="0"/>
          </a:p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Script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69295" y="2551837"/>
            <a:ext cx="6715125" cy="13080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</a:t>
            </a:r>
            <a:r>
              <a:rPr lang="en-US" sz="1600" dirty="0" err="1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php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PHP code goes here </a:t>
            </a:r>
            <a:r>
              <a:rPr lang="en-US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en-US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id-ID" sz="16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PHP code goes here </a:t>
            </a:r>
            <a:r>
              <a:rPr lang="id-ID" sz="16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en-US" sz="1600" dirty="0" smtClean="0">
              <a:solidFill>
                <a:srgbClr val="FF0000"/>
              </a:solidFill>
              <a:highlight>
                <a:srgbClr val="FDF8E3"/>
              </a:highlight>
              <a:latin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id-ID" sz="1600" b="1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&lt;%</a:t>
            </a:r>
            <a:r>
              <a:rPr lang="id-ID" sz="1600" dirty="0">
                <a:solidFill>
                  <a:srgbClr val="8000FF"/>
                </a:solidFill>
                <a:highlight>
                  <a:srgbClr val="C4F9FD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00"/>
                </a:solidFill>
                <a:highlight>
                  <a:srgbClr val="C4F9FD"/>
                </a:highlight>
                <a:latin typeface="Courier New" panose="02070309020205020404" pitchFamily="49" charset="0"/>
              </a:rPr>
              <a:t>PHP</a:t>
            </a:r>
            <a:r>
              <a:rPr lang="id-ID" sz="1600" dirty="0">
                <a:solidFill>
                  <a:srgbClr val="8000FF"/>
                </a:solidFill>
                <a:highlight>
                  <a:srgbClr val="C4F9FD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00"/>
                </a:solidFill>
                <a:highlight>
                  <a:srgbClr val="C4F9FD"/>
                </a:highlight>
                <a:latin typeface="Courier New" panose="02070309020205020404" pitchFamily="49" charset="0"/>
              </a:rPr>
              <a:t>code</a:t>
            </a:r>
            <a:r>
              <a:rPr lang="id-ID" sz="1600" dirty="0">
                <a:solidFill>
                  <a:srgbClr val="8000FF"/>
                </a:solidFill>
                <a:highlight>
                  <a:srgbClr val="C4F9FD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00"/>
                </a:solidFill>
                <a:highlight>
                  <a:srgbClr val="C4F9FD"/>
                </a:highlight>
                <a:latin typeface="Courier New" panose="02070309020205020404" pitchFamily="49" charset="0"/>
              </a:rPr>
              <a:t>goes</a:t>
            </a:r>
            <a:r>
              <a:rPr lang="id-ID" sz="1600" dirty="0">
                <a:solidFill>
                  <a:srgbClr val="8000FF"/>
                </a:solidFill>
                <a:highlight>
                  <a:srgbClr val="C4F9FD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00"/>
                </a:solidFill>
                <a:highlight>
                  <a:srgbClr val="C4F9FD"/>
                </a:highlight>
                <a:latin typeface="Courier New" panose="02070309020205020404" pitchFamily="49" charset="0"/>
              </a:rPr>
              <a:t>here</a:t>
            </a:r>
            <a:r>
              <a:rPr lang="id-ID" sz="1600" b="1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%&gt;</a:t>
            </a:r>
            <a:endParaRPr lang="id-ID" sz="1600" dirty="0"/>
          </a:p>
          <a:p>
            <a:pPr>
              <a:spcBef>
                <a:spcPts val="600"/>
              </a:spcBef>
            </a:pPr>
            <a:r>
              <a:rPr lang="id-ID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script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language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6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"php"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PHP code goes here 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&lt;/script&gt;</a:t>
            </a:r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569295" y="4560376"/>
            <a:ext cx="6715125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d-ID" sz="16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/* </a:t>
            </a:r>
          </a:p>
          <a:p>
            <a:pPr>
              <a:spcBef>
                <a:spcPts val="0"/>
              </a:spcBef>
            </a:pPr>
            <a:r>
              <a:rPr lang="id-ID" sz="16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 smtClean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comment</a:t>
            </a:r>
            <a:r>
              <a:rPr lang="en-US" sz="1600" dirty="0" smtClean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</a:t>
            </a:r>
            <a:r>
              <a:rPr lang="id-ID" sz="1600" dirty="0" smtClean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endParaRPr lang="id-ID" sz="1600" dirty="0">
              <a:solidFill>
                <a:srgbClr val="008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id-ID" sz="16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*/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id-ID" sz="16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// comment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id-ID" sz="16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# comment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323713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PHP is </a:t>
            </a:r>
            <a:r>
              <a:rPr lang="en-US" b="1" dirty="0" err="1"/>
              <a:t>untyped</a:t>
            </a:r>
            <a:r>
              <a:rPr lang="en-US" dirty="0"/>
              <a:t> language. </a:t>
            </a:r>
            <a:endParaRPr lang="en-US" dirty="0" smtClean="0"/>
          </a:p>
          <a:p>
            <a:pPr lvl="1"/>
            <a:r>
              <a:rPr lang="en-US" dirty="0"/>
              <a:t>PHP variable can hold a value of any data type.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value type of a variable can change during the execution of a program and PHP takes care of it automatically</a:t>
            </a:r>
          </a:p>
          <a:p>
            <a:r>
              <a:rPr lang="en-US" dirty="0" err="1" smtClean="0"/>
              <a:t>Datatype</a:t>
            </a:r>
            <a:r>
              <a:rPr lang="en-US" dirty="0" smtClean="0"/>
              <a:t> in </a:t>
            </a:r>
            <a:r>
              <a:rPr lang="en-US" dirty="0"/>
              <a:t>PHP </a:t>
            </a:r>
            <a:endParaRPr lang="en-US" dirty="0" smtClean="0"/>
          </a:p>
          <a:p>
            <a:pPr lvl="1"/>
            <a:r>
              <a:rPr lang="en-US" dirty="0" smtClean="0"/>
              <a:t>Integer, double</a:t>
            </a:r>
          </a:p>
          <a:p>
            <a:pPr lvl="1"/>
            <a:r>
              <a:rPr lang="en-US" dirty="0" smtClean="0"/>
              <a:t>Strings</a:t>
            </a:r>
          </a:p>
          <a:p>
            <a:pPr lvl="1"/>
            <a:r>
              <a:rPr lang="en-US" dirty="0" smtClean="0"/>
              <a:t>Boolean</a:t>
            </a:r>
          </a:p>
          <a:p>
            <a:pPr lvl="1"/>
            <a:r>
              <a:rPr lang="en-US" dirty="0" smtClean="0"/>
              <a:t>Array</a:t>
            </a:r>
          </a:p>
          <a:p>
            <a:pPr lvl="1"/>
            <a:r>
              <a:rPr lang="en-US" dirty="0" smtClean="0"/>
              <a:t>Object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Variables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032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Denoted with a leading dollar sign ($)</a:t>
            </a:r>
          </a:p>
          <a:p>
            <a:pPr lvl="1"/>
            <a:r>
              <a:rPr lang="en-US" dirty="0"/>
              <a:t>The value of a variable is the value of its most recent assignment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Variables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3330902"/>
            <a:ext cx="5196049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20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20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20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20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id-ID" sz="20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name</a:t>
            </a:r>
            <a:r>
              <a:rPr lang="id-ID" sz="20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20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20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20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"Ali"</a:t>
            </a:r>
            <a:r>
              <a:rPr lang="id-ID" sz="20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20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20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id-ID" sz="20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age</a:t>
            </a:r>
            <a:r>
              <a:rPr lang="id-ID" sz="20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20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20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$</a:t>
            </a:r>
            <a:r>
              <a:rPr lang="id-ID" sz="20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money</a:t>
            </a:r>
            <a:r>
              <a:rPr lang="id-ID" sz="20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20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20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20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2000.50</a:t>
            </a:r>
            <a:r>
              <a:rPr lang="id-ID" sz="20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20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20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25271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Flow Control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65125" y="1977656"/>
            <a:ext cx="6137275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if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condition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  code to be executed 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condition is 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true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elseif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condition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  code to be executed 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condition is 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true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else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  code to be executed 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condition is </a:t>
            </a:r>
            <a:r>
              <a:rPr lang="en-US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false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4242622" y="3575471"/>
            <a:ext cx="4491319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290513" algn="l"/>
                <a:tab pos="566738" algn="l"/>
                <a:tab pos="798513" algn="l"/>
              </a:tabLst>
            </a:pPr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90513" algn="l"/>
                <a:tab pos="566738" algn="l"/>
                <a:tab pos="798513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switch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expression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90513" algn="l"/>
                <a:tab pos="566738" algn="l"/>
                <a:tab pos="798513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90513" algn="l"/>
                <a:tab pos="566738" algn="l"/>
                <a:tab pos="798513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case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condition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1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statement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90513" algn="l"/>
                <a:tab pos="566738" algn="l"/>
                <a:tab pos="798513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break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90513" algn="l"/>
                <a:tab pos="566738" algn="l"/>
                <a:tab pos="798513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case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condition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2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statement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90513" algn="l"/>
                <a:tab pos="566738" algn="l"/>
                <a:tab pos="798513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reak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90513" algn="l"/>
                <a:tab pos="566738" algn="l"/>
                <a:tab pos="798513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...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90513" algn="l"/>
                <a:tab pos="566738" algn="l"/>
                <a:tab pos="798513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case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condition n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statement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90513" algn="l"/>
                <a:tab pos="566738" algn="l"/>
                <a:tab pos="798513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break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90513" algn="l"/>
                <a:tab pos="566738" algn="l"/>
                <a:tab pos="798513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default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statement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90513" algn="l"/>
                <a:tab pos="566738" algn="l"/>
                <a:tab pos="798513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>
              <a:tabLst>
                <a:tab pos="290513" algn="l"/>
                <a:tab pos="566738" algn="l"/>
                <a:tab pos="798513" algn="l"/>
              </a:tabLst>
            </a:pPr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62494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Loop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89908" y="1977656"/>
            <a:ext cx="5270663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for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initialization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condition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increment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  code to be executed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3860800" y="2832934"/>
            <a:ext cx="4830763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while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condition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code to be executed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  <p:sp>
        <p:nvSpPr>
          <p:cNvPr id="10" name="Rectangle 9"/>
          <p:cNvSpPr/>
          <p:nvPr/>
        </p:nvSpPr>
        <p:spPr>
          <a:xfrm>
            <a:off x="365125" y="4247267"/>
            <a:ext cx="5270663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do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   code to be executed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while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condition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  <p:sp>
        <p:nvSpPr>
          <p:cNvPr id="11" name="Rectangle 10"/>
          <p:cNvSpPr/>
          <p:nvPr/>
        </p:nvSpPr>
        <p:spPr>
          <a:xfrm>
            <a:off x="3860800" y="5037267"/>
            <a:ext cx="4830763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foreach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array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value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code to be executed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857250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1317</TotalTime>
  <Words>799</Words>
  <Application>Microsoft Office PowerPoint</Application>
  <PresentationFormat>On-screen Show (4:3)</PresentationFormat>
  <Paragraphs>381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Lucida Grande</vt:lpstr>
      <vt:lpstr>ＭＳ Ｐゴシック</vt:lpstr>
      <vt:lpstr>Arial</vt:lpstr>
      <vt:lpstr>Brush Script Std</vt:lpstr>
      <vt:lpstr>Calibri</vt:lpstr>
      <vt:lpstr>Courier New</vt:lpstr>
      <vt:lpstr>Verdana</vt:lpstr>
      <vt:lpstr>Wingdings</vt:lpstr>
      <vt:lpstr>template_informatika_slide</vt:lpstr>
      <vt:lpstr>Software Engineering for Internet Applications</vt:lpstr>
      <vt:lpstr>Types of Websites</vt:lpstr>
      <vt:lpstr>PHP Hypertext Preprocessor</vt:lpstr>
      <vt:lpstr>PHP Components</vt:lpstr>
      <vt:lpstr>PHP Script</vt:lpstr>
      <vt:lpstr>PHP Variables</vt:lpstr>
      <vt:lpstr>PHP Variables</vt:lpstr>
      <vt:lpstr>PHP Flow Control</vt:lpstr>
      <vt:lpstr>PHP Loop</vt:lpstr>
      <vt:lpstr>PHP Arrays</vt:lpstr>
      <vt:lpstr>PHP Arrays</vt:lpstr>
      <vt:lpstr>PHP Associative Arrays</vt:lpstr>
      <vt:lpstr>PHP Multidimensional Arrays</vt:lpstr>
      <vt:lpstr>Using HTML Forms</vt:lpstr>
      <vt:lpstr>Form Passing</vt:lpstr>
      <vt:lpstr>File Inclusion</vt:lpstr>
      <vt:lpstr>PHP Function</vt:lpstr>
      <vt:lpstr>PHP Function</vt:lpstr>
      <vt:lpstr>Cookies and Sessions</vt:lpstr>
      <vt:lpstr>PHP Cookies</vt:lpstr>
      <vt:lpstr>PHP Cookies</vt:lpstr>
      <vt:lpstr>PHP Sessions</vt:lpstr>
      <vt:lpstr>PHP Sessions</vt:lpstr>
      <vt:lpstr>PHP and Database</vt:lpstr>
      <vt:lpstr>PHP and Database Queries</vt:lpstr>
      <vt:lpstr>Question?</vt:lpstr>
      <vt:lpstr>Home Task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anditya</cp:lastModifiedBy>
  <cp:revision>139</cp:revision>
  <dcterms:created xsi:type="dcterms:W3CDTF">2012-11-14T18:53:32Z</dcterms:created>
  <dcterms:modified xsi:type="dcterms:W3CDTF">2015-08-29T15:50:50Z</dcterms:modified>
</cp:coreProperties>
</file>