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59" r:id="rId3"/>
    <p:sldId id="261" r:id="rId4"/>
    <p:sldId id="262" r:id="rId5"/>
    <p:sldId id="264" r:id="rId6"/>
    <p:sldId id="263" r:id="rId7"/>
    <p:sldId id="265" r:id="rId8"/>
    <p:sldId id="268" r:id="rId9"/>
    <p:sldId id="269" r:id="rId10"/>
    <p:sldId id="270" r:id="rId11"/>
    <p:sldId id="274" r:id="rId12"/>
    <p:sldId id="266" r:id="rId13"/>
    <p:sldId id="267" r:id="rId14"/>
    <p:sldId id="282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58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21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592-9F2D-4E9A-8393-DA03950EC516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083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 for </a:t>
            </a:r>
            <a:r>
              <a:rPr lang="id-ID" dirty="0" smtClean="0"/>
              <a:t>Internet</a:t>
            </a:r>
            <a:r>
              <a:rPr lang="en-US" dirty="0" smtClean="0"/>
              <a:t> Applications</a:t>
            </a:r>
            <a:endParaRPr lang="id-ID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Socket Programming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Receive Message from Client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Send Message to Client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Side 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588" t="-5246" r="-1"/>
          <a:stretch/>
        </p:blipFill>
        <p:spPr>
          <a:xfrm>
            <a:off x="810596" y="2563729"/>
            <a:ext cx="7266260" cy="518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6" y="3237747"/>
            <a:ext cx="4937760" cy="281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95" y="4360715"/>
            <a:ext cx="6035040" cy="503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95" y="5012482"/>
            <a:ext cx="6126480" cy="2500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547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fits together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156346"/>
            <a:ext cx="2286000" cy="41682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705600" y="2156346"/>
            <a:ext cx="2438400" cy="41682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590800" y="2286000"/>
            <a:ext cx="4114800" cy="457200"/>
            <a:chOff x="1632" y="1200"/>
            <a:chExt cx="2592" cy="288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632" y="1488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670" y="120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2037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820" y="120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80</a:t>
              </a:r>
              <a:endParaRPr lang="en-US"/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2590800" y="3733800"/>
            <a:ext cx="4114800" cy="533400"/>
            <a:chOff x="1632" y="2160"/>
            <a:chExt cx="2592" cy="336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632" y="2496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70" y="216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2037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676" y="216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1583</a:t>
              </a: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2590800" y="5334000"/>
            <a:ext cx="4114800" cy="457200"/>
            <a:chOff x="1632" y="3360"/>
            <a:chExt cx="2592" cy="288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632" y="3648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660" y="336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2037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676" y="336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1583</a:t>
              </a:r>
            </a:p>
          </p:txBody>
        </p:sp>
      </p:grp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73063" y="2156373"/>
            <a:ext cx="188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ahoma" panose="020B0604030504040204" pitchFamily="34" charset="0"/>
              </a:rPr>
              <a:t>Client (sid)</a:t>
            </a:r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716713" y="2156373"/>
            <a:ext cx="216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ahoma" panose="020B0604030504040204" pitchFamily="34" charset="0"/>
              </a:rPr>
              <a:t>Server (fred)</a:t>
            </a:r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781800" y="2514600"/>
            <a:ext cx="2027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anose="020B0604030504040204" pitchFamily="34" charset="0"/>
              </a:rPr>
              <a:t>ServerSocket ss.</a:t>
            </a:r>
          </a:p>
          <a:p>
            <a:r>
              <a:rPr lang="en-US" sz="2000">
                <a:latin typeface="Tahoma" panose="020B0604030504040204" pitchFamily="34" charset="0"/>
              </a:rPr>
              <a:t>s = ss.accept()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57200" y="2590800"/>
            <a:ext cx="1925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anose="020B0604030504040204" pitchFamily="34" charset="0"/>
              </a:rPr>
              <a:t>s = new Socket</a:t>
            </a:r>
          </a:p>
          <a:p>
            <a:r>
              <a:rPr lang="en-US" sz="2000">
                <a:latin typeface="Tahoma" panose="020B0604030504040204" pitchFamily="34" charset="0"/>
              </a:rPr>
              <a:t>(“fred”, 80)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140575" y="4098925"/>
            <a:ext cx="111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anose="020B0604030504040204" pitchFamily="34" charset="0"/>
              </a:rPr>
              <a:t>Socket s</a:t>
            </a:r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7620000" y="3276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04800" y="5318125"/>
            <a:ext cx="2411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anose="020B0604030504040204" pitchFamily="34" charset="0"/>
              </a:rPr>
              <a:t>s.getInputStream()</a:t>
            </a:r>
          </a:p>
          <a:p>
            <a:r>
              <a:rPr lang="en-US" sz="2000">
                <a:latin typeface="Tahoma" panose="020B0604030504040204" pitchFamily="34" charset="0"/>
              </a:rPr>
              <a:t>s.getOuputStream()</a:t>
            </a:r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705600" y="5318125"/>
            <a:ext cx="2411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anose="020B0604030504040204" pitchFamily="34" charset="0"/>
              </a:rPr>
              <a:t>s.getInputStream()</a:t>
            </a:r>
          </a:p>
          <a:p>
            <a:r>
              <a:rPr lang="en-US" sz="2000">
                <a:latin typeface="Tahoma" panose="020B0604030504040204" pitchFamily="34" charset="0"/>
              </a:rPr>
              <a:t>s.getOuputStream()</a:t>
            </a:r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7620000" y="4495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1295400" y="33528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902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228058" y="1714933"/>
            <a:ext cx="9076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Client.java</a:t>
            </a:r>
            <a:endParaRPr lang="id-ID" sz="105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78322" y="1977656"/>
            <a:ext cx="7100044" cy="45468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6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798763" algn="l"/>
              </a:tabLst>
            </a:pPr>
            <a:r>
              <a:rPr lang="en-US" dirty="0" smtClean="0"/>
              <a:t>Server Side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8845" y="1701094"/>
            <a:ext cx="1005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Server.java</a:t>
            </a:r>
            <a:endParaRPr lang="id-ID" sz="105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2440" y="1977656"/>
            <a:ext cx="7931808" cy="4548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47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6" y="2413000"/>
            <a:ext cx="5476875" cy="32194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client 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41" y="4462743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0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Use thread in server to accept each new client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client 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96" y="2593545"/>
            <a:ext cx="4962525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334907" y="5462170"/>
            <a:ext cx="14382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ServerThread.java</a:t>
            </a:r>
            <a:endParaRPr lang="id-ID" sz="1050" dirty="0"/>
          </a:p>
        </p:txBody>
      </p:sp>
    </p:spTree>
    <p:extLst>
      <p:ext uri="{BB962C8B-B14F-4D97-AF65-F5344CB8AC3E}">
        <p14:creationId xmlns:p14="http://schemas.microsoft.com/office/powerpoint/2010/main" val="42577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Modify the server socket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client 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9908" y="2649257"/>
            <a:ext cx="5795203" cy="31307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25645" y="3287486"/>
            <a:ext cx="2221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Move this part into </a:t>
            </a:r>
            <a:r>
              <a:rPr lang="en-US" sz="1600" dirty="0" err="1" smtClean="0"/>
              <a:t>ServerThread</a:t>
            </a:r>
            <a:r>
              <a:rPr lang="en-US" sz="1600" dirty="0" smtClean="0"/>
              <a:t> run() method</a:t>
            </a:r>
            <a:endParaRPr lang="id-ID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930442" y="3320715"/>
            <a:ext cx="5486399" cy="1748589"/>
          </a:xfrm>
          <a:prstGeom prst="wedgeRectCallout">
            <a:avLst>
              <a:gd name="adj1" fmla="val 55190"/>
              <a:gd name="adj2" fmla="val -30161"/>
            </a:avLst>
          </a:prstGeom>
          <a:noFill/>
          <a:ln>
            <a:headEnd type="diamond" w="med" len="med"/>
            <a:tailEnd type="diamond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307370" y="5770146"/>
            <a:ext cx="1005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Server.java</a:t>
            </a:r>
            <a:endParaRPr lang="id-ID" sz="1050" dirty="0"/>
          </a:p>
        </p:txBody>
      </p:sp>
    </p:spTree>
    <p:extLst>
      <p:ext uri="{BB962C8B-B14F-4D97-AF65-F5344CB8AC3E}">
        <p14:creationId xmlns:p14="http://schemas.microsoft.com/office/powerpoint/2010/main" val="453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new Thread each time server accept a client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client 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83" y="2866963"/>
            <a:ext cx="7419673" cy="3232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162953" y="6059847"/>
            <a:ext cx="1005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Server.java</a:t>
            </a:r>
            <a:endParaRPr lang="id-ID" sz="1050" dirty="0"/>
          </a:p>
        </p:txBody>
      </p:sp>
    </p:spTree>
    <p:extLst>
      <p:ext uri="{BB962C8B-B14F-4D97-AF65-F5344CB8AC3E}">
        <p14:creationId xmlns:p14="http://schemas.microsoft.com/office/powerpoint/2010/main" val="315211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87" y="2456779"/>
            <a:ext cx="2453290" cy="2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728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 –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Multi-user Chat Application</a:t>
            </a:r>
          </a:p>
          <a:p>
            <a:pPr lvl="1"/>
            <a:r>
              <a:rPr lang="en-US" dirty="0" smtClean="0"/>
              <a:t>Server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 no change from previous server</a:t>
            </a:r>
            <a:endParaRPr lang="en-US" dirty="0" smtClean="0"/>
          </a:p>
          <a:p>
            <a:pPr lvl="1"/>
            <a:r>
              <a:rPr lang="en-US" dirty="0" err="1" smtClean="0"/>
              <a:t>ServerThread</a:t>
            </a:r>
            <a:r>
              <a:rPr lang="en-US" dirty="0" smtClean="0"/>
              <a:t> </a:t>
            </a:r>
            <a:r>
              <a:rPr lang="en-US" sz="1800" dirty="0" smtClean="0"/>
              <a:t>extends Thread</a:t>
            </a:r>
            <a:endParaRPr lang="en-US" dirty="0" smtClean="0"/>
          </a:p>
          <a:p>
            <a:pPr lvl="1"/>
            <a:r>
              <a:rPr lang="en-US" dirty="0" smtClean="0"/>
              <a:t>Client</a:t>
            </a:r>
          </a:p>
          <a:p>
            <a:pPr lvl="1"/>
            <a:r>
              <a:rPr lang="en-US" dirty="0" err="1" smtClean="0"/>
              <a:t>ReadInput</a:t>
            </a:r>
            <a:r>
              <a:rPr lang="en-US" dirty="0" smtClean="0"/>
              <a:t> </a:t>
            </a:r>
            <a:r>
              <a:rPr lang="en-US" sz="1800" smtClean="0"/>
              <a:t>extends Thread</a:t>
            </a:r>
            <a:endParaRPr lang="en-US" dirty="0" smtClean="0"/>
          </a:p>
          <a:p>
            <a:pPr lvl="2"/>
            <a:r>
              <a:rPr lang="en-US" dirty="0" smtClean="0"/>
              <a:t>Thread to receive the messages from server</a:t>
            </a:r>
          </a:p>
          <a:p>
            <a:r>
              <a:rPr lang="en-US" dirty="0" smtClean="0"/>
              <a:t>Each user is identified by username</a:t>
            </a:r>
          </a:p>
          <a:p>
            <a:pPr lvl="1"/>
            <a:r>
              <a:rPr lang="en-US" dirty="0" smtClean="0"/>
              <a:t>Use hash map table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76F0-8993-43B9-B7E5-9B12F292C9F9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4095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server provides some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processing </a:t>
            </a:r>
            <a:r>
              <a:rPr lang="en-US" dirty="0"/>
              <a:t>database queries or sending out current stock prices.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client uses the service provided by the </a:t>
            </a:r>
            <a:r>
              <a:rPr lang="en-US" dirty="0" smtClean="0"/>
              <a:t>server </a:t>
            </a:r>
          </a:p>
          <a:p>
            <a:pPr lvl="1"/>
            <a:r>
              <a:rPr lang="en-US" dirty="0" smtClean="0"/>
              <a:t>displaying </a:t>
            </a:r>
            <a:r>
              <a:rPr lang="en-US" dirty="0"/>
              <a:t>database query results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the </a:t>
            </a:r>
            <a:r>
              <a:rPr lang="en-US" dirty="0"/>
              <a:t>user or making stock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purchase recommendations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an investor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id-ID" dirty="0" smtClean="0"/>
              <a:t>lient-server </a:t>
            </a:r>
            <a:r>
              <a:rPr lang="id-ID" dirty="0"/>
              <a:t>applications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3" y="3919723"/>
            <a:ext cx="3273400" cy="23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Thread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Create </a:t>
            </a:r>
            <a:r>
              <a:rPr lang="en-US" sz="2000" dirty="0" err="1" smtClean="0"/>
              <a:t>HashMap</a:t>
            </a:r>
            <a:r>
              <a:rPr lang="en-US" sz="2000" dirty="0" smtClean="0"/>
              <a:t> for user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Constructor 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D56-6C75-43D7-B366-7D1323270224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95" y="2384580"/>
            <a:ext cx="7432653" cy="511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-1783" r="1"/>
          <a:stretch/>
        </p:blipFill>
        <p:spPr>
          <a:xfrm>
            <a:off x="810596" y="3013503"/>
            <a:ext cx="4203511" cy="7622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96" y="4665990"/>
            <a:ext cx="4129668" cy="6975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3779077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Thread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Method run()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Inside block try-catch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Submit username for new user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D56-6C75-43D7-B366-7D1323270224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3" y="2677184"/>
            <a:ext cx="7863840" cy="4462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3" y="3469340"/>
            <a:ext cx="7388430" cy="3205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8593225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Thread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en-US" sz="1600" dirty="0" smtClean="0"/>
              <a:t>Receive message from a client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Forward the message to other clients</a:t>
            </a:r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 smtClean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 smtClean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 smtClean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Chat finished when user type “quit”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Remove the user from hash map</a:t>
            </a:r>
          </a:p>
          <a:p>
            <a:pPr lvl="1">
              <a:spcBef>
                <a:spcPts val="600"/>
              </a:spcBef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D56-6C75-43D7-B366-7D1323270224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96" y="2728077"/>
            <a:ext cx="7791092" cy="19599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6" y="5594138"/>
            <a:ext cx="5781273" cy="6617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6354382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Connect to a server via IP Address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Create Input/output 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D56-6C75-43D7-B366-7D1323270224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83" y="2506224"/>
            <a:ext cx="5556583" cy="1310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83" y="4663115"/>
            <a:ext cx="7014569" cy="11211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9518249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Create thread to listen the message from server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Receive and send user chat until user type “quit”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Close all stream and socket connection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D56-6C75-43D7-B366-7D1323270224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96" y="2433157"/>
            <a:ext cx="6243863" cy="705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6" y="3698336"/>
            <a:ext cx="4784986" cy="18051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3315776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ReadInput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Thread to display the message from server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FD56-6C75-43D7-B366-7D1323270224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r="-14774"/>
          <a:stretch/>
        </p:blipFill>
        <p:spPr>
          <a:xfrm>
            <a:off x="810596" y="2492926"/>
            <a:ext cx="6750264" cy="3653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0365282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GUI to finalize your app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C665-3FE1-4883-AAC7-E90D8031EC07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7563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Transmission </a:t>
            </a:r>
            <a:r>
              <a:rPr lang="en-US" b="1" dirty="0"/>
              <a:t>Control Protocol</a:t>
            </a:r>
            <a:r>
              <a:rPr lang="en-US" dirty="0"/>
              <a:t>, (</a:t>
            </a:r>
            <a:r>
              <a:rPr lang="en-US" dirty="0" smtClean="0"/>
              <a:t>TCP)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for reliable communication between two applications. </a:t>
            </a:r>
            <a:endParaRPr lang="en-US" dirty="0" smtClean="0"/>
          </a:p>
          <a:p>
            <a:pPr lvl="1"/>
            <a:r>
              <a:rPr lang="en-US" dirty="0" smtClean="0"/>
              <a:t>typically </a:t>
            </a:r>
            <a:r>
              <a:rPr lang="en-US" dirty="0"/>
              <a:t>used over the Internet Protocol, which is referred to as TCP/IP.</a:t>
            </a:r>
          </a:p>
          <a:p>
            <a:r>
              <a:rPr lang="en-US" b="1" dirty="0" smtClean="0"/>
              <a:t>User </a:t>
            </a:r>
            <a:r>
              <a:rPr lang="en-US" b="1" dirty="0"/>
              <a:t>Datagram Protocol</a:t>
            </a:r>
            <a:r>
              <a:rPr lang="en-US" dirty="0"/>
              <a:t>, </a:t>
            </a:r>
            <a:r>
              <a:rPr lang="en-US" dirty="0" smtClean="0"/>
              <a:t>(UDP)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connection-less protocol that allows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packets </a:t>
            </a:r>
            <a:r>
              <a:rPr lang="en-US" dirty="0"/>
              <a:t>of data to be transmitted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applications.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and UDP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72" y="4186542"/>
            <a:ext cx="1808069" cy="1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one end-point of a two-way communication link between two programs running on the </a:t>
            </a:r>
            <a:r>
              <a:rPr lang="en-US" dirty="0" smtClean="0"/>
              <a:t>network</a:t>
            </a:r>
            <a:r>
              <a:rPr lang="id-ID" dirty="0"/>
              <a:t> using TCP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between a server program and one or more client programs </a:t>
            </a:r>
            <a:endParaRPr lang="en-US" dirty="0" smtClean="0"/>
          </a:p>
          <a:p>
            <a:r>
              <a:rPr lang="en-US" dirty="0" smtClean="0"/>
              <a:t>associates the </a:t>
            </a:r>
            <a:r>
              <a:rPr lang="en-US" dirty="0"/>
              <a:t>server program with a specific hardware port on the machine where it runs </a:t>
            </a:r>
            <a:endParaRPr lang="en-US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client program anywhere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with </a:t>
            </a:r>
            <a:r>
              <a:rPr lang="en-US" dirty="0"/>
              <a:t>a socket associated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that same port can communicate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the server program.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26302"/>
          <a:stretch/>
        </p:blipFill>
        <p:spPr>
          <a:xfrm>
            <a:off x="6500692" y="4888142"/>
            <a:ext cx="2233249" cy="15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/>
              <a:t>program typically provides resources to a network of client programs. </a:t>
            </a:r>
            <a:endParaRPr lang="en-US" dirty="0" smtClean="0"/>
          </a:p>
          <a:p>
            <a:pPr lvl="1"/>
            <a:r>
              <a:rPr lang="en-US" dirty="0" smtClean="0"/>
              <a:t>Client </a:t>
            </a:r>
            <a:r>
              <a:rPr lang="en-US" dirty="0"/>
              <a:t>programs send requests to the server program, and the server program responds to the request</a:t>
            </a:r>
            <a:r>
              <a:rPr lang="en-US" dirty="0" smtClean="0"/>
              <a:t>.</a:t>
            </a:r>
          </a:p>
          <a:p>
            <a:r>
              <a:rPr lang="en-US" dirty="0"/>
              <a:t>When the connection is made, the server creates a socket object on its end of the communication.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client and server can now communicate by writing to and reading from the socket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Socket classes are used to represent the connection between a client program and a server program. </a:t>
            </a:r>
          </a:p>
          <a:p>
            <a:r>
              <a:rPr lang="en-US" dirty="0"/>
              <a:t>The java.net package provides two </a:t>
            </a:r>
            <a:r>
              <a:rPr lang="en-US" dirty="0" smtClean="0"/>
              <a:t>classes—</a:t>
            </a:r>
            <a:r>
              <a:rPr lang="en-US" dirty="0" err="1" smtClean="0"/>
              <a:t>java.net.Socket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java.net.ServerSocket</a:t>
            </a:r>
            <a:endParaRPr lang="en-US" dirty="0"/>
          </a:p>
          <a:p>
            <a:pPr lvl="1"/>
            <a:r>
              <a:rPr lang="en-US" dirty="0"/>
              <a:t>implement the client side of the connection and the server side of the connection, respectively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Programming using Java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00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Client Side Socket</a:t>
            </a:r>
          </a:p>
          <a:p>
            <a:r>
              <a:rPr lang="en-US" dirty="0" smtClean="0"/>
              <a:t>Server Side Socket</a:t>
            </a:r>
          </a:p>
          <a:p>
            <a:pPr lvl="1"/>
            <a:r>
              <a:rPr lang="en-US" dirty="0" smtClean="0"/>
              <a:t>Single client</a:t>
            </a:r>
          </a:p>
          <a:p>
            <a:pPr lvl="1"/>
            <a:r>
              <a:rPr lang="en-US" dirty="0" smtClean="0"/>
              <a:t>Multi client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Example using Java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12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Connect to a server</a:t>
            </a:r>
          </a:p>
          <a:p>
            <a:pPr lvl="3"/>
            <a:endParaRPr lang="en-US" dirty="0"/>
          </a:p>
          <a:p>
            <a:r>
              <a:rPr lang="en-US" dirty="0" smtClean="0"/>
              <a:t>Send message to server</a:t>
            </a:r>
          </a:p>
          <a:p>
            <a:pPr lvl="1"/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r>
              <a:rPr lang="en-US" dirty="0" smtClean="0"/>
              <a:t>Receive message from server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77" y="2490566"/>
            <a:ext cx="7498080" cy="261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95" y="3392632"/>
            <a:ext cx="7406640" cy="531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94" y="4855828"/>
            <a:ext cx="5577840" cy="881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677" y="4086186"/>
            <a:ext cx="3749040" cy="236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677" y="5824369"/>
            <a:ext cx="5029200" cy="2465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93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Initialize server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Receive client connection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Side Socket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25" y="2578732"/>
            <a:ext cx="4949952" cy="548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25" y="4268054"/>
            <a:ext cx="6035040" cy="274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7472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4236</TotalTime>
  <Words>579</Words>
  <Application>Microsoft Office PowerPoint</Application>
  <PresentationFormat>On-screen Show (4:3)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Lucida Grande</vt:lpstr>
      <vt:lpstr>ＭＳ Ｐゴシック</vt:lpstr>
      <vt:lpstr>Arial</vt:lpstr>
      <vt:lpstr>Brush Script Std</vt:lpstr>
      <vt:lpstr>Calibri</vt:lpstr>
      <vt:lpstr>Tahoma</vt:lpstr>
      <vt:lpstr>Verdana</vt:lpstr>
      <vt:lpstr>Wingdings</vt:lpstr>
      <vt:lpstr>template_informatika_slide</vt:lpstr>
      <vt:lpstr>Software Engineering for Internet Applications</vt:lpstr>
      <vt:lpstr>Client-server applications</vt:lpstr>
      <vt:lpstr>TCP and UDP</vt:lpstr>
      <vt:lpstr>Socket</vt:lpstr>
      <vt:lpstr>Socket</vt:lpstr>
      <vt:lpstr>Socket Programming using Java</vt:lpstr>
      <vt:lpstr>Socket Example using Java</vt:lpstr>
      <vt:lpstr>Client Side socket</vt:lpstr>
      <vt:lpstr>Server Side Socket</vt:lpstr>
      <vt:lpstr>Server Side Socket</vt:lpstr>
      <vt:lpstr>How it all fits together</vt:lpstr>
      <vt:lpstr>Client Side</vt:lpstr>
      <vt:lpstr>Server Side</vt:lpstr>
      <vt:lpstr>Multi client socket</vt:lpstr>
      <vt:lpstr>Multi client socket</vt:lpstr>
      <vt:lpstr>Multi client socket</vt:lpstr>
      <vt:lpstr>Multi client socket</vt:lpstr>
      <vt:lpstr>Question?</vt:lpstr>
      <vt:lpstr>Home Task – </vt:lpstr>
      <vt:lpstr>Server Thread </vt:lpstr>
      <vt:lpstr>Server Thread </vt:lpstr>
      <vt:lpstr>Server Thread </vt:lpstr>
      <vt:lpstr>Client</vt:lpstr>
      <vt:lpstr>Client</vt:lpstr>
      <vt:lpstr>ReadInput</vt:lpstr>
      <vt:lpstr>Finishing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 ARIFIANTO</cp:lastModifiedBy>
  <cp:revision>161</cp:revision>
  <dcterms:created xsi:type="dcterms:W3CDTF">2012-11-14T18:53:32Z</dcterms:created>
  <dcterms:modified xsi:type="dcterms:W3CDTF">2015-11-25T11:36:42Z</dcterms:modified>
</cp:coreProperties>
</file>