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60" r:id="rId2"/>
    <p:sldId id="382" r:id="rId3"/>
    <p:sldId id="383" r:id="rId4"/>
    <p:sldId id="386" r:id="rId5"/>
    <p:sldId id="384" r:id="rId6"/>
    <p:sldId id="385" r:id="rId7"/>
    <p:sldId id="387" r:id="rId8"/>
    <p:sldId id="388" r:id="rId9"/>
    <p:sldId id="389" r:id="rId10"/>
    <p:sldId id="390" r:id="rId11"/>
    <p:sldId id="433" r:id="rId12"/>
    <p:sldId id="391" r:id="rId13"/>
    <p:sldId id="392" r:id="rId14"/>
    <p:sldId id="393" r:id="rId15"/>
    <p:sldId id="395" r:id="rId16"/>
    <p:sldId id="396" r:id="rId17"/>
    <p:sldId id="401" r:id="rId18"/>
    <p:sldId id="399" r:id="rId19"/>
    <p:sldId id="398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1" r:id="rId29"/>
    <p:sldId id="410" r:id="rId30"/>
    <p:sldId id="432" r:id="rId31"/>
    <p:sldId id="412" r:id="rId32"/>
    <p:sldId id="413" r:id="rId33"/>
    <p:sldId id="415" r:id="rId34"/>
    <p:sldId id="414" r:id="rId35"/>
    <p:sldId id="418" r:id="rId36"/>
    <p:sldId id="437" r:id="rId37"/>
    <p:sldId id="419" r:id="rId38"/>
    <p:sldId id="417" r:id="rId39"/>
    <p:sldId id="420" r:id="rId40"/>
    <p:sldId id="421" r:id="rId41"/>
    <p:sldId id="422" r:id="rId42"/>
    <p:sldId id="424" r:id="rId43"/>
    <p:sldId id="425" r:id="rId44"/>
    <p:sldId id="416" r:id="rId45"/>
    <p:sldId id="426" r:id="rId46"/>
    <p:sldId id="427" r:id="rId47"/>
    <p:sldId id="428" r:id="rId48"/>
    <p:sldId id="430" r:id="rId49"/>
    <p:sldId id="429" r:id="rId50"/>
    <p:sldId id="431" r:id="rId51"/>
    <p:sldId id="434" r:id="rId52"/>
    <p:sldId id="435" r:id="rId53"/>
    <p:sldId id="441" r:id="rId54"/>
    <p:sldId id="436" r:id="rId55"/>
    <p:sldId id="442" r:id="rId56"/>
    <p:sldId id="438" r:id="rId57"/>
    <p:sldId id="443" r:id="rId58"/>
    <p:sldId id="444" r:id="rId59"/>
    <p:sldId id="445" r:id="rId60"/>
    <p:sldId id="439" r:id="rId61"/>
    <p:sldId id="446" r:id="rId62"/>
    <p:sldId id="461" r:id="rId63"/>
    <p:sldId id="462" r:id="rId64"/>
    <p:sldId id="463" r:id="rId65"/>
    <p:sldId id="464" r:id="rId66"/>
    <p:sldId id="448" r:id="rId67"/>
    <p:sldId id="447" r:id="rId68"/>
    <p:sldId id="449" r:id="rId69"/>
    <p:sldId id="453" r:id="rId70"/>
    <p:sldId id="454" r:id="rId71"/>
    <p:sldId id="450" r:id="rId72"/>
    <p:sldId id="451" r:id="rId73"/>
    <p:sldId id="452" r:id="rId74"/>
    <p:sldId id="455" r:id="rId75"/>
    <p:sldId id="456" r:id="rId76"/>
    <p:sldId id="457" r:id="rId77"/>
    <p:sldId id="458" r:id="rId78"/>
    <p:sldId id="459" r:id="rId79"/>
    <p:sldId id="460" r:id="rId80"/>
    <p:sldId id="465" r:id="rId81"/>
    <p:sldId id="467" r:id="rId82"/>
    <p:sldId id="468" r:id="rId83"/>
    <p:sldId id="469" r:id="rId84"/>
    <p:sldId id="470" r:id="rId85"/>
    <p:sldId id="471" r:id="rId86"/>
    <p:sldId id="472" r:id="rId87"/>
    <p:sldId id="473" r:id="rId88"/>
    <p:sldId id="258" r:id="rId8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82CC4D1-50EB-496B-BA15-67C2C9AD5C24}">
          <p14:sldIdLst>
            <p14:sldId id="260"/>
          </p14:sldIdLst>
        </p14:section>
        <p14:section name="User Authentication" id="{F31CC238-3A31-458D-9D1B-E95F290F8C47}">
          <p14:sldIdLst>
            <p14:sldId id="382"/>
            <p14:sldId id="383"/>
            <p14:sldId id="386"/>
            <p14:sldId id="384"/>
            <p14:sldId id="385"/>
            <p14:sldId id="387"/>
            <p14:sldId id="388"/>
            <p14:sldId id="389"/>
            <p14:sldId id="390"/>
          </p14:sldIdLst>
        </p14:section>
        <p14:section name="Custom Authentication" id="{79AC746C-A5D2-4CFE-9D4F-CC4B594F4CCB}">
          <p14:sldIdLst>
            <p14:sldId id="433"/>
            <p14:sldId id="391"/>
            <p14:sldId id="392"/>
            <p14:sldId id="393"/>
            <p14:sldId id="395"/>
            <p14:sldId id="396"/>
            <p14:sldId id="401"/>
            <p14:sldId id="399"/>
            <p14:sldId id="398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1"/>
            <p14:sldId id="410"/>
          </p14:sldIdLst>
        </p14:section>
        <p14:section name="Middleware" id="{9F495959-1A98-429C-B9EE-FAFDC2A1E0CE}">
          <p14:sldIdLst>
            <p14:sldId id="432"/>
            <p14:sldId id="412"/>
            <p14:sldId id="413"/>
            <p14:sldId id="415"/>
            <p14:sldId id="414"/>
            <p14:sldId id="418"/>
            <p14:sldId id="437"/>
            <p14:sldId id="419"/>
            <p14:sldId id="417"/>
            <p14:sldId id="420"/>
            <p14:sldId id="421"/>
            <p14:sldId id="422"/>
            <p14:sldId id="424"/>
            <p14:sldId id="425"/>
            <p14:sldId id="416"/>
            <p14:sldId id="426"/>
            <p14:sldId id="427"/>
            <p14:sldId id="428"/>
            <p14:sldId id="430"/>
            <p14:sldId id="429"/>
            <p14:sldId id="431"/>
          </p14:sldIdLst>
        </p14:section>
        <p14:section name="Eloquent Relationship" id="{DBFC35C6-7CD6-458D-AFAB-3A89C80C70C6}">
          <p14:sldIdLst>
            <p14:sldId id="434"/>
            <p14:sldId id="435"/>
            <p14:sldId id="441"/>
            <p14:sldId id="436"/>
            <p14:sldId id="442"/>
            <p14:sldId id="438"/>
            <p14:sldId id="443"/>
            <p14:sldId id="444"/>
            <p14:sldId id="445"/>
            <p14:sldId id="439"/>
            <p14:sldId id="446"/>
            <p14:sldId id="461"/>
            <p14:sldId id="462"/>
            <p14:sldId id="463"/>
            <p14:sldId id="464"/>
          </p14:sldIdLst>
        </p14:section>
        <p14:section name="Seeder" id="{30428918-F69C-49D0-B7E8-7E80759B6F5F}">
          <p14:sldIdLst>
            <p14:sldId id="448"/>
            <p14:sldId id="447"/>
            <p14:sldId id="449"/>
            <p14:sldId id="453"/>
            <p14:sldId id="454"/>
            <p14:sldId id="450"/>
            <p14:sldId id="451"/>
            <p14:sldId id="452"/>
            <p14:sldId id="455"/>
            <p14:sldId id="456"/>
            <p14:sldId id="457"/>
            <p14:sldId id="458"/>
            <p14:sldId id="459"/>
            <p14:sldId id="460"/>
          </p14:sldIdLst>
        </p14:section>
        <p14:section name="Untitled Section" id="{CE16F6D1-E4AA-471E-B58C-A9DF8CCB55BA}">
          <p14:sldIdLst>
            <p14:sldId id="465"/>
            <p14:sldId id="467"/>
            <p14:sldId id="468"/>
            <p14:sldId id="469"/>
            <p14:sldId id="470"/>
            <p14:sldId id="471"/>
            <p14:sldId id="472"/>
            <p14:sldId id="473"/>
          </p14:sldIdLst>
        </p14:section>
        <p14:section name="Untitled Section" id="{486F23CD-6B49-4F4B-B188-98679133185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103" autoAdjust="0"/>
  </p:normalViewPr>
  <p:slideViewPr>
    <p:cSldViewPr snapToGrid="0" snapToObjects="1">
      <p:cViewPr varScale="1">
        <p:scale>
          <a:sx n="52" d="100"/>
          <a:sy n="52" d="100"/>
        </p:scale>
        <p:origin x="4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ransition spd="med">
    <p:wip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zaninotto/Faker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Laravel Framework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Recommended to create your own view </a:t>
            </a:r>
          </a:p>
          <a:p>
            <a:pPr lvl="1"/>
            <a:r>
              <a:rPr lang="en-US" dirty="0" smtClean="0"/>
              <a:t>That's why the basic view is removed in 5.1 update</a:t>
            </a:r>
          </a:p>
          <a:p>
            <a:r>
              <a:rPr lang="en-US" dirty="0" smtClean="0"/>
              <a:t>Custom user Authentication</a:t>
            </a:r>
          </a:p>
          <a:p>
            <a:pPr lvl="1"/>
            <a:r>
              <a:rPr lang="en-US" dirty="0" smtClean="0"/>
              <a:t>Modify User migration</a:t>
            </a:r>
          </a:p>
          <a:p>
            <a:pPr lvl="1"/>
            <a:r>
              <a:rPr lang="en-US" dirty="0" smtClean="0"/>
              <a:t>Modify User model</a:t>
            </a:r>
          </a:p>
          <a:p>
            <a:pPr lvl="1"/>
            <a:r>
              <a:rPr lang="en-US" dirty="0" smtClean="0"/>
              <a:t>Modify </a:t>
            </a:r>
            <a:r>
              <a:rPr lang="en-US" dirty="0" err="1" smtClean="0"/>
              <a:t>AuthController</a:t>
            </a:r>
            <a:r>
              <a:rPr lang="en-US" dirty="0" smtClean="0"/>
              <a:t> or create new controller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1752621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417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</a:p>
          <a:p>
            <a:pPr lvl="1"/>
            <a:r>
              <a:rPr lang="en-US" dirty="0" smtClean="0"/>
              <a:t>Add birthdate and gender</a:t>
            </a:r>
          </a:p>
          <a:p>
            <a:r>
              <a:rPr lang="en-US" dirty="0" smtClean="0"/>
              <a:t>Modify user migration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10595" y="3565521"/>
            <a:ext cx="792334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up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Schema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'users'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unique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60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char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FF8000"/>
                </a:solidFill>
                <a:highlight>
                  <a:srgbClr val="FEFCF5"/>
                </a:highlight>
              </a:rPr>
              <a:t>1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rememberToken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/>
          </a:p>
        </p:txBody>
      </p:sp>
      <p:sp>
        <p:nvSpPr>
          <p:cNvPr id="9" name="Rectangle 8"/>
          <p:cNvSpPr/>
          <p:nvPr/>
        </p:nvSpPr>
        <p:spPr>
          <a:xfrm>
            <a:off x="3331351" y="5966463"/>
            <a:ext cx="5499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\database\migrations\2014_10_12_000000_create_users_table.php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708355617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Modify user model</a:t>
            </a:r>
          </a:p>
          <a:p>
            <a:pPr lvl="3"/>
            <a:endParaRPr lang="en-US" sz="1400" dirty="0" smtClean="0"/>
          </a:p>
          <a:p>
            <a:pPr lvl="3"/>
            <a:endParaRPr lang="en-US" sz="1400" dirty="0"/>
          </a:p>
          <a:p>
            <a:r>
              <a:rPr lang="en-US" sz="2000" dirty="0" smtClean="0"/>
              <a:t>Modify </a:t>
            </a:r>
            <a:r>
              <a:rPr lang="en-US" sz="2000" dirty="0" err="1" smtClean="0"/>
              <a:t>AuthController</a:t>
            </a:r>
            <a:endParaRPr lang="en-US" sz="2000" dirty="0" smtClean="0"/>
          </a:p>
          <a:p>
            <a:pPr lvl="1"/>
            <a:r>
              <a:rPr lang="en-US" sz="1800" dirty="0" smtClean="0"/>
              <a:t>Modify validator function (if needed)</a:t>
            </a:r>
          </a:p>
          <a:p>
            <a:pPr lvl="1"/>
            <a:r>
              <a:rPr lang="en-US" sz="1800" dirty="0" smtClean="0"/>
              <a:t>Modify create function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3" y="2374920"/>
            <a:ext cx="79233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200" b="1" dirty="0" smtClean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$fillable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200" dirty="0"/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/>
          </a:p>
        </p:txBody>
      </p:sp>
      <p:sp>
        <p:nvSpPr>
          <p:cNvPr id="9" name="Rectangle 8"/>
          <p:cNvSpPr/>
          <p:nvPr/>
        </p:nvSpPr>
        <p:spPr>
          <a:xfrm>
            <a:off x="7387061" y="3021251"/>
            <a:ext cx="1284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\app\</a:t>
            </a:r>
            <a:r>
              <a:rPr lang="en-US" sz="1200" dirty="0" err="1" smtClean="0"/>
              <a:t>User.php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48683" y="4288078"/>
            <a:ext cx="792334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...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User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], 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], 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bcrypt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]), 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$data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'bithdate'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/>
          </a:p>
        </p:txBody>
      </p:sp>
      <p:sp>
        <p:nvSpPr>
          <p:cNvPr id="12" name="Rectangle 11"/>
          <p:cNvSpPr/>
          <p:nvPr/>
        </p:nvSpPr>
        <p:spPr>
          <a:xfrm>
            <a:off x="4871884" y="6104820"/>
            <a:ext cx="3800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AuthController.php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84102512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form Error view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3" y="2513419"/>
            <a:ext cx="7923345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count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</a:rPr>
              <a:t>0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"alert alert-danger"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strong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Whoops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!&lt;/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strong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There 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were some problems with your input.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ul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en-US" sz="1400" dirty="0" err="1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li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&gt;{{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$error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}}&lt;/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li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ul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4926451" y="4975632"/>
            <a:ext cx="3745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\resources\views\errors\</a:t>
            </a:r>
            <a:r>
              <a:rPr lang="en-US" sz="1200" dirty="0" err="1" smtClean="0"/>
              <a:t>form_error.blade.php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0816618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form partial for login, register, and reset password</a:t>
            </a:r>
          </a:p>
          <a:p>
            <a:pPr lvl="1"/>
            <a:r>
              <a:rPr lang="en-US" sz="1600" dirty="0" smtClean="0"/>
              <a:t>Input Name			 		</a:t>
            </a:r>
            <a:r>
              <a:rPr lang="en-US" sz="1600" dirty="0" smtClean="0">
                <a:sym typeface="Wingdings" panose="05000000000000000000" pitchFamily="2" charset="2"/>
              </a:rPr>
              <a:t> only at register</a:t>
            </a:r>
            <a:endParaRPr lang="en-US" sz="1600" dirty="0" smtClean="0"/>
          </a:p>
          <a:p>
            <a:pPr lvl="1"/>
            <a:r>
              <a:rPr lang="en-US" sz="1600" dirty="0" smtClean="0"/>
              <a:t>Input Email </a:t>
            </a:r>
          </a:p>
          <a:p>
            <a:pPr lvl="1"/>
            <a:r>
              <a:rPr lang="en-US" sz="1600" dirty="0" smtClean="0"/>
              <a:t>Input Password</a:t>
            </a:r>
          </a:p>
          <a:p>
            <a:pPr lvl="1"/>
            <a:r>
              <a:rPr lang="en-US" sz="1600" dirty="0" smtClean="0"/>
              <a:t>Input Confirm Password 		</a:t>
            </a:r>
            <a:r>
              <a:rPr lang="en-US" sz="1600" dirty="0" smtClean="0">
                <a:sym typeface="Wingdings" panose="05000000000000000000" pitchFamily="2" charset="2"/>
              </a:rPr>
              <a:t> at register and reset</a:t>
            </a:r>
            <a:endParaRPr lang="en-US" sz="1600" dirty="0" smtClean="0"/>
          </a:p>
          <a:p>
            <a:pPr lvl="1"/>
            <a:r>
              <a:rPr lang="en-US" sz="1600" dirty="0" smtClean="0"/>
              <a:t>Input Birthdate </a:t>
            </a:r>
            <a:r>
              <a:rPr lang="en-US" sz="1600" dirty="0"/>
              <a:t>		 		</a:t>
            </a:r>
            <a:r>
              <a:rPr lang="en-US" sz="1600" dirty="0">
                <a:sym typeface="Wingdings" panose="05000000000000000000" pitchFamily="2" charset="2"/>
              </a:rPr>
              <a:t> only at </a:t>
            </a:r>
            <a:r>
              <a:rPr lang="en-US" sz="1600" dirty="0" smtClean="0">
                <a:sym typeface="Wingdings" panose="05000000000000000000" pitchFamily="2" charset="2"/>
              </a:rPr>
              <a:t>register</a:t>
            </a:r>
            <a:endParaRPr lang="en-US" sz="1600" dirty="0" smtClean="0"/>
          </a:p>
          <a:p>
            <a:pPr lvl="1"/>
            <a:r>
              <a:rPr lang="en-US" sz="1600" dirty="0" err="1" smtClean="0"/>
              <a:t>Redio</a:t>
            </a:r>
            <a:r>
              <a:rPr lang="en-US" sz="1600" dirty="0" smtClean="0"/>
              <a:t> button Gender </a:t>
            </a:r>
            <a:r>
              <a:rPr lang="en-US" sz="1600" dirty="0"/>
              <a:t>		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sym typeface="Wingdings" panose="05000000000000000000" pitchFamily="2" charset="2"/>
              </a:rPr>
              <a:t>only at </a:t>
            </a:r>
            <a:r>
              <a:rPr lang="en-US" sz="1600" dirty="0" smtClean="0">
                <a:sym typeface="Wingdings" panose="05000000000000000000" pitchFamily="2" charset="2"/>
              </a:rPr>
              <a:t>register</a:t>
            </a:r>
            <a:endParaRPr lang="en-US" sz="1600" dirty="0" smtClean="0"/>
          </a:p>
          <a:p>
            <a:pPr lvl="1"/>
            <a:r>
              <a:rPr lang="en-US" sz="1600" dirty="0" smtClean="0"/>
              <a:t>Submit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5550836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8301655" cy="3308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csrf_field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'auth/register'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'Full 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'{{ 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old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("name") }}'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'E-Mail Address'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email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'email'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'{{ 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old("email")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}}'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100" dirty="0" smtClean="0"/>
          </a:p>
          <a:p>
            <a:r>
              <a:rPr lang="en-US" sz="1100" dirty="0" smtClean="0"/>
              <a:t>…</a:t>
            </a:r>
            <a:endParaRPr lang="id-ID" sz="1100" dirty="0"/>
          </a:p>
        </p:txBody>
      </p:sp>
      <p:sp>
        <p:nvSpPr>
          <p:cNvPr id="12" name="Rectangle 11"/>
          <p:cNvSpPr/>
          <p:nvPr/>
        </p:nvSpPr>
        <p:spPr>
          <a:xfrm>
            <a:off x="5558072" y="5312237"/>
            <a:ext cx="3175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form.blade.php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3335028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8301655" cy="3647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'password/email'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password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en-US" sz="11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endParaRPr lang="en-US" sz="11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'auth/register'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||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'password/reset'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'password_confirmation'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'Confirm Password'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password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'password_confirmation'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100" dirty="0" smtClean="0"/>
              <a:t>…</a:t>
            </a:r>
            <a:endParaRPr lang="id-ID" sz="1100" dirty="0"/>
          </a:p>
        </p:txBody>
      </p:sp>
      <p:sp>
        <p:nvSpPr>
          <p:cNvPr id="12" name="Rectangle 11"/>
          <p:cNvSpPr/>
          <p:nvPr/>
        </p:nvSpPr>
        <p:spPr>
          <a:xfrm>
            <a:off x="5558072" y="5673032"/>
            <a:ext cx="3175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form.blade.php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614871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908" y="1977656"/>
            <a:ext cx="8301655" cy="4493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'auth/register'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'Y-m-d'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"radio"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radio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t-IT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Male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t-IT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radio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'l'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Female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en-US" sz="11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 col-md-offset-4"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000080"/>
                </a:solidFill>
                <a:highlight>
                  <a:srgbClr val="FEFCF5"/>
                </a:highlight>
              </a:rPr>
              <a:t>$submitText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'btn btn-primary'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1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100" dirty="0" smtClean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8072" y="6141651"/>
            <a:ext cx="3175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form.blade.php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514007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login page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r>
              <a:rPr lang="en-US" sz="2000" dirty="0" smtClean="0"/>
              <a:t>Create register page</a:t>
            </a:r>
          </a:p>
          <a:p>
            <a:pPr lvl="3"/>
            <a:endParaRPr lang="en-US" sz="1400" dirty="0" smtClean="0"/>
          </a:p>
          <a:p>
            <a:pPr lvl="3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1" y="2283642"/>
            <a:ext cx="7923345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"panel-heading"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Login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'errors.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form_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error'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'/auth/login'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'form-horizontal'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'auth.form'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'submitText'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'Login'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  <a:endParaRPr lang="en-US" sz="1100" dirty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endParaRPr lang="id-ID" sz="11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550056" y="3829953"/>
            <a:ext cx="3183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login.blade.php</a:t>
            </a:r>
            <a:endParaRPr lang="en-US" sz="12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48682" y="4567342"/>
            <a:ext cx="7923345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@section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"panel-heading"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Register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'errors.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form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_error'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'url'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'/auth/register'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'form-horizontal'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'auth.form'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'submitText'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'Register'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  <a:endParaRPr lang="en-US" sz="11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endParaRPr lang="id-ID" sz="1100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0178" y="6131932"/>
            <a:ext cx="3384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auth</a:t>
            </a:r>
            <a:r>
              <a:rPr lang="en-US" sz="1200" dirty="0" smtClean="0"/>
              <a:t>\</a:t>
            </a:r>
            <a:r>
              <a:rPr lang="en-US" sz="1200" dirty="0" err="1" smtClean="0"/>
              <a:t>register.blade.php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79973064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85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home page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1" y="2320713"/>
            <a:ext cx="7923345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"container"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"row"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"col-md-10 col-md-offset-1"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 panel-default"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"panel-heading"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Home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Welcome </a:t>
            </a:r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auth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guest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	You are logged in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\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Auth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user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@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</a:p>
          <a:p>
            <a:endParaRPr lang="id-ID" sz="1200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319825" y="5630078"/>
            <a:ext cx="3352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\resources\views\pages\</a:t>
            </a:r>
            <a:r>
              <a:rPr lang="en-US" sz="1200" dirty="0" err="1" smtClean="0"/>
              <a:t>home.blade.php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71318597"/>
      </p:ext>
    </p:extLst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page Controller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1" y="2320713"/>
            <a:ext cx="792334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Illuminate\Http\Request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App\Http\Requests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App\Http\Controllers\Controller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PagesController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Controller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view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pages.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home'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245824" y="5000663"/>
            <a:ext cx="3456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PagesController.php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17154682"/>
      </p:ext>
    </p:extLst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Register home route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1" y="2320713"/>
            <a:ext cx="792334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'PagesController@index'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'home'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'PagesController@index'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controllers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'Auth\AuthController'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'Auth\PasswordController'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6821840" y="4418096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</a:t>
            </a:r>
            <a:r>
              <a:rPr lang="en-US" sz="1200" dirty="0" err="1" smtClean="0"/>
              <a:t>routes.php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73047792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master/layout file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5125" y="2320713"/>
            <a:ext cx="8306901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A6CAF0"/>
                </a:highlight>
              </a:rPr>
              <a:t>&lt;!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DOCTYPE html</a:t>
            </a:r>
            <a:r>
              <a:rPr lang="id-ID" sz="1100" dirty="0">
                <a:solidFill>
                  <a:srgbClr val="000000"/>
                </a:solidFill>
                <a:highlight>
                  <a:srgbClr val="A6CAF0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&lt;html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lang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"en"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&lt;head&gt;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&lt;meta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charset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"utf-8"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&lt;meta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http-equiv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"X-UA-Compatible"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content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"IE=edge"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&lt;meta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name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"viewport"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content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"width=device-width, initial-scale=1"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&lt;title&gt;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Project 2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&lt;/title&gt;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&lt;link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"https://maxcdn.bootstrapcdn.com/bootstrap/3.3.5/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css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/bootstrap.min.css"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FF0000"/>
                </a:solidFill>
                <a:highlight>
                  <a:srgbClr val="FFFFFF"/>
                </a:highlight>
              </a:rPr>
              <a:t>rel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"stylesheet"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&lt;/head&gt;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&lt;body&gt;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&lt;nav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"navbar navbar-default"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"container-fluid"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"navbar-header"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&lt;button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type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"button"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"navbar-toggle collapsed"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data-toggle=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"collapse"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data-target=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"#navbar"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			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sr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-only"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Toggle Navigation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&lt;/span&gt;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"icon-bar"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&gt;&lt;/span&gt;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"icon-bar"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&gt;&lt;/span&gt;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"icon-bar"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&gt;&lt;/span&gt;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&lt;/button&gt;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"navbar-brand"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Laravel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	…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994562" y="5875187"/>
            <a:ext cx="2677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</a:t>
            </a:r>
            <a:r>
              <a:rPr lang="en-US" sz="1200" dirty="0" err="1" smtClean="0"/>
              <a:t>app.blade.php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81619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master/layout file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5125" y="2320713"/>
            <a:ext cx="8306901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73038"/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	…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"collapse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-collapse"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</a:p>
          <a:p>
            <a:pPr defTabSz="173038"/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	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1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pages.nav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&lt;/nav&gt;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@yield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('content')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8000"/>
                </a:solidFill>
                <a:highlight>
                  <a:srgbClr val="FFFFFF"/>
                </a:highlight>
              </a:rPr>
              <a:t>&lt;!-- Scripts --&gt;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&lt;script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src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"//cdnjs.cloudflare.com/ajax/libs/jquery/2.1.3/jquery.min.js"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&gt;&lt;/script&gt;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&lt;script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src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"//cdnjs.cloudflare.com/ajax/libs/twitter-bootstrap/3.3.5/js/bootstrap.min.js"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&gt;&lt;/script&gt;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&lt;/body&gt;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173038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&lt;/html&gt;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6004648" y="4782926"/>
            <a:ext cx="26774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\resources\views\</a:t>
            </a:r>
            <a:r>
              <a:rPr lang="en-US" sz="1200" dirty="0" err="1"/>
              <a:t>app.blade.php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6241499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dirty="0" smtClean="0"/>
              <a:t>Create navigation/menu page</a:t>
            </a:r>
          </a:p>
          <a:p>
            <a:r>
              <a:rPr lang="en-US" sz="2200" dirty="0" smtClean="0"/>
              <a:t>Main Menu</a:t>
            </a:r>
          </a:p>
          <a:p>
            <a:pPr lvl="1"/>
            <a:r>
              <a:rPr lang="en-US" dirty="0" smtClean="0"/>
              <a:t>Home</a:t>
            </a:r>
          </a:p>
          <a:p>
            <a:r>
              <a:rPr lang="en-US" sz="2200" dirty="0" smtClean="0"/>
              <a:t>Side Menu</a:t>
            </a:r>
          </a:p>
          <a:p>
            <a:pPr lvl="1"/>
            <a:r>
              <a:rPr lang="en-US" sz="1800" dirty="0" smtClean="0"/>
              <a:t>If page is not login page </a:t>
            </a:r>
            <a:r>
              <a:rPr lang="en-US" sz="1800" dirty="0" smtClean="0">
                <a:sym typeface="Wingdings" panose="05000000000000000000" pitchFamily="2" charset="2"/>
              </a:rPr>
              <a:t> Login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If page is not register page  Register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If user is login  Logout</a:t>
            </a:r>
            <a:endParaRPr lang="en-US" sz="1800" dirty="0" smtClean="0"/>
          </a:p>
          <a:p>
            <a:pPr lvl="1"/>
            <a:endParaRPr lang="en-US" sz="1800" dirty="0"/>
          </a:p>
          <a:p>
            <a:endParaRPr lang="en-US" sz="2800" dirty="0" smtClean="0"/>
          </a:p>
          <a:p>
            <a:pPr lvl="2"/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4040575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Create navigation/menu page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5125" y="2320713"/>
            <a:ext cx="8306901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&lt;ul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 navbar-nav"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Home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&lt;/ul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234950"/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navbar-nav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-right"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@if(auth()-&gt;guest())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@if(!Request::is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('auth/login'))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('/auth/login')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Login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@endif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@if(!Request::is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('auth/register'))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('/auth/register')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Register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@endif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@else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"dropdown-toggle"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data-toggle=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role=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"button"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lang="en-US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aria-expanded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"false"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{{ auth()-&gt;user()-&gt;name }} 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"caret"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&gt;&lt;/span&gt;&lt;/a&gt;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"dropdown-menu"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role=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"menu"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('/auth/logout')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Logout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&lt;/ul&gt;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&lt;/li&gt;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@endif				</a:t>
            </a:r>
          </a:p>
          <a:p>
            <a:pPr defTabSz="234950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&lt;/ul&gt;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483653" y="5860143"/>
            <a:ext cx="3188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resources\views\pages\</a:t>
            </a:r>
            <a:r>
              <a:rPr lang="en-US" sz="1200" dirty="0" err="1" smtClean="0"/>
              <a:t>nav.blade.php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8500597"/>
      </p:ext>
    </p:extLst>
  </p:cSld>
  <p:clrMapOvr>
    <a:masterClrMapping/>
  </p:clrMapOvr>
  <p:transition spd="med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4158266" y="3492367"/>
            <a:ext cx="2917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project2/public/home not logged in</a:t>
            </a:r>
            <a:endParaRPr lang="en-US" sz="1200" dirty="0"/>
          </a:p>
        </p:txBody>
      </p:sp>
      <p:pic>
        <p:nvPicPr>
          <p:cNvPr id="27" name="Content Placeholder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8781" y="2176308"/>
            <a:ext cx="6585874" cy="13160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34" name="Content Placeholder 28"/>
          <p:cNvPicPr>
            <a:picLocks noChangeAspect="1"/>
          </p:cNvPicPr>
          <p:nvPr/>
        </p:nvPicPr>
        <p:blipFill rotWithShape="1">
          <a:blip r:embed="rId3"/>
          <a:srcRect t="1" b="-8837"/>
          <a:stretch/>
        </p:blipFill>
        <p:spPr bwMode="auto">
          <a:xfrm>
            <a:off x="2286000" y="3920975"/>
            <a:ext cx="6270384" cy="20473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348727" y="5968314"/>
            <a:ext cx="2207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project2/public/</a:t>
            </a:r>
            <a:r>
              <a:rPr lang="en-US" sz="1200" dirty="0" err="1" smtClean="0"/>
              <a:t>auth</a:t>
            </a:r>
            <a:r>
              <a:rPr lang="en-US" sz="1200" dirty="0" smtClean="0"/>
              <a:t>/login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7389813"/>
      </p:ext>
    </p:extLst>
  </p:cSld>
  <p:clrMapOvr>
    <a:masterClrMapping/>
  </p:clrMapOvr>
  <p:transition spd="med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pic>
        <p:nvPicPr>
          <p:cNvPr id="11" name="Content Placeholder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8514" y="2085080"/>
            <a:ext cx="5874968" cy="31061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63625" y="5191271"/>
            <a:ext cx="2430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project2/public/</a:t>
            </a:r>
            <a:r>
              <a:rPr lang="en-US" sz="1200" dirty="0" err="1" smtClean="0"/>
              <a:t>auth</a:t>
            </a:r>
            <a:r>
              <a:rPr lang="en-US" sz="1200" dirty="0" smtClean="0"/>
              <a:t>/register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4243568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22166" y="2085080"/>
            <a:ext cx="7499667" cy="14405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710221" y="3633046"/>
            <a:ext cx="261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project2/public/home </a:t>
            </a:r>
            <a:r>
              <a:rPr lang="en-US" sz="1200" dirty="0" smtClean="0"/>
              <a:t>logged </a:t>
            </a:r>
            <a:r>
              <a:rPr lang="en-US" sz="1200" dirty="0"/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928365496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Included in Laravel</a:t>
            </a:r>
          </a:p>
          <a:p>
            <a:pPr lvl="1"/>
            <a:r>
              <a:rPr lang="en-US" dirty="0" smtClean="0"/>
              <a:t>Table Migration</a:t>
            </a:r>
          </a:p>
          <a:p>
            <a:pPr lvl="1"/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Controller </a:t>
            </a:r>
          </a:p>
          <a:p>
            <a:r>
              <a:rPr lang="en-US" dirty="0" smtClean="0"/>
              <a:t>Users table</a:t>
            </a:r>
          </a:p>
          <a:p>
            <a:pPr lvl="1"/>
            <a:r>
              <a:rPr lang="en-US" dirty="0"/>
              <a:t>\</a:t>
            </a:r>
            <a:r>
              <a:rPr lang="en-US" dirty="0" smtClean="0"/>
              <a:t>database\migrations\2014_10_12_000000_create_users_table.php</a:t>
            </a:r>
          </a:p>
          <a:p>
            <a:pPr lvl="1"/>
            <a:r>
              <a:rPr lang="en-US" dirty="0" smtClean="0"/>
              <a:t>Id, name, email, password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479849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Middleware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953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mechanism for filtering HTTP requests </a:t>
            </a:r>
            <a:endParaRPr lang="en-US" dirty="0" smtClean="0"/>
          </a:p>
          <a:p>
            <a:r>
              <a:rPr lang="en-US" dirty="0"/>
              <a:t>includes a middleware that verifies </a:t>
            </a:r>
            <a:r>
              <a:rPr lang="en-US" dirty="0" smtClean="0"/>
              <a:t>if the user </a:t>
            </a:r>
            <a:r>
              <a:rPr lang="en-US" dirty="0"/>
              <a:t>is </a:t>
            </a:r>
            <a:r>
              <a:rPr lang="en-US" dirty="0" smtClean="0"/>
              <a:t>authenticated</a:t>
            </a:r>
          </a:p>
          <a:p>
            <a:pPr lvl="1"/>
            <a:r>
              <a:rPr lang="en-US" dirty="0"/>
              <a:t>If the user is not authenticated, the middleware will redirect the user to the login </a:t>
            </a:r>
            <a:r>
              <a:rPr lang="en-US" dirty="0" smtClean="0"/>
              <a:t>screen</a:t>
            </a:r>
          </a:p>
          <a:p>
            <a:r>
              <a:rPr lang="en-US" dirty="0" smtClean="0"/>
              <a:t>Create new middleware</a:t>
            </a:r>
          </a:p>
          <a:p>
            <a:pPr lvl="1"/>
            <a:r>
              <a:rPr lang="en-US" dirty="0" err="1"/>
              <a:t>php</a:t>
            </a:r>
            <a:r>
              <a:rPr lang="en-US" dirty="0"/>
              <a:t> artisan </a:t>
            </a:r>
            <a:r>
              <a:rPr lang="en-US" dirty="0" err="1"/>
              <a:t>make:middleware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en-US" dirty="0" err="1" smtClean="0"/>
              <a:t>NameMiddleware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 smtClean="0"/>
              <a:t>Directory</a:t>
            </a:r>
          </a:p>
          <a:p>
            <a:pPr lvl="1"/>
            <a:r>
              <a:rPr lang="id-ID" dirty="0"/>
              <a:t>app/Http/Middleware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Middleware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729558"/>
      </p:ext>
    </p:extLst>
  </p:cSld>
  <p:clrMapOvr>
    <a:masterClrMapping/>
  </p:clrMapOvr>
  <p:transition spd="med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Registering Middleware</a:t>
            </a:r>
          </a:p>
          <a:p>
            <a:pPr lvl="1"/>
            <a:r>
              <a:rPr lang="en-US" dirty="0" smtClean="0"/>
              <a:t>\app\Http\</a:t>
            </a:r>
            <a:r>
              <a:rPr lang="en-US" dirty="0" err="1" smtClean="0"/>
              <a:t>Kernel.php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 smtClean="0">
                <a:sym typeface="Wingdings" panose="05000000000000000000" pitchFamily="2" charset="2"/>
              </a:rPr>
              <a:t> $middleware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Route  $</a:t>
            </a:r>
            <a:r>
              <a:rPr lang="en-US" dirty="0" err="1" smtClean="0">
                <a:sym typeface="Wingdings" panose="05000000000000000000" pitchFamily="2" charset="2"/>
              </a:rPr>
              <a:t>routeMiddleware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/>
              <a:t>Assigning Middleware To </a:t>
            </a:r>
            <a:r>
              <a:rPr lang="en-US" dirty="0" smtClean="0"/>
              <a:t>Routes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/>
              <a:t>routes.php</a:t>
            </a:r>
            <a:endParaRPr lang="en-US" dirty="0" smtClean="0"/>
          </a:p>
          <a:p>
            <a:pPr lvl="1"/>
            <a:r>
              <a:rPr lang="en-US" dirty="0" smtClean="0"/>
              <a:t>Via Controller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Middleware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6956069"/>
      </p:ext>
    </p:extLst>
  </p:cSld>
  <p:clrMapOvr>
    <a:masterClrMapping/>
  </p:clrMapOvr>
  <p:transition spd="med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Data management, example : book author</a:t>
            </a:r>
          </a:p>
          <a:p>
            <a:r>
              <a:rPr lang="en-US" dirty="0" smtClean="0"/>
              <a:t>No authorization required</a:t>
            </a:r>
          </a:p>
          <a:p>
            <a:pPr lvl="1"/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Show </a:t>
            </a:r>
          </a:p>
          <a:p>
            <a:r>
              <a:rPr lang="en-US" dirty="0" smtClean="0"/>
              <a:t>Authorization required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Edit </a:t>
            </a:r>
          </a:p>
          <a:p>
            <a:pPr lvl="1"/>
            <a:r>
              <a:rPr lang="en-US" dirty="0" smtClean="0"/>
              <a:t>Delete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7918117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table 'authors'</a:t>
            </a:r>
          </a:p>
          <a:p>
            <a:pPr lvl="1"/>
            <a:r>
              <a:rPr lang="en-US" sz="1600" dirty="0" err="1" smtClean="0"/>
              <a:t>php</a:t>
            </a:r>
            <a:r>
              <a:rPr lang="en-US" sz="1600" dirty="0" smtClean="0"/>
              <a:t> artisan </a:t>
            </a:r>
            <a:r>
              <a:rPr lang="en-US" sz="1600" dirty="0" err="1" smtClean="0"/>
              <a:t>make:migration</a:t>
            </a:r>
            <a:r>
              <a:rPr lang="en-US" sz="1600" dirty="0" smtClean="0"/>
              <a:t> </a:t>
            </a:r>
            <a:r>
              <a:rPr lang="en-US" sz="1600" dirty="0" err="1" smtClean="0"/>
              <a:t>create_authors_table</a:t>
            </a:r>
            <a:endParaRPr lang="en-US" sz="1600" dirty="0" smtClean="0"/>
          </a:p>
          <a:p>
            <a:pPr lvl="1"/>
            <a:r>
              <a:rPr lang="en-US" sz="1600" dirty="0" smtClean="0"/>
              <a:t>Id, name, gender, birthdate</a:t>
            </a:r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Migration Table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49318" y="3268241"/>
            <a:ext cx="794288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up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Schema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char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FF8000"/>
                </a:solidFill>
                <a:highlight>
                  <a:srgbClr val="FEFCF5"/>
                </a:highlight>
              </a:rPr>
              <a:t>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   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4241493" y="5771834"/>
            <a:ext cx="4492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\database\migrations\[date]_</a:t>
            </a:r>
            <a:r>
              <a:rPr lang="en-US" sz="1200" dirty="0" err="1" smtClean="0"/>
              <a:t>create_authors_table.php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4856294"/>
      </p:ext>
    </p:extLst>
  </p:cSld>
  <p:clrMapOvr>
    <a:masterClrMapping/>
  </p:clrMapOvr>
  <p:transition spd="med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err="1" smtClean="0"/>
              <a:t>Craete</a:t>
            </a:r>
            <a:r>
              <a:rPr lang="en-US" sz="2000" dirty="0" smtClean="0"/>
              <a:t> Author model</a:t>
            </a:r>
          </a:p>
          <a:p>
            <a:pPr lvl="1"/>
            <a:r>
              <a:rPr lang="en-US" sz="1600" dirty="0" err="1" smtClean="0"/>
              <a:t>php</a:t>
            </a:r>
            <a:r>
              <a:rPr lang="en-US" sz="1600" dirty="0" smtClean="0"/>
              <a:t> </a:t>
            </a:r>
            <a:r>
              <a:rPr lang="en-US" sz="1600" dirty="0"/>
              <a:t>artisan </a:t>
            </a:r>
            <a:r>
              <a:rPr lang="en-US" sz="1600" dirty="0" err="1"/>
              <a:t>make:model</a:t>
            </a:r>
            <a:r>
              <a:rPr lang="en-US" sz="1600" dirty="0"/>
              <a:t> </a:t>
            </a:r>
            <a:r>
              <a:rPr lang="en-US" sz="1600" dirty="0" smtClean="0"/>
              <a:t>Author</a:t>
            </a:r>
          </a:p>
          <a:p>
            <a:pPr lvl="1"/>
            <a:r>
              <a:rPr lang="en-US" sz="1600" dirty="0" smtClean="0"/>
              <a:t>List $fillable for mass assign</a:t>
            </a:r>
          </a:p>
          <a:p>
            <a:pPr lvl="1"/>
            <a:r>
              <a:rPr lang="en-US" sz="1600" dirty="0" smtClean="0"/>
              <a:t>Add an Accessor to calculate the age</a:t>
            </a:r>
            <a:endParaRPr lang="en-US" sz="1600" dirty="0"/>
          </a:p>
          <a:p>
            <a:endParaRPr lang="en-US" sz="2000" dirty="0" smtClean="0"/>
          </a:p>
          <a:p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Model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48683" y="3462172"/>
            <a:ext cx="794288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namespace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App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Carbon\Carbon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Illuminate\Database\Eloquent\Model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Model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protected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$fillable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getAgeAttribute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ca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Carbon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parse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attributes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$ca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diffInYears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6052" y="5953775"/>
            <a:ext cx="1455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Author.php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008551"/>
      </p:ext>
    </p:extLst>
  </p:cSld>
  <p:clrMapOvr>
    <a:masterClrMapping/>
  </p:clrMapOvr>
  <p:transition spd="med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/>
              <a:t>Create Author Request Validation</a:t>
            </a:r>
          </a:p>
          <a:p>
            <a:pPr lvl="1"/>
            <a:r>
              <a:rPr lang="en-US" sz="1600" dirty="0" err="1"/>
              <a:t>php</a:t>
            </a:r>
            <a:r>
              <a:rPr lang="en-US" sz="1600" dirty="0"/>
              <a:t> artisan </a:t>
            </a:r>
            <a:r>
              <a:rPr lang="en-US" sz="1600" dirty="0" err="1"/>
              <a:t>make:request</a:t>
            </a:r>
            <a:r>
              <a:rPr lang="en-US" sz="1600" dirty="0"/>
              <a:t> </a:t>
            </a:r>
            <a:r>
              <a:rPr lang="en-US" sz="1600" dirty="0" err="1"/>
              <a:t>AuthorRequest</a:t>
            </a:r>
            <a:endParaRPr lang="en-US" sz="1600" dirty="0"/>
          </a:p>
          <a:p>
            <a:r>
              <a:rPr lang="en-US" sz="2000" dirty="0" smtClean="0"/>
              <a:t>Check if the user is logged in or not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Unauthorized user won't be able to inject a request data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49318" y="3364626"/>
            <a:ext cx="794288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authorize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check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endParaRPr lang="en-US" sz="1400" dirty="0">
              <a:solidFill>
                <a:srgbClr val="0000FF"/>
              </a:solidFill>
              <a:highlight>
                <a:srgbClr val="FEFCF5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7263" y="4479572"/>
            <a:ext cx="3274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\app\Http\Requests\</a:t>
            </a:r>
            <a:r>
              <a:rPr lang="en-US" sz="1200" dirty="0" err="1" smtClean="0"/>
              <a:t>AuthorRequest.php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8044554"/>
      </p:ext>
    </p:extLst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Add validation for each member</a:t>
            </a:r>
            <a:endParaRPr lang="en-US" sz="2000" dirty="0"/>
          </a:p>
          <a:p>
            <a:endParaRPr lang="en-US" sz="2000" dirty="0" smtClean="0"/>
          </a:p>
          <a:p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Validation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728592" y="2394216"/>
            <a:ext cx="7942880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authorize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check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rules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'required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|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min:3'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'required'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'required'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6446" y="4974719"/>
            <a:ext cx="3274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\app\Http\Requests\</a:t>
            </a:r>
            <a:r>
              <a:rPr lang="en-US" sz="1200" dirty="0" err="1" smtClean="0"/>
              <a:t>AuthorRequest.php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645231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resource directory</a:t>
            </a:r>
          </a:p>
          <a:p>
            <a:pPr lvl="1"/>
            <a:r>
              <a:rPr lang="en-US" sz="1600" dirty="0" smtClean="0"/>
              <a:t>\resources\views\authors</a:t>
            </a:r>
          </a:p>
          <a:p>
            <a:pPr lvl="2"/>
            <a:r>
              <a:rPr lang="en-US" sz="1400" dirty="0" err="1" smtClean="0"/>
              <a:t>create.blade.php</a:t>
            </a:r>
            <a:endParaRPr lang="en-US" sz="1400" dirty="0" smtClean="0"/>
          </a:p>
          <a:p>
            <a:pPr lvl="2"/>
            <a:r>
              <a:rPr lang="en-US" sz="1400" dirty="0" err="1" smtClean="0"/>
              <a:t>edit</a:t>
            </a:r>
            <a:r>
              <a:rPr lang="en-US" sz="1400" dirty="0" err="1"/>
              <a:t>.blade.php</a:t>
            </a:r>
            <a:endParaRPr lang="en-US" sz="1400" dirty="0"/>
          </a:p>
          <a:p>
            <a:pPr lvl="2"/>
            <a:r>
              <a:rPr lang="en-US" sz="1400" dirty="0" err="1" smtClean="0"/>
              <a:t>form</a:t>
            </a:r>
            <a:r>
              <a:rPr lang="en-US" sz="1400" dirty="0" err="1"/>
              <a:t>.blade.php</a:t>
            </a:r>
            <a:endParaRPr lang="en-US" sz="1400" dirty="0"/>
          </a:p>
          <a:p>
            <a:pPr lvl="2"/>
            <a:r>
              <a:rPr lang="en-US" sz="1400" dirty="0" err="1" smtClean="0"/>
              <a:t>index</a:t>
            </a:r>
            <a:r>
              <a:rPr lang="en-US" sz="1400" dirty="0" err="1"/>
              <a:t>.blade.php</a:t>
            </a:r>
            <a:endParaRPr lang="en-US" sz="1400" dirty="0"/>
          </a:p>
          <a:p>
            <a:pPr lvl="2"/>
            <a:r>
              <a:rPr lang="en-US" sz="1400" dirty="0" err="1" smtClean="0"/>
              <a:t>show</a:t>
            </a:r>
            <a:r>
              <a:rPr lang="en-US" sz="1400" dirty="0" err="1"/>
              <a:t>.blade.php</a:t>
            </a:r>
            <a:endParaRPr lang="en-US" sz="1400" dirty="0"/>
          </a:p>
          <a:p>
            <a:pPr lvl="2"/>
            <a:endParaRPr lang="en-US" sz="14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2"/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8702347"/>
      </p:ext>
    </p:extLst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 – Form Partial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365125" y="1950812"/>
            <a:ext cx="8368816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csrf_field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'Full 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'{{ 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old("name")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}}'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'Y-m-d'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"radio"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radio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t-IT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 Male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t-IT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t-IT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t-IT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radio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'l'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Female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100" dirty="0">
                <a:solidFill>
                  <a:srgbClr val="808080"/>
                </a:solidFill>
                <a:highlight>
                  <a:srgbClr val="FEFCF5"/>
                </a:highlight>
              </a:rPr>
              <a:t>"col-md-6 col-md-offset-4"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100" dirty="0">
                <a:solidFill>
                  <a:srgbClr val="000080"/>
                </a:solidFill>
                <a:highlight>
                  <a:srgbClr val="FEFCF5"/>
                </a:highlight>
              </a:rPr>
              <a:t>$submitText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'btn btn-primary'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1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1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9224" y="6001618"/>
            <a:ext cx="3414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form.blade.php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0681768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User model</a:t>
            </a:r>
          </a:p>
          <a:p>
            <a:pPr lvl="1"/>
            <a:r>
              <a:rPr lang="id-ID" dirty="0"/>
              <a:t>\app</a:t>
            </a:r>
            <a:r>
              <a:rPr lang="en-US" dirty="0"/>
              <a:t>\</a:t>
            </a:r>
            <a:r>
              <a:rPr lang="en-US" dirty="0" err="1"/>
              <a:t>User.php</a:t>
            </a:r>
            <a:endParaRPr lang="en-US" dirty="0"/>
          </a:p>
          <a:p>
            <a:pPr lvl="2"/>
            <a:endParaRPr lang="id-ID" dirty="0"/>
          </a:p>
          <a:p>
            <a:r>
              <a:rPr lang="en-US" dirty="0" err="1" smtClean="0"/>
              <a:t>Auth</a:t>
            </a:r>
            <a:r>
              <a:rPr lang="en-US" dirty="0" smtClean="0"/>
              <a:t> Controller</a:t>
            </a:r>
          </a:p>
          <a:p>
            <a:pPr lvl="1"/>
            <a:r>
              <a:rPr lang="en-US" dirty="0"/>
              <a:t>\</a:t>
            </a:r>
            <a:r>
              <a:rPr lang="en-US" dirty="0" smtClean="0"/>
              <a:t>app\Http\Controllers\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AuthController.php</a:t>
            </a:r>
            <a:endParaRPr lang="en-US" dirty="0" smtClean="0"/>
          </a:p>
          <a:p>
            <a:pPr lvl="1"/>
            <a:r>
              <a:rPr lang="en-US" dirty="0"/>
              <a:t>\</a:t>
            </a:r>
            <a:r>
              <a:rPr lang="en-US" dirty="0" smtClean="0"/>
              <a:t>app\Http\Controllers\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PasswordController.php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3372456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125" y="1950812"/>
            <a:ext cx="836881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"col-md-8 col-md-offset-2"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 panel-default"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"panel-heading"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Author 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table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"table table-bordered"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foreach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&gt;{{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}}&lt;/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-primary"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href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"{{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('/authors',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$author-&gt;id) }}"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</a:p>
          <a:p>
            <a:pPr defTabSz="342900"/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			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Show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-primary"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href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"{{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('/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authors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/'.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$author-&gt;id . 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'/edit')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}}"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						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Edit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'authors/'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hidden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'_method'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'DELETE'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'Delete Data'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'btn btn-warning'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 &lt;/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endforeach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 – index page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273203" y="6170462"/>
            <a:ext cx="3470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index.blade.php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7150532"/>
      </p:ext>
    </p:extLst>
  </p:cSld>
  <p:clrMapOvr>
    <a:masterClrMapping/>
  </p:clrMapOvr>
  <p:transition spd="med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125" y="1950812"/>
            <a:ext cx="8368816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06400"/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"col-md-8 col-md-offset-2"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 panel-default"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Add New Author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"panel-body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'errors.form_error'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'form-horizontal'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	@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authors.form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submitText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'Add Author'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/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 – create page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276520" y="5729348"/>
            <a:ext cx="3534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create.blade.php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64517"/>
      </p:ext>
    </p:extLst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125" y="1950812"/>
            <a:ext cx="8368816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06400"/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"col-md-8 col-md-offset-2"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 panel-default"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Edit Author 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"panel-body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'errors.form_error'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model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'method'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'PATCH'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					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'action'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AuthorsController@update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],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406400"/>
            <a:r>
              <a:rPr lang="en-US" sz="1400" dirty="0">
                <a:solidFill>
                  <a:srgbClr val="808080"/>
                </a:solidFill>
                <a:highlight>
                  <a:srgbClr val="FEFCF5"/>
                </a:highlight>
              </a:rPr>
              <a:t>					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'form-horizontal'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			@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include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authors.form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submitText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'Update Author'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endParaRPr lang="id-ID" sz="1400" dirty="0"/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 – edit page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348980" y="5859574"/>
            <a:ext cx="33425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edit.blade.php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2854428"/>
      </p:ext>
    </p:extLst>
  </p:cSld>
  <p:clrMapOvr>
    <a:masterClrMapping/>
  </p:clrMapOvr>
  <p:transition spd="med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125" y="1950812"/>
            <a:ext cx="836881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/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4064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section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'content'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"col-md-8 col-md-offset-2"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 panel-default"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"panel-heading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Detail Author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Nama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name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Gender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	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gender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Male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else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Female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Birthdate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birthdate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Age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{{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age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br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"panel-body"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table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"table"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btn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-primary"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href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"{{ </a:t>
            </a:r>
            <a:r>
              <a:rPr lang="en-US" sz="1200" dirty="0" err="1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('/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authors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/'.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$author-&gt;id . 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'/edit')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}}"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</a:p>
          <a:p>
            <a:pPr defTabSz="342900"/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				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Edit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Data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&gt;{!!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Form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open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url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'authors/'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hidden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'_method'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'DELETE'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submit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'Delete Data'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array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'btn btn-warning'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close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/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290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endsection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Views – show page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289215" y="6144743"/>
            <a:ext cx="3444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show.blade.php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5370599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err="1" smtClean="0"/>
              <a:t>php</a:t>
            </a:r>
            <a:r>
              <a:rPr lang="en-US" sz="2000" dirty="0" smtClean="0"/>
              <a:t> artisan </a:t>
            </a:r>
            <a:r>
              <a:rPr lang="en-US" sz="2000" dirty="0" err="1" smtClean="0"/>
              <a:t>make:controller</a:t>
            </a:r>
            <a:r>
              <a:rPr lang="en-US" sz="2000" dirty="0" smtClean="0"/>
              <a:t> </a:t>
            </a:r>
            <a:r>
              <a:rPr lang="en-US" sz="2000" dirty="0" err="1" smtClean="0"/>
              <a:t>AuthorsController</a:t>
            </a:r>
            <a:endParaRPr lang="en-US" sz="2000" dirty="0" smtClean="0"/>
          </a:p>
          <a:p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7" y="2469613"/>
            <a:ext cx="8301655" cy="401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App\Author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App\Http\Requests\AuthorRequest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5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AuthorsController 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Controller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500" dirty="0" smtClean="0"/>
          </a:p>
          <a:p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index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5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5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5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authors.index</a:t>
            </a:r>
            <a:r>
              <a:rPr lang="en-US" sz="15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compact</a:t>
            </a:r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5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500" dirty="0" smtClean="0"/>
          </a:p>
          <a:p>
            <a:endParaRPr lang="en-US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create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5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'authors.create'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5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5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500" dirty="0" smtClean="0"/>
          </a:p>
          <a:p>
            <a:endParaRPr lang="en-US" sz="1500" dirty="0" smtClean="0"/>
          </a:p>
          <a:p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500" dirty="0" smtClean="0"/>
          </a:p>
          <a:p>
            <a:endParaRPr lang="id-ID" sz="1500" dirty="0"/>
          </a:p>
        </p:txBody>
      </p:sp>
      <p:sp>
        <p:nvSpPr>
          <p:cNvPr id="8" name="Rectangle 7"/>
          <p:cNvSpPr/>
          <p:nvPr/>
        </p:nvSpPr>
        <p:spPr>
          <a:xfrm>
            <a:off x="5085249" y="6159507"/>
            <a:ext cx="360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AuthorsController.php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8073774"/>
      </p:ext>
    </p:extLst>
  </p:cSld>
  <p:clrMapOvr>
    <a:masterClrMapping/>
  </p:clrMapOvr>
  <p:transition spd="med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7" y="1977656"/>
            <a:ext cx="8301655" cy="4462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store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AuthorRequest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show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authors.show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edit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authors.edit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compact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  <a:p>
            <a:endParaRPr lang="en-US" sz="1500" dirty="0" smtClean="0"/>
          </a:p>
          <a:p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500" dirty="0" smtClean="0"/>
          </a:p>
          <a:p>
            <a:endParaRPr lang="id-ID" sz="1500" dirty="0"/>
          </a:p>
        </p:txBody>
      </p:sp>
      <p:sp>
        <p:nvSpPr>
          <p:cNvPr id="8" name="Rectangle 7"/>
          <p:cNvSpPr/>
          <p:nvPr/>
        </p:nvSpPr>
        <p:spPr>
          <a:xfrm>
            <a:off x="5085249" y="6146807"/>
            <a:ext cx="360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AuthorsController.php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7446669"/>
      </p:ext>
    </p:extLst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7" y="1977656"/>
            <a:ext cx="8301655" cy="3508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update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EFCF5"/>
                </a:highlight>
              </a:rPr>
              <a:t>AuthorRequest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destroy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600" dirty="0"/>
          </a:p>
          <a:p>
            <a:endParaRPr lang="id-ID" sz="1500" dirty="0"/>
          </a:p>
        </p:txBody>
      </p:sp>
      <p:sp>
        <p:nvSpPr>
          <p:cNvPr id="8" name="Rectangle 7"/>
          <p:cNvSpPr/>
          <p:nvPr/>
        </p:nvSpPr>
        <p:spPr>
          <a:xfrm>
            <a:off x="5085249" y="5540763"/>
            <a:ext cx="360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AuthorsController.php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9294305"/>
      </p:ext>
    </p:extLst>
  </p:cSld>
  <p:clrMapOvr>
    <a:masterClrMapping/>
  </p:clrMapOvr>
  <p:transition spd="med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dirty="0"/>
              <a:t>Bind middleware authorization to </a:t>
            </a:r>
            <a:r>
              <a:rPr lang="en-US" dirty="0" err="1"/>
              <a:t>AuthorsController</a:t>
            </a:r>
            <a:endParaRPr lang="en-US" dirty="0"/>
          </a:p>
          <a:p>
            <a:r>
              <a:rPr lang="en-US" dirty="0" smtClean="0"/>
              <a:t>Create constructor</a:t>
            </a:r>
          </a:p>
          <a:p>
            <a:pPr lvl="1"/>
            <a:r>
              <a:rPr lang="en-US" dirty="0"/>
              <a:t>$this-&gt;middleware</a:t>
            </a:r>
            <a:r>
              <a:rPr lang="en-US" dirty="0" smtClean="0"/>
              <a:t>('</a:t>
            </a:r>
            <a:r>
              <a:rPr lang="en-US" dirty="0" err="1" smtClean="0"/>
              <a:t>auth</a:t>
            </a:r>
            <a:r>
              <a:rPr lang="en-US" dirty="0" smtClean="0"/>
              <a:t>');</a:t>
            </a:r>
          </a:p>
          <a:p>
            <a:pPr lvl="2"/>
            <a:r>
              <a:rPr lang="en-US" dirty="0" smtClean="0"/>
              <a:t>To access All function, user must login first</a:t>
            </a:r>
          </a:p>
          <a:p>
            <a:pPr lvl="1"/>
            <a:r>
              <a:rPr lang="en-US" dirty="0"/>
              <a:t>$this-&gt;middleware</a:t>
            </a:r>
            <a:r>
              <a:rPr lang="en-US" dirty="0" smtClean="0"/>
              <a:t>('</a:t>
            </a:r>
            <a:r>
              <a:rPr lang="en-US" dirty="0" err="1" smtClean="0"/>
              <a:t>auth</a:t>
            </a:r>
            <a:r>
              <a:rPr lang="en-US" dirty="0" smtClean="0"/>
              <a:t>', ['only' </a:t>
            </a:r>
            <a:r>
              <a:rPr lang="en-US" dirty="0"/>
              <a:t>=&gt; </a:t>
            </a:r>
            <a:r>
              <a:rPr lang="en-US" dirty="0" smtClean="0"/>
              <a:t>'</a:t>
            </a:r>
            <a:r>
              <a:rPr lang="en-US" dirty="0" err="1" smtClean="0"/>
              <a:t>function_name</a:t>
            </a:r>
            <a:r>
              <a:rPr lang="en-US" dirty="0" smtClean="0"/>
              <a:t>']);</a:t>
            </a:r>
          </a:p>
          <a:p>
            <a:pPr lvl="2"/>
            <a:r>
              <a:rPr lang="en-US" dirty="0" smtClean="0"/>
              <a:t>Bind middleware authorization to specific functions</a:t>
            </a:r>
          </a:p>
          <a:p>
            <a:pPr lvl="1"/>
            <a:r>
              <a:rPr lang="en-US" dirty="0"/>
              <a:t>$this-&gt;middleware</a:t>
            </a:r>
            <a:r>
              <a:rPr lang="en-US" dirty="0" smtClean="0"/>
              <a:t>('</a:t>
            </a:r>
            <a:r>
              <a:rPr lang="en-US" dirty="0" err="1" smtClean="0"/>
              <a:t>auth</a:t>
            </a:r>
            <a:r>
              <a:rPr lang="en-US" dirty="0" smtClean="0"/>
              <a:t>', ['except' </a:t>
            </a:r>
            <a:r>
              <a:rPr lang="en-US" dirty="0"/>
              <a:t>=&gt; </a:t>
            </a:r>
            <a:r>
              <a:rPr lang="en-US" dirty="0" smtClean="0"/>
              <a:t>'</a:t>
            </a:r>
            <a:r>
              <a:rPr lang="en-US" dirty="0" err="1" smtClean="0"/>
              <a:t>function_name</a:t>
            </a:r>
            <a:r>
              <a:rPr lang="en-US" dirty="0" smtClean="0"/>
              <a:t>']);</a:t>
            </a:r>
            <a:endParaRPr lang="en-US" dirty="0"/>
          </a:p>
          <a:p>
            <a:pPr lvl="2"/>
            <a:r>
              <a:rPr lang="en-US" dirty="0"/>
              <a:t>Bind middleware authorization to </a:t>
            </a:r>
            <a:r>
              <a:rPr lang="en-US" dirty="0" smtClean="0"/>
              <a:t>all function except specific functions</a:t>
            </a:r>
            <a:endParaRPr lang="en-US" sz="1400" dirty="0"/>
          </a:p>
          <a:p>
            <a:pPr lvl="2"/>
            <a:endParaRPr lang="en-US" sz="1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8098102"/>
      </p:ext>
    </p:extLst>
  </p:cSld>
  <p:clrMapOvr>
    <a:masterClrMapping/>
  </p:clrMapOvr>
  <p:transition spd="med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Bind middleware only to create function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r>
              <a:rPr lang="en-US" sz="2000" dirty="0" smtClean="0"/>
              <a:t>Means that any user can view but only logged in user can create, edit, and delete data</a:t>
            </a:r>
          </a:p>
          <a:p>
            <a:pPr lvl="1"/>
            <a:r>
              <a:rPr lang="en-US" sz="1600" dirty="0" smtClean="0"/>
              <a:t>When user try to access page create, page edit, or delete a data, they will be redirected to login page</a:t>
            </a:r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7" y="2469613"/>
            <a:ext cx="8301655" cy="15234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600" dirty="0">
                <a:solidFill>
                  <a:srgbClr val="0000FF"/>
                </a:solidFill>
                <a:highlight>
                  <a:srgbClr val="FEFCF5"/>
                </a:highlight>
              </a:rPr>
              <a:t>__construct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middleware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auth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'only'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'create'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'edit'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'destroy'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]]);</a:t>
            </a:r>
            <a:endParaRPr lang="id-ID" sz="1600" dirty="0"/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500" dirty="0" smtClean="0"/>
          </a:p>
          <a:p>
            <a:r>
              <a:rPr lang="en-US" sz="15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500" dirty="0" smtClean="0"/>
          </a:p>
          <a:p>
            <a:endParaRPr lang="id-ID" sz="1500" dirty="0"/>
          </a:p>
        </p:txBody>
      </p:sp>
      <p:sp>
        <p:nvSpPr>
          <p:cNvPr id="8" name="Rectangle 7"/>
          <p:cNvSpPr/>
          <p:nvPr/>
        </p:nvSpPr>
        <p:spPr>
          <a:xfrm>
            <a:off x="5126992" y="4009602"/>
            <a:ext cx="360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AuthorsController.php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3674246"/>
      </p:ext>
    </p:extLst>
  </p:cSld>
  <p:clrMapOvr>
    <a:masterClrMapping/>
  </p:clrMapOvr>
  <p:transition spd="med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Register home route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48681" y="2320713"/>
            <a:ext cx="7923345" cy="2523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'/'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'PagesController@index'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get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'home'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'PagesController@index'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resource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controllers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'Auth\AuthController'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'Auth\PasswordController'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6821840" y="4910539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</a:t>
            </a:r>
            <a:r>
              <a:rPr lang="en-US" sz="1200" dirty="0" err="1" smtClean="0"/>
              <a:t>routes.php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57320816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Basic Authentication View</a:t>
            </a:r>
          </a:p>
          <a:p>
            <a:pPr lvl="1"/>
            <a:r>
              <a:rPr lang="en-US" dirty="0" smtClean="0"/>
              <a:t>\</a:t>
            </a:r>
            <a:r>
              <a:rPr lang="en-US" dirty="0"/>
              <a:t>resources\views</a:t>
            </a:r>
            <a:r>
              <a:rPr lang="en-US" dirty="0" smtClean="0"/>
              <a:t>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login.blade.php</a:t>
            </a:r>
            <a:endParaRPr lang="en-US" dirty="0" smtClean="0"/>
          </a:p>
          <a:p>
            <a:pPr lvl="1"/>
            <a:r>
              <a:rPr lang="en-US" dirty="0"/>
              <a:t>\resources\views</a:t>
            </a:r>
            <a:r>
              <a:rPr lang="en-US" dirty="0" smtClean="0"/>
              <a:t>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password.blade.php</a:t>
            </a:r>
            <a:endParaRPr lang="en-US" dirty="0" smtClean="0"/>
          </a:p>
          <a:p>
            <a:pPr lvl="1"/>
            <a:r>
              <a:rPr lang="en-US" dirty="0" smtClean="0"/>
              <a:t>\resources\views\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register.blade.php</a:t>
            </a:r>
            <a:endParaRPr lang="en-US" dirty="0"/>
          </a:p>
          <a:p>
            <a:pPr lvl="1"/>
            <a:r>
              <a:rPr lang="en-US" dirty="0"/>
              <a:t>\resources\views</a:t>
            </a:r>
            <a:r>
              <a:rPr lang="en-US" dirty="0" smtClean="0"/>
              <a:t>\</a:t>
            </a:r>
            <a:r>
              <a:rPr lang="en-US" dirty="0" err="1" smtClean="0"/>
              <a:t>auth</a:t>
            </a:r>
            <a:r>
              <a:rPr lang="en-US" dirty="0" smtClean="0"/>
              <a:t>\</a:t>
            </a:r>
            <a:r>
              <a:rPr lang="en-US" dirty="0" err="1" smtClean="0"/>
              <a:t>reset.blade.php</a:t>
            </a:r>
            <a:endParaRPr lang="en-US" dirty="0" smtClean="0"/>
          </a:p>
          <a:p>
            <a:pPr lvl="1"/>
            <a:r>
              <a:rPr lang="en-US" dirty="0"/>
              <a:t>\resources\views</a:t>
            </a:r>
            <a:r>
              <a:rPr lang="en-US" dirty="0" smtClean="0"/>
              <a:t>\</a:t>
            </a:r>
            <a:r>
              <a:rPr lang="en-US" dirty="0" err="1" smtClean="0"/>
              <a:t>app.blade.php</a:t>
            </a:r>
            <a:endParaRPr lang="en-US" dirty="0" smtClean="0"/>
          </a:p>
          <a:p>
            <a:pPr lvl="1"/>
            <a:r>
              <a:rPr lang="en-US" dirty="0"/>
              <a:t>\</a:t>
            </a:r>
            <a:r>
              <a:rPr lang="en-US" dirty="0" smtClean="0"/>
              <a:t>resources\views\</a:t>
            </a:r>
            <a:r>
              <a:rPr lang="en-US" dirty="0" err="1" smtClean="0"/>
              <a:t>home.blade.php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Not included in Laravel 5.1</a:t>
            </a:r>
          </a:p>
          <a:p>
            <a:pPr lvl="1"/>
            <a:r>
              <a:rPr lang="en-US" dirty="0"/>
              <a:t>Included in Laravel 5.0</a:t>
            </a:r>
            <a:endParaRPr lang="en-US" dirty="0" smtClean="0"/>
          </a:p>
          <a:p>
            <a:pPr lvl="2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76266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1923051"/>
            <a:ext cx="8326438" cy="4025490"/>
          </a:xfrm>
        </p:spPr>
        <p:txBody>
          <a:bodyPr/>
          <a:lstStyle/>
          <a:p>
            <a:r>
              <a:rPr lang="en-US" sz="2000" dirty="0" smtClean="0"/>
              <a:t>Modify the </a:t>
            </a:r>
            <a:r>
              <a:rPr lang="en-US" sz="2000" dirty="0" err="1" smtClean="0"/>
              <a:t>nav</a:t>
            </a:r>
            <a:r>
              <a:rPr lang="en-US" sz="2000" dirty="0" smtClean="0"/>
              <a:t> page to add menu to access Author Data</a:t>
            </a:r>
          </a:p>
          <a:p>
            <a:endParaRPr lang="en-US" sz="2000" dirty="0"/>
          </a:p>
          <a:p>
            <a:endParaRPr lang="en-US" dirty="0" smtClean="0"/>
          </a:p>
          <a:p>
            <a:pPr lvl="2"/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Example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20700" y="2333413"/>
            <a:ext cx="815132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&lt;ul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"nav navbar-nav"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Home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('authors') }}"</a:t>
            </a:r>
            <a:r>
              <a:rPr lang="it-IT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Author Data</a:t>
            </a:r>
            <a:r>
              <a:rPr lang="it-IT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id-ID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navbar-nav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</a:rPr>
              <a:t>navbar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-right"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if(auth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()-&gt;guest())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(!Request::is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('auth/login'))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('/auth/login')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Login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(!Request::is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('auth/register'))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('/auth/register')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Register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else</a:t>
            </a:r>
            <a:endParaRPr lang="en-US" sz="1100" dirty="0">
              <a:solidFill>
                <a:srgbClr val="0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@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if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((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||(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Request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'authors/*'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&amp;&amp;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!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Request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</a:rPr>
              <a:t>is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'authors/create'</a:t>
            </a:r>
            <a:r>
              <a:rPr lang="en-US" sz="11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))))</a:t>
            </a:r>
            <a:endParaRPr lang="id-ID" sz="1100" dirty="0"/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('/authors/create') }}"</a:t>
            </a:r>
            <a:r>
              <a:rPr lang="it-IT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Add New Author</a:t>
            </a:r>
            <a:r>
              <a:rPr lang="it-IT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a&gt;&lt;/li&gt;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&lt;a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"#"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"dropdown-toggle"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data-toggle=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role=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"button"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lang="en-US" sz="11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id-ID" sz="11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aria-expanded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"false"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{{ auth()-&gt;user()-&gt;name }} 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&lt;span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100" dirty="0">
                <a:solidFill>
                  <a:srgbClr val="8000FF"/>
                </a:solidFill>
                <a:highlight>
                  <a:srgbClr val="FFFFFF"/>
                </a:highlight>
              </a:rPr>
              <a:t>"caret"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&gt;&lt;/span&gt;&lt;/a&gt;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</a:rPr>
              <a:t>ul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1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"dropdown-menu"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</a:rPr>
              <a:t> role=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</a:rPr>
              <a:t>"menu"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&lt;li&gt;&lt;a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t-IT" sz="1100" dirty="0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"{{ url</a:t>
            </a:r>
            <a:r>
              <a:rPr lang="it-IT" sz="1100" dirty="0" smtClean="0">
                <a:solidFill>
                  <a:srgbClr val="8000FF"/>
                </a:solidFill>
                <a:highlight>
                  <a:srgbClr val="FFFFFF"/>
                </a:highlight>
              </a:rPr>
              <a:t>('/auth/logout') 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</a:rPr>
              <a:t>}}"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</a:rPr>
              <a:t>Logout</a:t>
            </a:r>
            <a:r>
              <a:rPr lang="it-IT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&lt;/a&gt;&lt;/li</a:t>
            </a:r>
            <a:r>
              <a:rPr lang="it-IT" sz="11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&lt;/ul&gt;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&lt;/li&gt;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defTabSz="234950"/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100" dirty="0">
                <a:solidFill>
                  <a:srgbClr val="0000FF"/>
                </a:solidFill>
                <a:highlight>
                  <a:srgbClr val="FEFCF5"/>
                </a:highlight>
              </a:rPr>
              <a:t>endif</a:t>
            </a:r>
            <a:r>
              <a:rPr lang="id-ID" sz="1100" dirty="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</a:p>
          <a:p>
            <a:pPr defTabSz="234950"/>
            <a:r>
              <a:rPr lang="id-ID" sz="1100" dirty="0">
                <a:solidFill>
                  <a:srgbClr val="0000FF"/>
                </a:solidFill>
                <a:highlight>
                  <a:srgbClr val="FFFFFF"/>
                </a:highlight>
              </a:rPr>
              <a:t>&lt;/ul&gt;</a:t>
            </a:r>
            <a:endParaRPr lang="id-ID" sz="11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481865" y="6137142"/>
            <a:ext cx="3188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\</a:t>
            </a:r>
            <a:r>
              <a:rPr lang="en-US" sz="1200" dirty="0" smtClean="0"/>
              <a:t>resources\views\pages\</a:t>
            </a:r>
            <a:r>
              <a:rPr lang="en-US" sz="1200" dirty="0" err="1" smtClean="0"/>
              <a:t>nav.blade.php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7953595"/>
      </p:ext>
    </p:extLst>
  </p:cSld>
  <p:clrMapOvr>
    <a:masterClrMapping/>
  </p:clrMapOvr>
  <p:transition spd="med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Eloquent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350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Database tables are often related to one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One to One</a:t>
            </a:r>
          </a:p>
          <a:p>
            <a:pPr lvl="1"/>
            <a:r>
              <a:rPr lang="en-US" dirty="0" smtClean="0"/>
              <a:t>One to Many</a:t>
            </a:r>
          </a:p>
          <a:p>
            <a:pPr lvl="1"/>
            <a:r>
              <a:rPr lang="en-US" dirty="0" smtClean="0"/>
              <a:t>Many to Many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Author – Address  ( One to One relationship )</a:t>
            </a:r>
          </a:p>
          <a:p>
            <a:pPr lvl="1"/>
            <a:r>
              <a:rPr lang="en-US" dirty="0" smtClean="0"/>
              <a:t>Author – Book ( One to Many relationship )</a:t>
            </a:r>
          </a:p>
          <a:p>
            <a:pPr lvl="1"/>
            <a:r>
              <a:rPr lang="en-US" dirty="0" smtClean="0"/>
              <a:t>Book – Genre ( Many to many relationship )</a:t>
            </a:r>
          </a:p>
          <a:p>
            <a:pPr lvl="2"/>
            <a:r>
              <a:rPr lang="en-US" dirty="0" smtClean="0"/>
              <a:t>Via </a:t>
            </a:r>
            <a:r>
              <a:rPr lang="en-US" dirty="0" err="1" smtClean="0"/>
              <a:t>book_genre</a:t>
            </a:r>
            <a:r>
              <a:rPr lang="en-US" dirty="0" smtClean="0"/>
              <a:t> table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7049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Author – Address </a:t>
            </a:r>
          </a:p>
          <a:p>
            <a:pPr lvl="1"/>
            <a:r>
              <a:rPr lang="en-US" dirty="0" smtClean="0"/>
              <a:t>Author -&gt; </a:t>
            </a:r>
            <a:r>
              <a:rPr lang="en-US" dirty="0" err="1" smtClean="0"/>
              <a:t>hasOne</a:t>
            </a:r>
            <a:r>
              <a:rPr lang="en-US" dirty="0" smtClean="0"/>
              <a:t>( Address )</a:t>
            </a:r>
          </a:p>
          <a:p>
            <a:pPr lvl="1"/>
            <a:r>
              <a:rPr lang="en-US" dirty="0" smtClean="0"/>
              <a:t>Address -&gt; </a:t>
            </a:r>
            <a:r>
              <a:rPr lang="en-US" dirty="0" err="1" smtClean="0"/>
              <a:t>belongsTo</a:t>
            </a:r>
            <a:r>
              <a:rPr lang="en-US" dirty="0" smtClean="0"/>
              <a:t>( Author )</a:t>
            </a:r>
          </a:p>
          <a:p>
            <a:r>
              <a:rPr lang="en-US" dirty="0" smtClean="0"/>
              <a:t>Author </a:t>
            </a:r>
            <a:r>
              <a:rPr lang="en-US" dirty="0"/>
              <a:t>– </a:t>
            </a:r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Author -&gt; </a:t>
            </a:r>
            <a:r>
              <a:rPr lang="en-US" dirty="0" err="1" smtClean="0"/>
              <a:t>hasMany</a:t>
            </a:r>
            <a:r>
              <a:rPr lang="en-US" dirty="0" smtClean="0"/>
              <a:t>( Book )</a:t>
            </a:r>
          </a:p>
          <a:p>
            <a:pPr lvl="1"/>
            <a:r>
              <a:rPr lang="en-US" dirty="0" smtClean="0"/>
              <a:t>Book -&gt; </a:t>
            </a:r>
            <a:r>
              <a:rPr lang="en-US" dirty="0" err="1" smtClean="0"/>
              <a:t>belongsTo</a:t>
            </a:r>
            <a:r>
              <a:rPr lang="en-US" dirty="0" smtClean="0"/>
              <a:t>( Author )</a:t>
            </a:r>
          </a:p>
          <a:p>
            <a:r>
              <a:rPr lang="en-US" dirty="0" smtClean="0"/>
              <a:t>Book – Genre</a:t>
            </a:r>
          </a:p>
          <a:p>
            <a:pPr lvl="1"/>
            <a:r>
              <a:rPr lang="en-US" dirty="0" smtClean="0"/>
              <a:t>Book -&gt; </a:t>
            </a:r>
            <a:r>
              <a:rPr lang="en-US" dirty="0" err="1" smtClean="0"/>
              <a:t>belongsToMany</a:t>
            </a:r>
            <a:r>
              <a:rPr lang="en-US" dirty="0" smtClean="0"/>
              <a:t>( Genre, </a:t>
            </a:r>
            <a:r>
              <a:rPr lang="en-US" dirty="0" err="1" smtClean="0"/>
              <a:t>book_genre</a:t>
            </a:r>
            <a:r>
              <a:rPr lang="en-US" dirty="0" smtClean="0"/>
              <a:t>, </a:t>
            </a:r>
            <a:r>
              <a:rPr lang="en-US" dirty="0" err="1" smtClean="0"/>
              <a:t>book_id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Genre -&gt; </a:t>
            </a:r>
            <a:r>
              <a:rPr lang="en-US" dirty="0" err="1" smtClean="0"/>
              <a:t>belongsToMany</a:t>
            </a:r>
            <a:r>
              <a:rPr lang="en-US" dirty="0" smtClean="0"/>
              <a:t>( Book, </a:t>
            </a:r>
            <a:r>
              <a:rPr lang="en-US" dirty="0" err="1" smtClean="0"/>
              <a:t>book_genre</a:t>
            </a:r>
            <a:r>
              <a:rPr lang="en-US" dirty="0" smtClean="0"/>
              <a:t>, </a:t>
            </a:r>
            <a:r>
              <a:rPr lang="en-US" dirty="0" err="1" smtClean="0"/>
              <a:t>genre_id</a:t>
            </a:r>
            <a:r>
              <a:rPr lang="en-US" dirty="0" smtClean="0"/>
              <a:t> )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Eloquent Model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0249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5281278" cy="4025490"/>
          </a:xfrm>
        </p:spPr>
        <p:txBody>
          <a:bodyPr/>
          <a:lstStyle/>
          <a:p>
            <a:r>
              <a:rPr lang="id-ID" sz="1800" dirty="0"/>
              <a:t>Book migration </a:t>
            </a:r>
            <a:r>
              <a:rPr lang="id-ID" sz="1800" dirty="0" smtClean="0"/>
              <a:t>file</a:t>
            </a:r>
            <a:r>
              <a:rPr lang="en-US" sz="1800" dirty="0" smtClean="0"/>
              <a:t> (Books table)</a:t>
            </a:r>
            <a:endParaRPr lang="id-ID" sz="1800" dirty="0"/>
          </a:p>
          <a:p>
            <a:pPr lvl="1"/>
            <a:r>
              <a:rPr lang="id-ID" sz="1600" dirty="0" smtClean="0"/>
              <a:t>id</a:t>
            </a:r>
            <a:r>
              <a:rPr lang="id-ID" sz="1600" dirty="0"/>
              <a:t>, title</a:t>
            </a:r>
            <a:r>
              <a:rPr lang="id-ID" sz="1600" dirty="0" smtClean="0"/>
              <a:t>, published</a:t>
            </a:r>
            <a:endParaRPr lang="id-ID" sz="1600" dirty="0"/>
          </a:p>
          <a:p>
            <a:r>
              <a:rPr lang="id-ID" sz="1800" dirty="0"/>
              <a:t>Book model</a:t>
            </a:r>
          </a:p>
          <a:p>
            <a:pPr lvl="1"/>
            <a:r>
              <a:rPr lang="id-ID" sz="1600" dirty="0" smtClean="0"/>
              <a:t>\</a:t>
            </a:r>
            <a:r>
              <a:rPr lang="id-ID" sz="1600" dirty="0"/>
              <a:t>app\Book.php</a:t>
            </a:r>
          </a:p>
          <a:p>
            <a:r>
              <a:rPr lang="id-ID" sz="1800" dirty="0"/>
              <a:t>Book Request Validation</a:t>
            </a:r>
          </a:p>
          <a:p>
            <a:pPr lvl="1"/>
            <a:r>
              <a:rPr lang="id-ID" sz="1600" dirty="0" smtClean="0"/>
              <a:t>\</a:t>
            </a:r>
            <a:r>
              <a:rPr lang="id-ID" sz="1600" dirty="0"/>
              <a:t>app\Http\Requests\BookRequest.php</a:t>
            </a:r>
          </a:p>
          <a:p>
            <a:r>
              <a:rPr lang="id-ID" sz="1800" dirty="0" smtClean="0"/>
              <a:t>Book </a:t>
            </a:r>
            <a:r>
              <a:rPr lang="id-ID" sz="1800" dirty="0"/>
              <a:t>Controller</a:t>
            </a:r>
          </a:p>
          <a:p>
            <a:pPr lvl="1"/>
            <a:r>
              <a:rPr lang="id-ID" sz="1600" dirty="0" smtClean="0"/>
              <a:t>\app\Http\Controllers\BooksController.php</a:t>
            </a:r>
            <a:endParaRPr lang="id-ID" sz="1600" dirty="0"/>
          </a:p>
          <a:p>
            <a:r>
              <a:rPr lang="id-ID" sz="1800" dirty="0"/>
              <a:t>Book Route</a:t>
            </a:r>
          </a:p>
          <a:p>
            <a:pPr lvl="1"/>
            <a:r>
              <a:rPr lang="id-ID" sz="1600" dirty="0" smtClean="0"/>
              <a:t>Route</a:t>
            </a:r>
            <a:r>
              <a:rPr lang="id-ID" sz="1600" dirty="0"/>
              <a:t>::resource</a:t>
            </a:r>
            <a:r>
              <a:rPr lang="id-ID" sz="1600" dirty="0" smtClean="0"/>
              <a:t>('books', 'BooksController')</a:t>
            </a:r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MVC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418162" y="2009550"/>
            <a:ext cx="3274035" cy="40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 smtClean="0"/>
              <a:t>Book View Resource</a:t>
            </a:r>
          </a:p>
          <a:p>
            <a:pPr lvl="1"/>
            <a:r>
              <a:rPr lang="id-ID" sz="1600" dirty="0" smtClean="0"/>
              <a:t>books\create.blade.php</a:t>
            </a:r>
          </a:p>
          <a:p>
            <a:pPr lvl="1"/>
            <a:r>
              <a:rPr lang="id-ID" sz="1600" dirty="0" smtClean="0"/>
              <a:t>books\edit.blade.php</a:t>
            </a:r>
          </a:p>
          <a:p>
            <a:pPr lvl="1"/>
            <a:r>
              <a:rPr lang="id-ID" sz="1600" dirty="0" smtClean="0"/>
              <a:t>books\form.blade.php</a:t>
            </a:r>
          </a:p>
          <a:p>
            <a:pPr lvl="1"/>
            <a:r>
              <a:rPr lang="id-ID" sz="1600" dirty="0" smtClean="0"/>
              <a:t>books\index.blade.php</a:t>
            </a:r>
          </a:p>
          <a:p>
            <a:pPr lvl="1"/>
            <a:r>
              <a:rPr lang="id-ID" sz="1600" dirty="0" smtClean="0"/>
              <a:t>books\show.blade.php</a:t>
            </a:r>
          </a:p>
        </p:txBody>
      </p:sp>
    </p:spTree>
    <p:extLst>
      <p:ext uri="{BB962C8B-B14F-4D97-AF65-F5344CB8AC3E}">
        <p14:creationId xmlns:p14="http://schemas.microsoft.com/office/powerpoint/2010/main" val="34249416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47135" y="2009550"/>
            <a:ext cx="8444428" cy="4025490"/>
          </a:xfrm>
        </p:spPr>
        <p:txBody>
          <a:bodyPr/>
          <a:lstStyle/>
          <a:p>
            <a:r>
              <a:rPr lang="en-US" sz="1800" dirty="0"/>
              <a:t>Address </a:t>
            </a:r>
            <a:r>
              <a:rPr lang="id-ID" sz="1800" dirty="0" smtClean="0"/>
              <a:t>migration file</a:t>
            </a:r>
            <a:r>
              <a:rPr lang="en-US" sz="1800" dirty="0" smtClean="0"/>
              <a:t> (Address table)</a:t>
            </a:r>
            <a:endParaRPr lang="id-ID" sz="1800" dirty="0"/>
          </a:p>
          <a:p>
            <a:pPr lvl="1"/>
            <a:r>
              <a:rPr lang="id-ID" sz="1600" dirty="0" smtClean="0"/>
              <a:t>id</a:t>
            </a:r>
            <a:r>
              <a:rPr lang="id-ID" sz="1600" dirty="0"/>
              <a:t>, </a:t>
            </a:r>
            <a:r>
              <a:rPr lang="en-US" sz="1600" dirty="0" smtClean="0"/>
              <a:t>street, city</a:t>
            </a:r>
            <a:endParaRPr lang="id-ID" sz="1600" dirty="0"/>
          </a:p>
          <a:p>
            <a:r>
              <a:rPr lang="en-US" sz="1800" dirty="0"/>
              <a:t>Address </a:t>
            </a:r>
            <a:r>
              <a:rPr lang="id-ID" sz="1800" dirty="0" smtClean="0"/>
              <a:t>model</a:t>
            </a:r>
            <a:endParaRPr lang="id-ID" sz="1800" dirty="0"/>
          </a:p>
          <a:p>
            <a:pPr lvl="1"/>
            <a:r>
              <a:rPr lang="id-ID" sz="1600" dirty="0" smtClean="0"/>
              <a:t>\app\</a:t>
            </a:r>
            <a:r>
              <a:rPr lang="en-US" sz="1600" dirty="0" smtClean="0"/>
              <a:t>Address</a:t>
            </a:r>
            <a:r>
              <a:rPr lang="id-ID" sz="1600" dirty="0" smtClean="0"/>
              <a:t>.php</a:t>
            </a:r>
            <a:endParaRPr lang="en-US" sz="1600" dirty="0" smtClean="0"/>
          </a:p>
          <a:p>
            <a:r>
              <a:rPr lang="en-US" sz="1800" dirty="0"/>
              <a:t>Genre </a:t>
            </a:r>
            <a:r>
              <a:rPr lang="id-ID" sz="1800" dirty="0"/>
              <a:t>migration file</a:t>
            </a:r>
            <a:r>
              <a:rPr lang="en-US" sz="1800" dirty="0"/>
              <a:t> (Genres table)</a:t>
            </a:r>
            <a:endParaRPr lang="id-ID" sz="1800" dirty="0"/>
          </a:p>
          <a:p>
            <a:pPr lvl="1"/>
            <a:r>
              <a:rPr lang="id-ID" sz="1600" dirty="0"/>
              <a:t>id, </a:t>
            </a:r>
            <a:r>
              <a:rPr lang="en-US" sz="1600" dirty="0" err="1"/>
              <a:t>genre_text</a:t>
            </a:r>
            <a:endParaRPr lang="id-ID" sz="1600" dirty="0"/>
          </a:p>
          <a:p>
            <a:r>
              <a:rPr lang="en-US" sz="1800" dirty="0"/>
              <a:t>Genre </a:t>
            </a:r>
            <a:r>
              <a:rPr lang="id-ID" sz="1800" dirty="0"/>
              <a:t>model</a:t>
            </a:r>
          </a:p>
          <a:p>
            <a:pPr lvl="1"/>
            <a:r>
              <a:rPr lang="id-ID" sz="1600" dirty="0"/>
              <a:t>\app\</a:t>
            </a:r>
            <a:r>
              <a:rPr lang="en-US" sz="1600" dirty="0"/>
              <a:t>Genre</a:t>
            </a:r>
            <a:r>
              <a:rPr lang="id-ID" sz="1600" dirty="0" smtClean="0"/>
              <a:t>.php</a:t>
            </a:r>
            <a:endParaRPr lang="en-US" sz="1600" dirty="0"/>
          </a:p>
          <a:p>
            <a:r>
              <a:rPr lang="en-US" sz="1800" dirty="0"/>
              <a:t>Books-Genres </a:t>
            </a:r>
            <a:r>
              <a:rPr lang="id-ID" sz="1800" dirty="0"/>
              <a:t>migration file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book_genre</a:t>
            </a:r>
            <a:r>
              <a:rPr lang="en-US" sz="1800" dirty="0" smtClean="0"/>
              <a:t> </a:t>
            </a:r>
            <a:r>
              <a:rPr lang="en-US" sz="1800" dirty="0"/>
              <a:t>table)</a:t>
            </a:r>
            <a:endParaRPr lang="id-ID" sz="1800" dirty="0"/>
          </a:p>
          <a:p>
            <a:pPr lvl="1"/>
            <a:r>
              <a:rPr lang="en-US" sz="1600" dirty="0"/>
              <a:t>Id, </a:t>
            </a:r>
            <a:r>
              <a:rPr lang="en-US" sz="1600" dirty="0" err="1"/>
              <a:t>book_id</a:t>
            </a:r>
            <a:r>
              <a:rPr lang="en-US" sz="1600" dirty="0"/>
              <a:t>, </a:t>
            </a:r>
            <a:r>
              <a:rPr lang="en-US" sz="1600" dirty="0" err="1"/>
              <a:t>genre_id</a:t>
            </a:r>
            <a:endParaRPr lang="id-ID" sz="1600" dirty="0"/>
          </a:p>
          <a:p>
            <a:pPr lvl="1"/>
            <a:endParaRPr lang="id-ID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Tables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9450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One to One Relationship</a:t>
            </a:r>
          </a:p>
          <a:p>
            <a:pPr lvl="1"/>
            <a:r>
              <a:rPr lang="en-US" dirty="0" smtClean="0"/>
              <a:t>One Author – One Address</a:t>
            </a:r>
          </a:p>
          <a:p>
            <a:r>
              <a:rPr lang="en-US" sz="2000" dirty="0" smtClean="0"/>
              <a:t>Add address eloquent relationship in Author model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3"/>
            <a:endParaRPr lang="en-US" sz="1200" dirty="0"/>
          </a:p>
          <a:p>
            <a:pPr lvl="3"/>
            <a:endParaRPr lang="en-US" sz="1200" dirty="0" smtClean="0"/>
          </a:p>
          <a:p>
            <a:r>
              <a:rPr lang="en-US" sz="2000" dirty="0" smtClean="0"/>
              <a:t>Add Author eloquent relationship in Address model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49318" y="3409317"/>
            <a:ext cx="794288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has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One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'\App\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7216941" y="4294419"/>
            <a:ext cx="1455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Author.php</a:t>
            </a:r>
            <a:endParaRPr lang="en-US" sz="1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9318" y="5044856"/>
            <a:ext cx="794288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protected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'address'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belongsTo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'App\Author'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7119331" y="6152852"/>
            <a:ext cx="1572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Address.php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77143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One to Many Relationship</a:t>
            </a:r>
          </a:p>
          <a:p>
            <a:pPr lvl="1"/>
            <a:r>
              <a:rPr lang="en-US" dirty="0" smtClean="0"/>
              <a:t>One Author – Many Books</a:t>
            </a:r>
          </a:p>
          <a:p>
            <a:r>
              <a:rPr lang="en-US" sz="2000" dirty="0" smtClean="0"/>
              <a:t>Add books eloquent relationship in Author model</a:t>
            </a:r>
            <a:endParaRPr lang="en-US" sz="20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3"/>
            <a:endParaRPr lang="en-US" sz="1200" dirty="0"/>
          </a:p>
          <a:p>
            <a:pPr lvl="3"/>
            <a:endParaRPr lang="en-US" sz="1200" dirty="0"/>
          </a:p>
          <a:p>
            <a:r>
              <a:rPr lang="en-US" sz="2000" dirty="0"/>
              <a:t>Add </a:t>
            </a:r>
            <a:r>
              <a:rPr lang="en-US" sz="2000" dirty="0" smtClean="0"/>
              <a:t>author </a:t>
            </a:r>
            <a:r>
              <a:rPr lang="en-US" sz="2000" dirty="0"/>
              <a:t>eloquent relationship in Book model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49318" y="3409317"/>
            <a:ext cx="794288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hasMany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'\App\Book'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7216941" y="4294419"/>
            <a:ext cx="1455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Author.php</a:t>
            </a:r>
            <a:endParaRPr lang="en-US" sz="1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9318" y="5044856"/>
            <a:ext cx="794288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belongsTo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'App\Author'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7332229" y="5929958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Book.php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007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Many to Many Relationship</a:t>
            </a:r>
          </a:p>
          <a:p>
            <a:pPr lvl="1"/>
            <a:r>
              <a:rPr lang="en-US" dirty="0" smtClean="0"/>
              <a:t>Many Books – Many Genres</a:t>
            </a:r>
          </a:p>
          <a:p>
            <a:r>
              <a:rPr lang="en-US" sz="2000" dirty="0" smtClean="0"/>
              <a:t>Add books eloquent relationship in Genre model</a:t>
            </a:r>
            <a:endParaRPr lang="en-US" sz="20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3"/>
            <a:endParaRPr lang="en-US" sz="1200" dirty="0"/>
          </a:p>
          <a:p>
            <a:pPr lvl="3"/>
            <a:endParaRPr lang="en-US" sz="1200" dirty="0"/>
          </a:p>
          <a:p>
            <a:r>
              <a:rPr lang="en-US" sz="2000" dirty="0"/>
              <a:t>Add </a:t>
            </a:r>
            <a:r>
              <a:rPr lang="en-US" sz="2000" dirty="0" smtClean="0"/>
              <a:t>genres eloquent </a:t>
            </a:r>
            <a:r>
              <a:rPr lang="en-US" sz="2000" dirty="0"/>
              <a:t>relationship in Book model</a:t>
            </a:r>
            <a:endParaRPr lang="id-ID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49318" y="3409317"/>
            <a:ext cx="794288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books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belongsToMany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'App\Book'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book_genre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genre_id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/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7250476" y="4294419"/>
            <a:ext cx="1422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Genre.php</a:t>
            </a:r>
            <a:endParaRPr lang="en-US" sz="1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49318" y="5044856"/>
            <a:ext cx="794288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genre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belongsToMany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'App\Genre'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book_genre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book_id</a:t>
            </a:r>
            <a:r>
              <a:rPr lang="en-US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/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7332229" y="5929958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Book.php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0227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Books and Address migration class</a:t>
            </a:r>
          </a:p>
          <a:p>
            <a:pPr lvl="1"/>
            <a:r>
              <a:rPr lang="en-US" sz="1800" dirty="0" smtClean="0"/>
              <a:t>Add column '</a:t>
            </a:r>
            <a:r>
              <a:rPr lang="en-US" sz="1800" dirty="0" err="1" smtClean="0"/>
              <a:t>author_id</a:t>
            </a:r>
            <a:r>
              <a:rPr lang="en-US" sz="1800" dirty="0" smtClean="0"/>
              <a:t>' and foreign key constrain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9318" y="2832990"/>
            <a:ext cx="4668845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98438"/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198438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date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198438"/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integer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'author_id'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unsigned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foreign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'author_id'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references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	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onDelete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'cascade'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198438"/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/>
          </a:p>
        </p:txBody>
      </p:sp>
      <p:sp>
        <p:nvSpPr>
          <p:cNvPr id="8" name="Rectangle 7"/>
          <p:cNvSpPr/>
          <p:nvPr/>
        </p:nvSpPr>
        <p:spPr>
          <a:xfrm>
            <a:off x="1475605" y="5904541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\database\migrations\</a:t>
            </a:r>
          </a:p>
          <a:p>
            <a:pPr algn="r"/>
            <a:r>
              <a:rPr lang="en-US" sz="1200" dirty="0" smtClean="0"/>
              <a:t>[date]_</a:t>
            </a:r>
            <a:r>
              <a:rPr lang="en-US" sz="1200" dirty="0" err="1" smtClean="0"/>
              <a:t>create_address_table.php</a:t>
            </a:r>
            <a:endParaRPr lang="en-US" sz="1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250724" y="4389049"/>
            <a:ext cx="46932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'address'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2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integer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'author_id'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unsigned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foreign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'author_id'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references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endParaRPr lang="en-US" sz="12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 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on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onDelete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'cascade'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5418163" y="3007811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\database\migrations\</a:t>
            </a:r>
          </a:p>
          <a:p>
            <a:r>
              <a:rPr lang="en-US" sz="1200" dirty="0" smtClean="0"/>
              <a:t>[date]_</a:t>
            </a:r>
            <a:r>
              <a:rPr lang="en-US" sz="1200" dirty="0" err="1" smtClean="0"/>
              <a:t>create_books_table.php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845934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Install </a:t>
            </a:r>
            <a:r>
              <a:rPr lang="en-US" sz="2000" dirty="0" err="1" smtClean="0"/>
              <a:t>Scafold</a:t>
            </a:r>
            <a:r>
              <a:rPr lang="en-US" sz="2000" dirty="0" smtClean="0"/>
              <a:t> Package</a:t>
            </a:r>
          </a:p>
          <a:p>
            <a:pPr lvl="1"/>
            <a:r>
              <a:rPr lang="en-US" sz="1800" dirty="0"/>
              <a:t>https://github.com/bestmomo/scafold</a:t>
            </a:r>
            <a:endParaRPr lang="en-US" sz="1800" dirty="0" smtClean="0"/>
          </a:p>
          <a:p>
            <a:pPr lvl="1"/>
            <a:r>
              <a:rPr lang="en-US" sz="1800" dirty="0"/>
              <a:t>composer require </a:t>
            </a:r>
            <a:r>
              <a:rPr lang="en-US" sz="1800" dirty="0" err="1"/>
              <a:t>bestmomo</a:t>
            </a:r>
            <a:r>
              <a:rPr lang="en-US" sz="1800" dirty="0"/>
              <a:t>/</a:t>
            </a:r>
            <a:r>
              <a:rPr lang="en-US" sz="1800" dirty="0" err="1"/>
              <a:t>scafold</a:t>
            </a:r>
            <a:r>
              <a:rPr lang="en-US" sz="1800" dirty="0"/>
              <a:t> </a:t>
            </a:r>
            <a:r>
              <a:rPr lang="en-US" sz="1800" dirty="0" smtClean="0"/>
              <a:t>dev-master</a:t>
            </a:r>
          </a:p>
          <a:p>
            <a:pPr lvl="1"/>
            <a:r>
              <a:rPr lang="en-US" sz="1800" dirty="0" smtClean="0"/>
              <a:t>composer update</a:t>
            </a:r>
          </a:p>
          <a:p>
            <a:r>
              <a:rPr lang="en-US" sz="2000" dirty="0"/>
              <a:t>Add the service provider to your </a:t>
            </a:r>
            <a:r>
              <a:rPr lang="en-US" sz="2000" dirty="0" err="1"/>
              <a:t>config</a:t>
            </a:r>
            <a:r>
              <a:rPr lang="en-US" sz="2000" dirty="0"/>
              <a:t>/</a:t>
            </a:r>
            <a:r>
              <a:rPr lang="en-US" sz="2000" dirty="0" err="1"/>
              <a:t>app.php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/>
          </a:p>
          <a:p>
            <a:r>
              <a:rPr lang="en-US" sz="2000" dirty="0" smtClean="0"/>
              <a:t>Publish </a:t>
            </a:r>
            <a:r>
              <a:rPr lang="en-US" sz="2000" dirty="0"/>
              <a:t>the views and assets :</a:t>
            </a:r>
          </a:p>
          <a:p>
            <a:pPr lvl="1"/>
            <a:r>
              <a:rPr lang="en-US" sz="1800" dirty="0" err="1" smtClean="0"/>
              <a:t>php</a:t>
            </a:r>
            <a:r>
              <a:rPr lang="en-US" sz="1800" dirty="0" smtClean="0"/>
              <a:t> </a:t>
            </a:r>
            <a:r>
              <a:rPr lang="en-US" sz="1800" dirty="0"/>
              <a:t>artisan </a:t>
            </a:r>
            <a:r>
              <a:rPr lang="en-US" sz="1800" dirty="0" err="1"/>
              <a:t>vendor:publish</a:t>
            </a:r>
            <a:endParaRPr lang="id-ID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 – </a:t>
            </a:r>
            <a:r>
              <a:rPr lang="en-US" dirty="0" err="1"/>
              <a:t>Scafold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10596" y="4145237"/>
            <a:ext cx="590550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'providers'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Bestmomo\Scafold\ScafoldServiceProvider::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class, 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...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], 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7440875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82" y="2447517"/>
            <a:ext cx="7943515" cy="1492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Schema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'genres'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increments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string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'genre_text'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});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300" dirty="0"/>
          </a:p>
        </p:txBody>
      </p:sp>
      <p:sp>
        <p:nvSpPr>
          <p:cNvPr id="9" name="Rectangle 8"/>
          <p:cNvSpPr/>
          <p:nvPr/>
        </p:nvSpPr>
        <p:spPr>
          <a:xfrm>
            <a:off x="748682" y="4053252"/>
            <a:ext cx="794351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Schema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 smtClean="0">
                <a:solidFill>
                  <a:srgbClr val="808080"/>
                </a:solidFill>
                <a:highlight>
                  <a:srgbClr val="FEFCF5"/>
                </a:highlight>
              </a:rPr>
              <a:t>book_genre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Blueprint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table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timestamps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integer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book_id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unsigned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index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foreign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book_id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references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on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onDelete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'cascade'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integer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</a:rPr>
              <a:t>'genre_id'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unsigned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index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$table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foreign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references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on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'genres'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onDelete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'cascade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}); 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3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Create Genres and </a:t>
            </a:r>
            <a:r>
              <a:rPr lang="en-US" sz="2000" dirty="0" err="1" smtClean="0"/>
              <a:t>BooksGenres</a:t>
            </a:r>
            <a:r>
              <a:rPr lang="en-US" sz="2000" dirty="0" smtClean="0"/>
              <a:t> migration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724529" y="6065524"/>
            <a:ext cx="4978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\database\migrations\[date]_</a:t>
            </a:r>
            <a:r>
              <a:rPr lang="en-US" sz="1200" dirty="0" err="1" smtClean="0"/>
              <a:t>create_book_genre_table.php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20145" y="3669382"/>
            <a:ext cx="4426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\database\migrations\[date]_</a:t>
            </a:r>
            <a:r>
              <a:rPr lang="en-US" sz="1200" dirty="0" err="1" smtClean="0"/>
              <a:t>create_genres_table.php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681312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With this the table relation is complete</a:t>
            </a:r>
          </a:p>
          <a:p>
            <a:pPr lvl="1"/>
            <a:r>
              <a:rPr lang="en-US" dirty="0" smtClean="0"/>
              <a:t>Run “</a:t>
            </a:r>
            <a:r>
              <a:rPr lang="en-US" dirty="0" err="1" smtClean="0"/>
              <a:t>php</a:t>
            </a:r>
            <a:r>
              <a:rPr lang="en-US" dirty="0" smtClean="0"/>
              <a:t> artisan migrate” to migrate the database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Eloquent Relationship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60470" y="3543786"/>
            <a:ext cx="1173891" cy="407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Books</a:t>
            </a:r>
            <a:endParaRPr lang="id-ID" dirty="0"/>
          </a:p>
        </p:txBody>
      </p:sp>
      <p:sp>
        <p:nvSpPr>
          <p:cNvPr id="8" name="Diamond 7"/>
          <p:cNvSpPr/>
          <p:nvPr/>
        </p:nvSpPr>
        <p:spPr>
          <a:xfrm>
            <a:off x="2614187" y="3568501"/>
            <a:ext cx="506627" cy="35834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900640" y="3543787"/>
            <a:ext cx="1173891" cy="407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Authors</a:t>
            </a:r>
            <a:endParaRPr lang="id-ID" dirty="0"/>
          </a:p>
        </p:txBody>
      </p:sp>
      <p:sp>
        <p:nvSpPr>
          <p:cNvPr id="10" name="Diamond 9"/>
          <p:cNvSpPr/>
          <p:nvPr/>
        </p:nvSpPr>
        <p:spPr>
          <a:xfrm>
            <a:off x="5854357" y="3568501"/>
            <a:ext cx="506627" cy="35834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7140809" y="3541184"/>
            <a:ext cx="1173891" cy="407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60470" y="5281908"/>
            <a:ext cx="1173891" cy="407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Genres</a:t>
            </a:r>
            <a:endParaRPr lang="id-ID" dirty="0"/>
          </a:p>
        </p:txBody>
      </p:sp>
      <p:sp>
        <p:nvSpPr>
          <p:cNvPr id="13" name="Diamond 12"/>
          <p:cNvSpPr/>
          <p:nvPr/>
        </p:nvSpPr>
        <p:spPr>
          <a:xfrm>
            <a:off x="994101" y="4437561"/>
            <a:ext cx="506627" cy="35834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7" name="Straight Connector 16"/>
          <p:cNvCxnSpPr>
            <a:stCxn id="13" idx="0"/>
            <a:endCxn id="7" idx="2"/>
          </p:cNvCxnSpPr>
          <p:nvPr/>
        </p:nvCxnSpPr>
        <p:spPr>
          <a:xfrm flipV="1">
            <a:off x="1247415" y="3951559"/>
            <a:ext cx="1" cy="48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3" idx="2"/>
          </p:cNvCxnSpPr>
          <p:nvPr/>
        </p:nvCxnSpPr>
        <p:spPr>
          <a:xfrm flipH="1" flipV="1">
            <a:off x="1247415" y="4795906"/>
            <a:ext cx="1" cy="48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8" idx="1"/>
          </p:cNvCxnSpPr>
          <p:nvPr/>
        </p:nvCxnSpPr>
        <p:spPr>
          <a:xfrm>
            <a:off x="1834361" y="3747673"/>
            <a:ext cx="77982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  <a:endCxn id="9" idx="1"/>
          </p:cNvCxnSpPr>
          <p:nvPr/>
        </p:nvCxnSpPr>
        <p:spPr>
          <a:xfrm>
            <a:off x="3120814" y="3747674"/>
            <a:ext cx="779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  <a:endCxn id="10" idx="1"/>
          </p:cNvCxnSpPr>
          <p:nvPr/>
        </p:nvCxnSpPr>
        <p:spPr>
          <a:xfrm>
            <a:off x="5074531" y="3747674"/>
            <a:ext cx="7798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1" idx="1"/>
          </p:cNvCxnSpPr>
          <p:nvPr/>
        </p:nvCxnSpPr>
        <p:spPr>
          <a:xfrm flipV="1">
            <a:off x="6360984" y="3745071"/>
            <a:ext cx="779825" cy="2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73228" y="34411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1788669" y="34411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1237227" y="393262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1247416" y="4931509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5157787" y="34411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5" name="Rectangle 34"/>
          <p:cNvSpPr/>
          <p:nvPr/>
        </p:nvSpPr>
        <p:spPr>
          <a:xfrm>
            <a:off x="6842347" y="344115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12334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an Author</a:t>
            </a:r>
          </a:p>
          <a:p>
            <a:pPr lvl="1"/>
            <a:r>
              <a:rPr lang="en-US" dirty="0" smtClean="0"/>
              <a:t>Author::create([‘column’=&gt;’value’, … ]);</a:t>
            </a:r>
          </a:p>
          <a:p>
            <a:r>
              <a:rPr lang="en-US" dirty="0" smtClean="0"/>
              <a:t>Set an Address of an Author, </a:t>
            </a:r>
            <a:br>
              <a:rPr lang="en-US" dirty="0" smtClean="0"/>
            </a:br>
            <a:r>
              <a:rPr lang="en-US" dirty="0" smtClean="0"/>
              <a:t>Create a Book of an Author</a:t>
            </a:r>
          </a:p>
          <a:p>
            <a:pPr lvl="1"/>
            <a:r>
              <a:rPr lang="en-US" dirty="0" smtClean="0"/>
              <a:t>$author = Author::find(1);</a:t>
            </a:r>
          </a:p>
          <a:p>
            <a:pPr lvl="1"/>
            <a:r>
              <a:rPr lang="en-US" dirty="0" smtClean="0"/>
              <a:t>$author-&gt;address()-&gt;create([‘</a:t>
            </a:r>
            <a:r>
              <a:rPr lang="en-US" dirty="0"/>
              <a:t>column’=&gt;’value’, … ]);</a:t>
            </a:r>
            <a:endParaRPr lang="en-US" dirty="0" smtClean="0"/>
          </a:p>
          <a:p>
            <a:pPr lvl="1"/>
            <a:r>
              <a:rPr lang="en-US" dirty="0" smtClean="0"/>
              <a:t>$author-&gt;books()-&gt;create([‘</a:t>
            </a:r>
            <a:r>
              <a:rPr lang="en-US" dirty="0"/>
              <a:t>column’=&gt;’value’, … </a:t>
            </a:r>
            <a:r>
              <a:rPr lang="en-US" dirty="0" smtClean="0"/>
              <a:t>]);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9943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Set genres of a book</a:t>
            </a:r>
          </a:p>
          <a:p>
            <a:pPr lvl="1"/>
            <a:r>
              <a:rPr lang="en-US" dirty="0"/>
              <a:t>$book = Book::find(1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$genre1 = Genre::find(1);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genre2 </a:t>
            </a:r>
            <a:r>
              <a:rPr lang="en-US" dirty="0"/>
              <a:t>= Genre::</a:t>
            </a:r>
            <a:r>
              <a:rPr lang="en-US" dirty="0" smtClean="0"/>
              <a:t>find(2);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$book-&gt;genres()-&gt;attach( </a:t>
            </a:r>
            <a:r>
              <a:rPr lang="en-US" dirty="0" smtClean="0"/>
              <a:t>$genre1-&gt;id );</a:t>
            </a:r>
          </a:p>
          <a:p>
            <a:pPr lvl="1"/>
            <a:r>
              <a:rPr lang="en-US" dirty="0"/>
              <a:t>$book-&gt;genres()-&gt;attach( $</a:t>
            </a:r>
            <a:r>
              <a:rPr lang="en-US" dirty="0" smtClean="0"/>
              <a:t>genre2-</a:t>
            </a:r>
            <a:r>
              <a:rPr lang="en-US" dirty="0"/>
              <a:t>&gt;id 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Or</a:t>
            </a:r>
          </a:p>
          <a:p>
            <a:pPr lvl="1"/>
            <a:r>
              <a:rPr lang="en-US" dirty="0"/>
              <a:t>$book-&gt;genres()-&gt;attach( </a:t>
            </a:r>
            <a:r>
              <a:rPr lang="en-US" dirty="0" smtClean="0"/>
              <a:t>[</a:t>
            </a:r>
            <a:r>
              <a:rPr lang="en-US" dirty="0"/>
              <a:t>$</a:t>
            </a:r>
            <a:r>
              <a:rPr lang="en-US" dirty="0" smtClean="0"/>
              <a:t>genre1-</a:t>
            </a:r>
            <a:r>
              <a:rPr lang="en-US" dirty="0"/>
              <a:t>&gt;id </a:t>
            </a:r>
            <a:r>
              <a:rPr lang="en-US" dirty="0" smtClean="0"/>
              <a:t>, $</a:t>
            </a:r>
            <a:r>
              <a:rPr lang="en-US" dirty="0"/>
              <a:t>genre2-&gt;</a:t>
            </a:r>
            <a:r>
              <a:rPr lang="en-US" dirty="0" smtClean="0"/>
              <a:t>id] );</a:t>
            </a:r>
            <a:endParaRPr lang="en-US" dirty="0"/>
          </a:p>
          <a:p>
            <a:pPr lvl="1"/>
            <a:endParaRPr lang="id-ID" dirty="0"/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42453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Updating “Belongs To”</a:t>
            </a:r>
          </a:p>
          <a:p>
            <a:pPr lvl="1"/>
            <a:r>
              <a:rPr lang="en-US" dirty="0" smtClean="0"/>
              <a:t>$author = Author::find(1);</a:t>
            </a:r>
          </a:p>
          <a:p>
            <a:pPr lvl="1"/>
            <a:r>
              <a:rPr lang="en-US" dirty="0" smtClean="0"/>
              <a:t>$book = Book::find(1);</a:t>
            </a:r>
          </a:p>
          <a:p>
            <a:pPr lvl="1"/>
            <a:r>
              <a:rPr lang="en-US" dirty="0" smtClean="0"/>
              <a:t>$author-&gt;books()-&gt;associate($book);</a:t>
            </a:r>
          </a:p>
          <a:p>
            <a:pPr lvl="1"/>
            <a:r>
              <a:rPr lang="en-US" dirty="0" smtClean="0"/>
              <a:t>$author-&gt;save();</a:t>
            </a:r>
          </a:p>
          <a:p>
            <a:r>
              <a:rPr lang="en-US" dirty="0" smtClean="0"/>
              <a:t>Removing Association “Belongs To”</a:t>
            </a:r>
          </a:p>
          <a:p>
            <a:pPr lvl="1"/>
            <a:r>
              <a:rPr lang="en-US" dirty="0" smtClean="0"/>
              <a:t>$author-&gt;address()-&gt;dissociate();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5768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Detach genre</a:t>
            </a:r>
          </a:p>
          <a:p>
            <a:pPr lvl="1"/>
            <a:r>
              <a:rPr lang="en-US" dirty="0" smtClean="0"/>
              <a:t>// example : detach genre 1</a:t>
            </a:r>
          </a:p>
          <a:p>
            <a:pPr lvl="1"/>
            <a:r>
              <a:rPr lang="en-US" dirty="0"/>
              <a:t>$book = Book::find(1);</a:t>
            </a:r>
          </a:p>
          <a:p>
            <a:pPr lvl="1"/>
            <a:r>
              <a:rPr lang="en-US" dirty="0"/>
              <a:t>$genre1 = Genre::find(1);</a:t>
            </a:r>
          </a:p>
          <a:p>
            <a:pPr lvl="1"/>
            <a:r>
              <a:rPr lang="en-US" dirty="0"/>
              <a:t>$book-&gt;genres()-&gt;detach($genre1-&gt;id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Change genre list</a:t>
            </a:r>
          </a:p>
          <a:p>
            <a:pPr lvl="1"/>
            <a:r>
              <a:rPr lang="en-US" dirty="0" smtClean="0"/>
              <a:t>// example : change genre into genre 1 and 3</a:t>
            </a:r>
          </a:p>
          <a:p>
            <a:pPr lvl="1"/>
            <a:r>
              <a:rPr lang="en-US" dirty="0" smtClean="0"/>
              <a:t>$genre3 = Genre::find(3);</a:t>
            </a:r>
          </a:p>
          <a:p>
            <a:pPr lvl="1"/>
            <a:r>
              <a:rPr lang="en-US" dirty="0" smtClean="0"/>
              <a:t>$book-&gt;genres()-&gt;sync( </a:t>
            </a:r>
            <a:r>
              <a:rPr lang="en-US" dirty="0"/>
              <a:t>[$genre1-&gt;id , $</a:t>
            </a:r>
            <a:r>
              <a:rPr lang="en-US" dirty="0" smtClean="0"/>
              <a:t>genre3-</a:t>
            </a:r>
            <a:r>
              <a:rPr lang="en-US" dirty="0"/>
              <a:t>&gt;id] 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Data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7465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Seeding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671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Laravel includes a simple method of seeding </a:t>
            </a:r>
            <a:r>
              <a:rPr lang="en-US" dirty="0" smtClean="0"/>
              <a:t>database </a:t>
            </a:r>
            <a:r>
              <a:rPr lang="en-US" dirty="0"/>
              <a:t>with test data using seed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The main purpose for seeding is to create initial data in the database</a:t>
            </a:r>
          </a:p>
          <a:p>
            <a:r>
              <a:rPr lang="en-US" dirty="0" smtClean="0"/>
              <a:t>Create new Seeder</a:t>
            </a:r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make:seeder</a:t>
            </a:r>
            <a:r>
              <a:rPr lang="en-US" dirty="0" smtClean="0"/>
              <a:t> &lt;</a:t>
            </a:r>
            <a:r>
              <a:rPr lang="en-US" dirty="0" err="1" smtClean="0"/>
              <a:t>nameSeeder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Directory : </a:t>
            </a:r>
          </a:p>
          <a:p>
            <a:pPr lvl="1"/>
            <a:r>
              <a:rPr lang="en-US" dirty="0" smtClean="0"/>
              <a:t>database/seeds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Seeding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682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Create new </a:t>
            </a:r>
            <a:r>
              <a:rPr lang="en-US" dirty="0" err="1" smtClean="0"/>
              <a:t>LibrarySeeder</a:t>
            </a:r>
            <a:endParaRPr lang="en-US" dirty="0" smtClean="0"/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make:seeder</a:t>
            </a:r>
            <a:r>
              <a:rPr lang="en-US" dirty="0" smtClean="0"/>
              <a:t> </a:t>
            </a:r>
            <a:r>
              <a:rPr lang="en-US" dirty="0" err="1" smtClean="0"/>
              <a:t>LibrarySeeder</a:t>
            </a:r>
            <a:endParaRPr lang="en-US" dirty="0" smtClean="0"/>
          </a:p>
          <a:p>
            <a:r>
              <a:rPr lang="en-US" dirty="0" smtClean="0"/>
              <a:t>Directory : </a:t>
            </a:r>
          </a:p>
          <a:p>
            <a:pPr lvl="1"/>
            <a:r>
              <a:rPr lang="en-US" dirty="0" smtClean="0"/>
              <a:t>\database\seeds\</a:t>
            </a:r>
            <a:r>
              <a:rPr lang="en-US" dirty="0" err="1" smtClean="0"/>
              <a:t>LibrarySeeder.php</a:t>
            </a:r>
            <a:endParaRPr lang="en-US" dirty="0" smtClean="0"/>
          </a:p>
          <a:p>
            <a:r>
              <a:rPr lang="en-US" dirty="0" smtClean="0"/>
              <a:t>Function run</a:t>
            </a:r>
          </a:p>
          <a:p>
            <a:pPr lvl="1"/>
            <a:r>
              <a:rPr lang="en-US" dirty="0" smtClean="0"/>
              <a:t>Create new data</a:t>
            </a:r>
          </a:p>
          <a:p>
            <a:pPr lvl="1"/>
            <a:r>
              <a:rPr lang="en-US" sz="1800" dirty="0" smtClean="0"/>
              <a:t>Use App\</a:t>
            </a:r>
            <a:r>
              <a:rPr lang="en-US" sz="1800" dirty="0" err="1" smtClean="0"/>
              <a:t>ClassName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dirty="0" err="1" smtClean="0"/>
              <a:t>ClassName</a:t>
            </a:r>
            <a:r>
              <a:rPr lang="en-US" sz="1800" dirty="0" smtClean="0"/>
              <a:t>::create(['column' =&gt; 'value', 'column' </a:t>
            </a:r>
            <a:r>
              <a:rPr lang="en-US" sz="1800" dirty="0"/>
              <a:t>=&gt; </a:t>
            </a:r>
            <a:r>
              <a:rPr lang="en-US" sz="1800" dirty="0" smtClean="0"/>
              <a:t>'value', ]);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Seeding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6836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Clear all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Seeding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9907" y="2415242"/>
            <a:ext cx="828275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App\Genre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App\Book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App\Address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LibrarySeeder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Seeder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'book_genre'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'address'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    DB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table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'genres'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delete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fr-FR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</a:p>
          <a:p>
            <a:pPr defTabSz="234950"/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5731278" y="5929958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94971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Routes register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– </a:t>
            </a:r>
            <a:r>
              <a:rPr lang="en-US" dirty="0" err="1"/>
              <a:t>Scafold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5" y="2514145"/>
            <a:ext cx="788096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Route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controllers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'Auth\AuthController'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'password'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'Auth\PasswordController'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6639842" y="3930415"/>
            <a:ext cx="2094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app/Http/</a:t>
            </a:r>
            <a:r>
              <a:rPr lang="en-US" sz="1400" dirty="0" err="1" smtClean="0"/>
              <a:t>routes.php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797946293"/>
      </p:ext>
    </p:extLst>
  </p:cSld>
  <p:clrMapOvr>
    <a:masterClrMapping/>
  </p:clrMapOvr>
  <p:transition spd="med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Create genres data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What about the other table?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Should we also create it manually?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Seeding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fr-FR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$genre1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fantasy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fr-FR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fr-FR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$genre2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adventure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fr-FR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fr-FR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$genre3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novel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fr-FR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fr-FR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$genre4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400" dirty="0" err="1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 err="1">
                <a:solidFill>
                  <a:srgbClr val="808080"/>
                </a:solidFill>
                <a:highlight>
                  <a:srgbClr val="FEFCF5"/>
                </a:highlight>
              </a:rPr>
              <a:t>comic</a:t>
            </a:r>
            <a:r>
              <a:rPr lang="fr-FR" sz="14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</a:p>
          <a:p>
            <a:pPr defTabSz="234950"/>
            <a:endParaRPr lang="fr-FR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31277" y="5148470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695589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PHP library that generates fake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Dummy data</a:t>
            </a:r>
          </a:p>
          <a:p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id-ID" dirty="0" smtClean="0">
                <a:hlinkClick r:id="rId2"/>
              </a:rPr>
              <a:t>https</a:t>
            </a:r>
            <a:r>
              <a:rPr lang="id-ID" dirty="0">
                <a:hlinkClick r:id="rId2"/>
              </a:rPr>
              <a:t>://</a:t>
            </a:r>
            <a:r>
              <a:rPr lang="id-ID" dirty="0" smtClean="0">
                <a:hlinkClick r:id="rId2"/>
              </a:rPr>
              <a:t>github.com/fzaninotto/Faker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Faker Library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5823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Install Faker library</a:t>
            </a:r>
          </a:p>
          <a:p>
            <a:pPr lvl="1"/>
            <a:r>
              <a:rPr lang="en-US" dirty="0"/>
              <a:t>composer require </a:t>
            </a:r>
            <a:r>
              <a:rPr lang="en-US" dirty="0" err="1" smtClean="0"/>
              <a:t>fzaninotto</a:t>
            </a:r>
            <a:r>
              <a:rPr lang="en-US" dirty="0" smtClean="0"/>
              <a:t>/Faker</a:t>
            </a:r>
          </a:p>
          <a:p>
            <a:pPr lvl="1"/>
            <a:r>
              <a:rPr lang="en-US" dirty="0" smtClean="0"/>
              <a:t>composer update</a:t>
            </a:r>
            <a:endParaRPr lang="en-US" dirty="0"/>
          </a:p>
          <a:p>
            <a:r>
              <a:rPr lang="en-US" dirty="0"/>
              <a:t>Using Faker</a:t>
            </a:r>
          </a:p>
          <a:p>
            <a:pPr lvl="1"/>
            <a:r>
              <a:rPr lang="en-US" dirty="0"/>
              <a:t>use Faker\Factory as Faker;</a:t>
            </a:r>
          </a:p>
          <a:p>
            <a:pPr lvl="1"/>
            <a:r>
              <a:rPr lang="en-US" dirty="0"/>
              <a:t>$faker = Faker::create</a:t>
            </a:r>
            <a:r>
              <a:rPr lang="en-US" dirty="0" smtClean="0"/>
              <a:t>();</a:t>
            </a:r>
          </a:p>
          <a:p>
            <a:pPr lvl="1"/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Faker Library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2239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Generate data Randomly</a:t>
            </a:r>
          </a:p>
          <a:p>
            <a:pPr lvl="1"/>
            <a:r>
              <a:rPr lang="en-US" dirty="0" smtClean="0"/>
              <a:t>Name, address, text, date,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Faker use</a:t>
            </a:r>
          </a:p>
          <a:p>
            <a:pPr lvl="1"/>
            <a:r>
              <a:rPr lang="en-US" dirty="0" smtClean="0"/>
              <a:t>$faker-&gt;name;</a:t>
            </a:r>
            <a:endParaRPr lang="en-US" dirty="0"/>
          </a:p>
          <a:p>
            <a:pPr lvl="1"/>
            <a:r>
              <a:rPr lang="en-US" dirty="0" smtClean="0"/>
              <a:t>$faker-&gt;address;</a:t>
            </a:r>
          </a:p>
          <a:p>
            <a:pPr lvl="1"/>
            <a:r>
              <a:rPr lang="en-US" dirty="0"/>
              <a:t>$faker-</a:t>
            </a:r>
            <a:r>
              <a:rPr lang="en-US" dirty="0" smtClean="0"/>
              <a:t>&gt;text;</a:t>
            </a:r>
          </a:p>
          <a:p>
            <a:pPr lvl="1"/>
            <a:r>
              <a:rPr lang="en-US" dirty="0"/>
              <a:t>$faker-</a:t>
            </a:r>
            <a:r>
              <a:rPr lang="en-US" dirty="0" smtClean="0"/>
              <a:t>&gt;date;</a:t>
            </a:r>
          </a:p>
          <a:p>
            <a:pPr lvl="1"/>
            <a:r>
              <a:rPr lang="en-US" dirty="0" smtClean="0"/>
              <a:t>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Faker Library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90364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Use Faker Factory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Faker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use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Faker\Factory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as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LibrarySeeder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Seeder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en-US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endParaRPr lang="fr-FR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31277" y="5358536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20222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Create authors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 Faker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234950"/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faker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'm'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$author2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'name'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name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'gender'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'l'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'birthdate'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fr-FR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50815" y="5871573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317920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Create address data, set address into  each author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 Faker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95288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395288"/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$address1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'Bandung'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$address2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city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 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95288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95288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50815" y="5871573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384097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Create books data, set book into  each author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 Faker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95288"/>
            <a:r>
              <a:rPr lang="en-US" sz="1400" dirty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952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$book1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catchPhrase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$book2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catchPhrase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$book3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$author2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'title'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catchPhrase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	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</a:rPr>
              <a:t>'published'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$faker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dateTime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(),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346075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346075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50815" y="6081637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928253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Add genres into books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 Faker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4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…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 run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()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	…</a:t>
            </a:r>
          </a:p>
          <a:p>
            <a:pPr defTabSz="234950"/>
            <a:endParaRPr lang="en-US" sz="1400" dirty="0" smtClean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$genre4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$book2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$book3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</a:rPr>
              <a:t>$genre1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</a:rPr>
              <a:t>id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endParaRPr lang="en-US" sz="14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fr-FR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	}</a:t>
            </a:r>
            <a:endParaRPr lang="fr-FR" sz="14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4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5792558" y="5114549"/>
            <a:ext cx="2941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\database\seeds\</a:t>
            </a:r>
            <a:r>
              <a:rPr lang="en-US" sz="1200" dirty="0" err="1" smtClean="0"/>
              <a:t>LibrarySeeder.php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35025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Use one of these Artisan controls</a:t>
            </a:r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db:seed</a:t>
            </a:r>
            <a:endParaRPr lang="en-US" dirty="0" smtClean="0"/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db:seed</a:t>
            </a:r>
            <a:r>
              <a:rPr lang="en-US" dirty="0" smtClean="0"/>
              <a:t> –-class </a:t>
            </a:r>
            <a:r>
              <a:rPr lang="en-US" dirty="0" err="1" smtClean="0"/>
              <a:t>ClassName</a:t>
            </a:r>
            <a:endParaRPr lang="en-US" dirty="0" smtClean="0"/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migrate:refresh</a:t>
            </a:r>
            <a:r>
              <a:rPr lang="en-US" dirty="0" smtClean="0"/>
              <a:t> –seed</a:t>
            </a:r>
          </a:p>
          <a:p>
            <a:r>
              <a:rPr lang="en-US" dirty="0" smtClean="0"/>
              <a:t>Seed Library Data</a:t>
            </a:r>
          </a:p>
          <a:p>
            <a:pPr lvl="1"/>
            <a:r>
              <a:rPr lang="en-US" dirty="0" err="1" smtClean="0"/>
              <a:t>php</a:t>
            </a:r>
            <a:r>
              <a:rPr lang="en-US" dirty="0" smtClean="0"/>
              <a:t> artisan </a:t>
            </a:r>
            <a:r>
              <a:rPr lang="en-US" dirty="0" err="1" smtClean="0"/>
              <a:t>db:seed</a:t>
            </a:r>
            <a:r>
              <a:rPr lang="en-US" dirty="0" smtClean="0"/>
              <a:t> –-class </a:t>
            </a:r>
            <a:r>
              <a:rPr lang="en-US" dirty="0" err="1" smtClean="0"/>
              <a:t>LibrarySeeder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Seeder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0288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– </a:t>
            </a:r>
            <a:r>
              <a:rPr lang="en-US" dirty="0" err="1"/>
              <a:t>Scafold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65125" y="2325275"/>
            <a:ext cx="8326438" cy="3394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8256" y="5532608"/>
            <a:ext cx="3682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localhost/project2/public/auth/</a:t>
            </a:r>
            <a:r>
              <a:rPr lang="en-US" sz="1400" dirty="0" smtClean="0"/>
              <a:t>register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194614140"/>
      </p:ext>
    </p:extLst>
  </p:cSld>
  <p:clrMapOvr>
    <a:masterClrMapping/>
  </p:clrMapOvr>
  <p:transition spd="med">
    <p:wip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 descr="http://blog.legacyteam.info/wp-content/uploads/2014/10/laravel-logo-white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4" y="3022600"/>
            <a:ext cx="5334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078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Add </a:t>
            </a:r>
            <a:r>
              <a:rPr lang="en-US" sz="1800" dirty="0" smtClean="0"/>
              <a:t>function to retrieve the address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 lvl="1">
              <a:spcBef>
                <a:spcPts val="600"/>
              </a:spcBef>
            </a:pPr>
            <a:endParaRPr lang="en-US" sz="1400" dirty="0" smtClean="0"/>
          </a:p>
          <a:p>
            <a:pPr lvl="1">
              <a:spcBef>
                <a:spcPts val="600"/>
              </a:spcBef>
            </a:pPr>
            <a:endParaRPr lang="en-US" sz="1400" dirty="0"/>
          </a:p>
          <a:p>
            <a:pPr lvl="1">
              <a:spcBef>
                <a:spcPts val="600"/>
              </a:spcBef>
            </a:pP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Add function to retrieve genre id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and Book Model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getStreetAttribute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street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getCityAttribute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   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city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478" y="3883795"/>
            <a:ext cx="1455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Author.php</a:t>
            </a: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5125" y="4669664"/>
            <a:ext cx="828275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4950"/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defTabSz="234950"/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getGenreListAttribute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   	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$this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'id'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)-&gt;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toArray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defTabSz="234950"/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2161" y="5736622"/>
            <a:ext cx="1384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</a:t>
            </a:r>
            <a:r>
              <a:rPr lang="en-US" sz="1200" dirty="0" err="1" smtClean="0"/>
              <a:t>Book.php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740060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Add </a:t>
            </a:r>
            <a:r>
              <a:rPr lang="en-US" sz="1800" dirty="0" smtClean="0"/>
              <a:t>input street and city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id-ID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'Address'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'street'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'{{ old("street") }}'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"form-group"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label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EFCF5"/>
                </a:highlight>
              </a:rPr>
              <a:t>'col-md-4 control-label'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class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"col-md-6"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{!!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Form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text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'city'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b="1" dirty="0">
                <a:solidFill>
                  <a:srgbClr val="0000FF"/>
                </a:solidFill>
                <a:highlight>
                  <a:srgbClr val="FEFCF5"/>
                </a:highlight>
              </a:rPr>
              <a:t>null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'value'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'{{ old("city") }}'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'class'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=&gt;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'form-control'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])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!!}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&lt;/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div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1798" y="5736622"/>
            <a:ext cx="3414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form.blade.php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644919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Modify create and update function to save address data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lvl="1"/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store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AuthorRequest 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lvl="1"/>
            <a:r>
              <a:rPr lang="en-US" sz="1200" dirty="0" smtClean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update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EFCF5"/>
                </a:highlight>
              </a:rPr>
              <a:t>AuthorRequest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address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2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2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2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en-US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2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200" dirty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2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4659" y="5311853"/>
            <a:ext cx="3699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AuthorsControllers.php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157756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Show address and list of books of Author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Show Detail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"panel-body"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Nama : {{ $author-&gt;name }} 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Gender : @if ($author-&gt;gender == 'm' ) </a:t>
            </a: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	Male @else Female</a:t>
            </a: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id-ID" sz="1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endif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&lt;br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Birthdate : {{ $author-&gt;birthdate }} 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Age : {{ $author-&gt;age }} 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Address : {{ $author-&gt;address-&gt;street }} ,</a:t>
            </a: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		  {{ $author-&gt;address-&gt;city }} 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&lt;br&gt;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"panel-body"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</a:rPr>
              <a:t>"panel-heading"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Books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&lt;table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"table"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{{--*/ $var = 1 /*--}}</a:t>
            </a:r>
          </a:p>
          <a:p>
            <a:pPr lvl="1"/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	@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foreach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( $author-&gt;books as $book)</a:t>
            </a: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&lt;tr&gt;&lt;td&gt;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{{$var++}}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&lt;/td&gt;&lt;td&gt;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{{ $book-&gt;title }}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&lt;/td&gt;&lt;/tr&gt;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@endforeach</a:t>
            </a:r>
          </a:p>
          <a:p>
            <a:pPr lvl="1"/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&lt;/table&gt;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</a:t>
            </a:r>
            <a:r>
              <a:rPr lang="id-ID" sz="1200" dirty="0" smtClean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sz="1200" dirty="0" smtClean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1523" y="6066934"/>
            <a:ext cx="3540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\resources\views\authors\</a:t>
            </a:r>
            <a:r>
              <a:rPr lang="en-US" sz="1200" dirty="0" err="1" smtClean="0"/>
              <a:t>show.blade.php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814632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Add </a:t>
            </a:r>
            <a:r>
              <a:rPr lang="en-US" sz="1800" dirty="0" smtClean="0"/>
              <a:t>input author and genre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Form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"form-group"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	{!! Form::label('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author_id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', 'Author', ['class' =&gt; 'col-md-4 control-label']) !!}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"col-md-6"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		{!! Form::select('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author_id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', $authors, Input::old('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author_id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'), ['class'=&gt;'form-control']) !!}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"form-group"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{!! Form::label('genre_list', 'Genre', ['class' =&gt; 'col-md-4 control-label']) !!}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&lt;div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id-ID" sz="1200" dirty="0">
                <a:solidFill>
                  <a:srgbClr val="FF0000"/>
                </a:solidFill>
                <a:highlight>
                  <a:srgbClr val="FFFFFF"/>
                </a:highlight>
              </a:rPr>
              <a:t>class</a:t>
            </a:r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=</a:t>
            </a:r>
            <a:r>
              <a:rPr lang="id-ID" sz="1200" dirty="0">
                <a:solidFill>
                  <a:srgbClr val="8000FF"/>
                </a:solidFill>
                <a:highlight>
                  <a:srgbClr val="FFFFFF"/>
                </a:highlight>
              </a:rPr>
              <a:t>"col-md-6"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		{!! Form::select('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</a:rPr>
              <a:t>genre_list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</a:rPr>
              <a:t>[]', $genres, null, ['class'=&gt;'form-control', 'multiple']) !!}</a:t>
            </a:r>
          </a:p>
          <a:p>
            <a:r>
              <a:rPr lang="id-ID" sz="120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id-ID" sz="1200" dirty="0">
                <a:solidFill>
                  <a:srgbClr val="0000FF"/>
                </a:solidFill>
                <a:highlight>
                  <a:srgbClr val="FFFFFF"/>
                </a:highlight>
              </a:rPr>
              <a:t>&lt;/div&gt;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en-US" sz="12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2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8163" y="5330078"/>
            <a:ext cx="3280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\resources\views\books\</a:t>
            </a:r>
            <a:r>
              <a:rPr lang="en-US" sz="1200" dirty="0" err="1" smtClean="0"/>
              <a:t>form.blade.php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253479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Modify create and edit function to pass list genre and author data to form view</a:t>
            </a: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711810"/>
            <a:ext cx="8282753" cy="3493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lvl="1"/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create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'name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fr-FR" sz="1300" dirty="0">
                <a:solidFill>
                  <a:srgbClr val="000080"/>
                </a:solidFill>
                <a:highlight>
                  <a:srgbClr val="FEFCF5"/>
                </a:highlight>
              </a:rPr>
              <a:t>$genres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fr-FR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fr-FR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books.create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compact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([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'genres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]));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lvl="1"/>
            <a:endParaRPr lang="en-US" sz="1300" dirty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</a:p>
          <a:p>
            <a:pPr lvl="1"/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edit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book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   </a:t>
            </a: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$authors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'name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fr-FR" sz="1300" dirty="0">
                <a:solidFill>
                  <a:srgbClr val="000080"/>
                </a:solidFill>
                <a:highlight>
                  <a:srgbClr val="FEFCF5"/>
                </a:highlight>
              </a:rPr>
              <a:t>$genres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 genre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fr-FR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lists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genre_text</a:t>
            </a:r>
            <a:r>
              <a:rPr lang="fr-FR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, </a:t>
            </a:r>
            <a:r>
              <a:rPr lang="fr-FR" sz="1300" dirty="0" smtClean="0">
                <a:solidFill>
                  <a:srgbClr val="808080"/>
                </a:solidFill>
                <a:highlight>
                  <a:srgbClr val="FEFCF5"/>
                </a:highlight>
              </a:rPr>
              <a:t>'id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fr-FR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view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books.edit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compact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'book'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'authors'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'genres'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3" y="5928434"/>
            <a:ext cx="3571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BooksControllers.php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1156786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Modify create and update function to save genre and author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Controller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89907" y="2415242"/>
            <a:ext cx="8282753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</a:t>
            </a:r>
          </a:p>
          <a:p>
            <a:pPr lvl="1"/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store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BookRequest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author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find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[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author_id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]);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$author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books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create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$genre_list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</a:rPr>
              <a:t>'genre_list'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attach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$genre_list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….</a:t>
            </a:r>
          </a:p>
          <a:p>
            <a:pPr lvl="1"/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</a:rPr>
              <a:t>….</a:t>
            </a:r>
          </a:p>
          <a:p>
            <a:pPr lvl="1"/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public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EFCF5"/>
                </a:highlight>
              </a:rPr>
              <a:t>function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update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en-US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BookRequest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,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</a:rPr>
              <a:t>){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book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::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findOrFail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$id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update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</a:rPr>
              <a:t>$request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all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());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fr-FR" sz="1300" dirty="0">
                <a:solidFill>
                  <a:srgbClr val="000080"/>
                </a:solidFill>
                <a:highlight>
                  <a:srgbClr val="FEFCF5"/>
                </a:highlight>
              </a:rPr>
              <a:t>$book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genres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()-&gt;</a:t>
            </a:r>
            <a:r>
              <a:rPr lang="fr-FR" sz="1300" dirty="0" err="1">
                <a:solidFill>
                  <a:srgbClr val="000000"/>
                </a:solidFill>
                <a:highlight>
                  <a:srgbClr val="FEFCF5"/>
                </a:highlight>
              </a:rPr>
              <a:t>sync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fr-FR" sz="1300" dirty="0">
                <a:solidFill>
                  <a:srgbClr val="000080"/>
                </a:solidFill>
                <a:highlight>
                  <a:srgbClr val="FEFCF5"/>
                </a:highlight>
              </a:rPr>
              <a:t>$</a:t>
            </a:r>
            <a:r>
              <a:rPr lang="fr-FR" sz="1300" dirty="0" err="1">
                <a:solidFill>
                  <a:srgbClr val="000080"/>
                </a:solidFill>
                <a:highlight>
                  <a:srgbClr val="FEFCF5"/>
                </a:highlight>
              </a:rPr>
              <a:t>request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-&gt;</a:t>
            </a:r>
            <a:r>
              <a:rPr lang="fr-FR" sz="1300" dirty="0">
                <a:solidFill>
                  <a:srgbClr val="000000"/>
                </a:solidFill>
                <a:highlight>
                  <a:srgbClr val="FEFCF5"/>
                </a:highlight>
              </a:rPr>
              <a:t>input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 err="1">
                <a:solidFill>
                  <a:srgbClr val="808080"/>
                </a:solidFill>
                <a:highlight>
                  <a:srgbClr val="FEFCF5"/>
                </a:highlight>
              </a:rPr>
              <a:t>genre_list</a:t>
            </a:r>
            <a:r>
              <a:rPr lang="fr-FR" sz="1300" dirty="0">
                <a:solidFill>
                  <a:srgbClr val="808080"/>
                </a:solidFill>
                <a:highlight>
                  <a:srgbClr val="FEFCF5"/>
                </a:highlight>
              </a:rPr>
              <a:t>'</a:t>
            </a:r>
            <a:r>
              <a:rPr lang="fr-FR" sz="1300" dirty="0">
                <a:solidFill>
                  <a:srgbClr val="8000FF"/>
                </a:solidFill>
                <a:highlight>
                  <a:srgbClr val="FEFCF5"/>
                </a:highlight>
              </a:rPr>
              <a:t>));</a:t>
            </a:r>
            <a:endParaRPr lang="fr-FR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pPr lvl="1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	</a:t>
            </a:r>
            <a:r>
              <a:rPr lang="id-ID" sz="1300" dirty="0">
                <a:solidFill>
                  <a:srgbClr val="0000FF"/>
                </a:solidFill>
                <a:highlight>
                  <a:srgbClr val="FEFCF5"/>
                </a:highlight>
              </a:rPr>
              <a:t>return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</a:rPr>
              <a:t> redirect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(</a:t>
            </a:r>
            <a:r>
              <a:rPr lang="id-ID" sz="1300" dirty="0">
                <a:solidFill>
                  <a:srgbClr val="808080"/>
                </a:solidFill>
                <a:highlight>
                  <a:srgbClr val="FEFCF5"/>
                </a:highlight>
              </a:rPr>
              <a:t>'books'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</a:rPr>
              <a:t>);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  <a:p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}</a:t>
            </a:r>
            <a:endParaRPr lang="en-US" sz="1300" dirty="0" smtClean="0">
              <a:solidFill>
                <a:srgbClr val="8000FF"/>
              </a:solidFill>
              <a:highlight>
                <a:srgbClr val="FEFCF5"/>
              </a:highlight>
            </a:endParaRPr>
          </a:p>
          <a:p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</a:rPr>
              <a:t>…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2129" y="5794801"/>
            <a:ext cx="3571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/>
              <a:t>\app\Http\Controllers\</a:t>
            </a:r>
            <a:r>
              <a:rPr lang="en-US" sz="1200" dirty="0" err="1" smtClean="0"/>
              <a:t>BooksControllers.php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554444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65125" y="2508502"/>
            <a:ext cx="8326438" cy="30284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Authentication – </a:t>
            </a:r>
            <a:r>
              <a:rPr lang="en-US" dirty="0" err="1"/>
              <a:t>Scafold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118256" y="5532608"/>
            <a:ext cx="3422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/>
              <a:t>localhost/project2/public/auth/login</a:t>
            </a:r>
          </a:p>
        </p:txBody>
      </p:sp>
    </p:spTree>
    <p:extLst>
      <p:ext uri="{BB962C8B-B14F-4D97-AF65-F5344CB8AC3E}">
        <p14:creationId xmlns:p14="http://schemas.microsoft.com/office/powerpoint/2010/main" val="578855743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17796</TotalTime>
  <Words>2506</Words>
  <Application>Microsoft Office PowerPoint</Application>
  <PresentationFormat>On-screen Show (4:3)</PresentationFormat>
  <Paragraphs>1427</Paragraphs>
  <Slides>88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Lucida Grande</vt:lpstr>
      <vt:lpstr>ＭＳ Ｐゴシック</vt:lpstr>
      <vt:lpstr>Arial</vt:lpstr>
      <vt:lpstr>Brush Script Std</vt:lpstr>
      <vt:lpstr>Calibri</vt:lpstr>
      <vt:lpstr>Verdana</vt:lpstr>
      <vt:lpstr>Wingdings</vt:lpstr>
      <vt:lpstr>template_informatika_slide</vt:lpstr>
      <vt:lpstr>Software Engineering for Internet Applications</vt:lpstr>
      <vt:lpstr>User Authentication</vt:lpstr>
      <vt:lpstr>Basic Authentication</vt:lpstr>
      <vt:lpstr>Basic Authentication</vt:lpstr>
      <vt:lpstr>Basic Authentication</vt:lpstr>
      <vt:lpstr>Basic Authentication – Scafold </vt:lpstr>
      <vt:lpstr>Basic Authentication – Scafold </vt:lpstr>
      <vt:lpstr>Basic Authentication – Scafold </vt:lpstr>
      <vt:lpstr>Basic Authentication – Scafold </vt:lpstr>
      <vt:lpstr>Basic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Custom Authentication</vt:lpstr>
      <vt:lpstr>HTTP Middleware</vt:lpstr>
      <vt:lpstr>HTTP Middleware</vt:lpstr>
      <vt:lpstr>HTTP Middleware</vt:lpstr>
      <vt:lpstr>Middleware Example</vt:lpstr>
      <vt:lpstr>Authors Migration Table</vt:lpstr>
      <vt:lpstr>Author Model Class</vt:lpstr>
      <vt:lpstr>Author Validation</vt:lpstr>
      <vt:lpstr>Author Validation</vt:lpstr>
      <vt:lpstr>Authors Views</vt:lpstr>
      <vt:lpstr>Authors Views – Form Partial</vt:lpstr>
      <vt:lpstr>Authors Views – index page</vt:lpstr>
      <vt:lpstr>Authors Views – create page</vt:lpstr>
      <vt:lpstr>Authors Views – edit page</vt:lpstr>
      <vt:lpstr>Authors Views – show page</vt:lpstr>
      <vt:lpstr>Author Controller</vt:lpstr>
      <vt:lpstr>Author Controller</vt:lpstr>
      <vt:lpstr>Author Controller</vt:lpstr>
      <vt:lpstr>Middleware Example</vt:lpstr>
      <vt:lpstr>Middleware Example</vt:lpstr>
      <vt:lpstr>Middleware Example</vt:lpstr>
      <vt:lpstr>Middleware Example</vt:lpstr>
      <vt:lpstr>Eloquent Relationship</vt:lpstr>
      <vt:lpstr>Data Relationship</vt:lpstr>
      <vt:lpstr>Eloquent Model Relationship</vt:lpstr>
      <vt:lpstr>Book MVC</vt:lpstr>
      <vt:lpstr>Other Tables</vt:lpstr>
      <vt:lpstr>Setting Relationship</vt:lpstr>
      <vt:lpstr>Setting Relationship</vt:lpstr>
      <vt:lpstr>Setting Relationship</vt:lpstr>
      <vt:lpstr>Table Relationship</vt:lpstr>
      <vt:lpstr>Table Relationship</vt:lpstr>
      <vt:lpstr>Eloquent Relationship</vt:lpstr>
      <vt:lpstr>Inserting Data</vt:lpstr>
      <vt:lpstr>Inserting Data</vt:lpstr>
      <vt:lpstr>Updating Data</vt:lpstr>
      <vt:lpstr>Updating Data</vt:lpstr>
      <vt:lpstr>Database Seeding</vt:lpstr>
      <vt:lpstr>Database Seeding</vt:lpstr>
      <vt:lpstr>Database Seeding</vt:lpstr>
      <vt:lpstr>Database Seeding</vt:lpstr>
      <vt:lpstr>Database Seeding</vt:lpstr>
      <vt:lpstr>Data Faker Library</vt:lpstr>
      <vt:lpstr>Data Faker Library</vt:lpstr>
      <vt:lpstr>Data Faker Library</vt:lpstr>
      <vt:lpstr>Using Data Faker</vt:lpstr>
      <vt:lpstr>Using Data Faker</vt:lpstr>
      <vt:lpstr>Using Data Faker</vt:lpstr>
      <vt:lpstr>Using Data Faker</vt:lpstr>
      <vt:lpstr>Using Data Faker</vt:lpstr>
      <vt:lpstr>Running Seeder</vt:lpstr>
      <vt:lpstr>Finishing</vt:lpstr>
      <vt:lpstr>Author and Book Model</vt:lpstr>
      <vt:lpstr>Author Form</vt:lpstr>
      <vt:lpstr>Author Controller</vt:lpstr>
      <vt:lpstr>Author Show Detail</vt:lpstr>
      <vt:lpstr>Book Form</vt:lpstr>
      <vt:lpstr>Book Controller</vt:lpstr>
      <vt:lpstr>Book Controller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 ARIFIANTO</cp:lastModifiedBy>
  <cp:revision>662</cp:revision>
  <dcterms:created xsi:type="dcterms:W3CDTF">2012-11-14T18:53:32Z</dcterms:created>
  <dcterms:modified xsi:type="dcterms:W3CDTF">2015-10-29T09:02:25Z</dcterms:modified>
</cp:coreProperties>
</file>