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60" r:id="rId2"/>
    <p:sldId id="259" r:id="rId3"/>
    <p:sldId id="261" r:id="rId4"/>
    <p:sldId id="263" r:id="rId5"/>
    <p:sldId id="265" r:id="rId6"/>
    <p:sldId id="262" r:id="rId7"/>
    <p:sldId id="271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  <p:sldId id="283" r:id="rId17"/>
    <p:sldId id="275" r:id="rId18"/>
    <p:sldId id="276" r:id="rId19"/>
    <p:sldId id="277" r:id="rId20"/>
    <p:sldId id="278" r:id="rId21"/>
    <p:sldId id="279" r:id="rId22"/>
    <p:sldId id="280" r:id="rId23"/>
    <p:sldId id="282" r:id="rId24"/>
    <p:sldId id="281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58" r:id="rId3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9219-4A66-4B41-AFAD-B4DCC55121D3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9D96-90C2-44B4-8DCF-3216EB4C3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6F5A-DA36-4202-8F3F-DA89D0431918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ABC4-D3F8-4FEC-A081-17F891AA9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61DBC4B-18FA-4641-AED3-09167062A95C}" type="datetime1">
              <a:rPr lang="en-US" smtClean="0"/>
              <a:pPr>
                <a:defRPr/>
              </a:pPr>
              <a:t>9/28/2015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9/28/2015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16975-30F2-B74D-B90F-E83C4C9562E7}" type="datetime1">
              <a:rPr lang="en-US" smtClean="0"/>
              <a:pPr>
                <a:defRPr/>
              </a:pPr>
              <a:t>9/28/2015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CA678-D006-7B41-A446-6998EA1314C2}" type="datetime1">
              <a:rPr lang="en-US" smtClean="0"/>
              <a:pPr>
                <a:defRPr/>
              </a:pPr>
              <a:t>9/28/2015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F2DA-4C0E-AF48-AAE7-6B5FD0673F17}" type="datetime1">
              <a:rPr lang="en-US" smtClean="0"/>
              <a:pPr>
                <a:defRPr/>
              </a:pPr>
              <a:t>9/28/2015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3548A-BD02-5246-9AB8-6847FF416924}" type="datetime1">
              <a:rPr lang="en-US" smtClean="0"/>
              <a:pPr>
                <a:defRPr/>
              </a:pPr>
              <a:t>9/28/2015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F1EDFE-DA56-4492-8306-FFFC897D85E3}" type="datetimeFigureOut">
              <a:rPr lang="id-ID"/>
              <a:pPr/>
              <a:t>29/09/2015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B7795-FE6E-47ED-9882-30BED3C86FAF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9385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49DE922-2F34-1241-8A40-1B6D2996FA4E}" type="datetime1">
              <a:rPr lang="en-US" smtClean="0"/>
              <a:pPr>
                <a:defRPr/>
              </a:pPr>
              <a:t>9/28/2015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3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Software Engineering for </a:t>
            </a:r>
            <a:r>
              <a:rPr lang="id-ID" dirty="0" smtClean="0"/>
              <a:t>Internet</a:t>
            </a:r>
            <a:r>
              <a:rPr lang="en-US" dirty="0" smtClean="0"/>
              <a:t> Applications</a:t>
            </a:r>
            <a:endParaRPr lang="id-ID" dirty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OO PHP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ADF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61DBC4B-18FA-4641-AED3-09167062A95C}" type="datetime1">
              <a:rPr lang="en-US" smtClean="0"/>
              <a:pPr>
                <a:defRPr/>
              </a:pPr>
              <a:t>9/28/2015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75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Keyword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569295" y="1986108"/>
            <a:ext cx="6373114" cy="42473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&lt;?php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class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Foo 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public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static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$my_static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'foo'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</a:p>
          <a:p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public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function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staticValue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(){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	</a:t>
            </a:r>
            <a:r>
              <a:rPr lang="id-ID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return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self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::</a:t>
            </a:r>
            <a:r>
              <a:rPr lang="id-ID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$my_static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en-US" dirty="0" smtClean="0">
              <a:solidFill>
                <a:srgbClr val="8000FF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class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Bar </a:t>
            </a:r>
            <a:r>
              <a:rPr lang="id-ID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extends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Foo 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		</a:t>
            </a:r>
            <a:r>
              <a:rPr lang="id-ID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public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function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fooStatic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    	</a:t>
            </a:r>
            <a:r>
              <a:rPr lang="id-ID" b="1" dirty="0" smtClean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return</a:t>
            </a:r>
            <a:r>
              <a:rPr lang="id-ID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parent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::</a:t>
            </a:r>
            <a:r>
              <a:rPr lang="id-ID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$my_static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 	</a:t>
            </a:r>
            <a:r>
              <a:rPr lang="id-ID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539533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Keyword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569295" y="1986108"/>
            <a:ext cx="6373114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&lt;?php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print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Foo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::</a:t>
            </a:r>
            <a:r>
              <a:rPr lang="id-ID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$my_static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</a:t>
            </a:r>
            <a:r>
              <a:rPr lang="id-ID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"\n"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$foo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new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Foo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print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$foo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-&gt;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staticValue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().</a:t>
            </a:r>
            <a:r>
              <a:rPr lang="id-ID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"\n"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en-US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print</a:t>
            </a:r>
            <a:r>
              <a:rPr lang="en-US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$foo</a:t>
            </a:r>
            <a:r>
              <a:rPr lang="en-US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-&gt;</a:t>
            </a:r>
            <a:r>
              <a:rPr lang="en-US" dirty="0" err="1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my_static</a:t>
            </a:r>
            <a:r>
              <a:rPr lang="en-US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</a:t>
            </a:r>
            <a:r>
              <a:rPr lang="en-US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"\n"</a:t>
            </a:r>
            <a:r>
              <a:rPr lang="en-US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r>
              <a:rPr lang="en-US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00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//error</a:t>
            </a:r>
            <a:endParaRPr lang="en-US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print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$foo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::</a:t>
            </a:r>
            <a:r>
              <a:rPr lang="id-ID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$my_static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</a:t>
            </a:r>
            <a:r>
              <a:rPr lang="id-ID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"\n"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$classname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'Foo'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print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$classname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::</a:t>
            </a:r>
            <a:r>
              <a:rPr lang="id-ID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$my_static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</a:t>
            </a:r>
            <a:r>
              <a:rPr lang="id-ID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"\n"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print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Bar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::</a:t>
            </a:r>
            <a:r>
              <a:rPr lang="id-ID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$my_static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</a:t>
            </a:r>
            <a:r>
              <a:rPr lang="id-ID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"\n"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$bar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new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Bar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();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print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$bar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-&gt;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fooStatic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().</a:t>
            </a:r>
            <a:r>
              <a:rPr lang="id-ID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"\n"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27406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special type of functions which are called automatically whenever an object is created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Constructor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399348" y="2952732"/>
            <a:ext cx="5018816" cy="33855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350838"/>
            <a:r>
              <a:rPr lang="id-ID" sz="16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&lt;?php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350838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class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HelloWorld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350838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private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$name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350838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</a:p>
          <a:p>
            <a:pPr defTabSz="350838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function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__construct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$name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){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350838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	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$this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-&gt;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name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$name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350838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350838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</a:p>
          <a:p>
            <a:pPr defTabSz="350838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function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getName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350838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	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echo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$this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-&gt;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name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350838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</a:p>
          <a:p>
            <a:pPr defTabSz="350838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350838"/>
            <a:r>
              <a:rPr lang="id-ID" sz="1600" dirty="0" smtClean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28344" y="4531955"/>
            <a:ext cx="4455891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600" dirty="0" smtClean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</a:t>
            </a:r>
            <a:r>
              <a:rPr lang="id-ID" sz="16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php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$hObj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new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HelloWorld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'eka'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$hObj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-&gt;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getName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3482711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Function that called when we want to destroy an object</a:t>
            </a:r>
          </a:p>
          <a:p>
            <a:r>
              <a:rPr lang="en-US" dirty="0"/>
              <a:t>release all the resources with-in a </a:t>
            </a:r>
            <a:r>
              <a:rPr lang="en-US" dirty="0" smtClean="0"/>
              <a:t>destructor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Destructor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748683" y="3699129"/>
            <a:ext cx="364821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function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__destruc</a:t>
            </a:r>
            <a:r>
              <a:rPr lang="id-ID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(){</a:t>
            </a:r>
            <a:endParaRPr lang="en-US" dirty="0" smtClean="0">
              <a:solidFill>
                <a:srgbClr val="8000FF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718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Simplify and reduce the redundancy of code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4648200" cy="373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61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389909" y="2001191"/>
            <a:ext cx="3562660" cy="42780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280988"/>
            <a:r>
              <a:rPr lang="id-ID" sz="16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&lt;?php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80988"/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class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hewan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80988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protected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$jml_kaki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80988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protected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$warna_kulit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80988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</a:p>
          <a:p>
            <a:pPr defTabSz="280988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function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__construct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80988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80988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</a:p>
          <a:p>
            <a:pPr defTabSz="280988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function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berpindah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80988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echo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"Saya pindah"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80988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80988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</a:p>
          <a:p>
            <a:pPr defTabSz="280988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function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makan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80988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echo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"Saya makan"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80988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80988"/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</a:p>
          <a:p>
            <a:pPr defTabSz="280988"/>
            <a:r>
              <a:rPr lang="id-ID" sz="1600" dirty="0" smtClean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sz="1600" dirty="0"/>
          </a:p>
        </p:txBody>
      </p:sp>
      <p:sp>
        <p:nvSpPr>
          <p:cNvPr id="10" name="Rectangle 9"/>
          <p:cNvSpPr/>
          <p:nvPr/>
        </p:nvSpPr>
        <p:spPr>
          <a:xfrm>
            <a:off x="4013429" y="2017171"/>
            <a:ext cx="4825620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236538"/>
            <a:r>
              <a:rPr lang="id-ID" sz="14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</a:t>
            </a:r>
            <a:r>
              <a:rPr lang="id-ID" sz="1400" dirty="0" smtClean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php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36538"/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class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kucing 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extends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hewan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36538"/>
            <a:r>
              <a:rPr lang="en-US" sz="1400" b="1" dirty="0" smtClean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b="1" dirty="0" smtClean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function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berpindah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36538"/>
            <a:r>
              <a:rPr lang="nn-NO" sz="1400" b="1" dirty="0" smtClean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echo</a:t>
            </a:r>
            <a:r>
              <a:rPr lang="nn-NO" sz="14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nn-NO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"Merangkak dengan 4 kaki</a:t>
            </a:r>
            <a:r>
              <a:rPr lang="nn-NO" sz="1400" dirty="0" smtClean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</a:t>
            </a:r>
            <a:r>
              <a:rPr lang="nn-NO" sz="14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nn-NO" sz="1400" dirty="0" smtClean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36538"/>
            <a:r>
              <a:rPr lang="nn-NO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36538"/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r>
              <a:rPr lang="id-ID" sz="1400" dirty="0" smtClean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sz="1400" dirty="0"/>
          </a:p>
        </p:txBody>
      </p:sp>
      <p:sp>
        <p:nvSpPr>
          <p:cNvPr id="11" name="Rectangle 10"/>
          <p:cNvSpPr/>
          <p:nvPr/>
        </p:nvSpPr>
        <p:spPr>
          <a:xfrm>
            <a:off x="4013429" y="3574413"/>
            <a:ext cx="4825620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280988"/>
            <a:r>
              <a:rPr lang="id-ID" sz="1400" dirty="0" smtClean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&lt;?php</a:t>
            </a:r>
            <a:endParaRPr lang="id-ID" sz="1400" dirty="0" smtClean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80988"/>
            <a:r>
              <a:rPr lang="id-ID" sz="1400" b="1" dirty="0" smtClean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class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burung 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extends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hewan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80988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protected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$sayap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80988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berpindah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80988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echo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"Saya terbang"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80988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80988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function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makan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80988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4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echo</a:t>
            </a:r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"Saya makan dengan mematuk"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80988"/>
            <a:r>
              <a:rPr lang="id-ID" sz="14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4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4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80988"/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r>
              <a:rPr lang="id-ID" sz="1400" dirty="0" smtClean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sz="1400" dirty="0"/>
          </a:p>
        </p:txBody>
      </p:sp>
      <p:sp>
        <p:nvSpPr>
          <p:cNvPr id="13" name="Rectangle 12"/>
          <p:cNvSpPr/>
          <p:nvPr/>
        </p:nvSpPr>
        <p:spPr>
          <a:xfrm>
            <a:off x="4013429" y="5978681"/>
            <a:ext cx="4825620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76213"/>
            <a:r>
              <a:rPr lang="id-ID" sz="1400" dirty="0" smtClean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&lt;?php</a:t>
            </a:r>
            <a:r>
              <a:rPr lang="en-US" sz="1400" dirty="0" smtClean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 </a:t>
            </a:r>
            <a:r>
              <a:rPr lang="id-ID" sz="1400" b="1" dirty="0" smtClean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class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monyet </a:t>
            </a:r>
            <a:r>
              <a:rPr lang="id-ID" sz="1400" b="1" dirty="0" smtClean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extends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hewan 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r>
              <a:rPr lang="id-ID" sz="14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4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r>
              <a:rPr lang="id-ID" sz="1400" dirty="0" smtClean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sz="1400" dirty="0"/>
          </a:p>
        </p:txBody>
      </p:sp>
    </p:spTree>
    <p:extLst>
      <p:ext uri="{BB962C8B-B14F-4D97-AF65-F5344CB8AC3E}">
        <p14:creationId xmlns:p14="http://schemas.microsoft.com/office/powerpoint/2010/main" val="2497485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Calling Parent constructors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365126" y="1977656"/>
            <a:ext cx="4796810" cy="30931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74625"/>
            <a:r>
              <a:rPr lang="id-ID" sz="13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&lt;?php</a:t>
            </a:r>
            <a:endParaRPr lang="id-ID" sz="13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174625"/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3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class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3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SupClass</a:t>
            </a:r>
            <a:r>
              <a:rPr lang="id-ID" sz="13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sz="13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174625"/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en-US" sz="1300" b="1" dirty="0" smtClean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private </a:t>
            </a:r>
            <a:r>
              <a:rPr lang="id-ID" sz="1300" dirty="0" smtClean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</a:t>
            </a:r>
            <a:r>
              <a:rPr lang="id-ID" sz="13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prop1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3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174625"/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en-US" sz="1300" b="1" dirty="0" smtClean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private </a:t>
            </a:r>
            <a:r>
              <a:rPr lang="id-ID" sz="1300" dirty="0" smtClean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$prop2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3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174625"/>
            <a:endParaRPr lang="id-ID" sz="13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174625"/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3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function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SupClass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3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$prop1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3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$prop2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</a:t>
            </a:r>
            <a:endParaRPr lang="id-ID" sz="13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174625"/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sz="13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174625"/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	</a:t>
            </a:r>
            <a:r>
              <a:rPr lang="id-ID" sz="13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$this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-&gt;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prop1 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3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$prop1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3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174625"/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	</a:t>
            </a:r>
            <a:r>
              <a:rPr lang="id-ID" sz="13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$this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-&gt;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prop2 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3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$prop2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3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174625"/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3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174625"/>
            <a:endParaRPr lang="id-ID" sz="13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174625"/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3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function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toString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</a:t>
            </a:r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sz="13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174625"/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	</a:t>
            </a:r>
            <a:r>
              <a:rPr lang="en-US" sz="13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return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en-US" sz="13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$this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-&gt;</a:t>
            </a:r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prop1 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</a:t>
            </a:r>
            <a:r>
              <a:rPr lang="en-US" sz="13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", </a:t>
            </a:r>
            <a:r>
              <a:rPr lang="en-US" sz="1300" dirty="0" smtClean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</a:t>
            </a:r>
            <a:r>
              <a:rPr lang="en-US" sz="13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</a:t>
            </a:r>
            <a:r>
              <a:rPr lang="en-US" sz="1300" dirty="0" smtClean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</a:t>
            </a:r>
            <a:r>
              <a:rPr lang="en-US" sz="13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this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-&gt;</a:t>
            </a:r>
            <a:r>
              <a:rPr lang="en-US" sz="13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prop2</a:t>
            </a:r>
            <a:r>
              <a:rPr lang="en-US" sz="13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);</a:t>
            </a:r>
            <a:endParaRPr lang="en-US" sz="13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174625"/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3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3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174625"/>
            <a:r>
              <a:rPr lang="id-ID" sz="13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3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r>
              <a:rPr lang="id-ID" sz="1300" dirty="0" smtClean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sz="1300" dirty="0"/>
          </a:p>
        </p:txBody>
      </p:sp>
      <p:sp>
        <p:nvSpPr>
          <p:cNvPr id="9" name="Rectangle 8"/>
          <p:cNvSpPr/>
          <p:nvPr/>
        </p:nvSpPr>
        <p:spPr>
          <a:xfrm>
            <a:off x="3613355" y="3624260"/>
            <a:ext cx="5299434" cy="2893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74625"/>
            <a:r>
              <a:rPr lang="id-ID" sz="13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&lt;?php</a:t>
            </a:r>
            <a:endParaRPr lang="id-ID" sz="13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174625"/>
            <a:r>
              <a:rPr lang="id-ID" sz="13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300" b="1" dirty="0" smtClean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class</a:t>
            </a:r>
            <a:r>
              <a:rPr lang="id-ID" sz="13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SubClass </a:t>
            </a:r>
            <a:r>
              <a:rPr lang="id-ID" sz="1300" b="1" dirty="0" smtClean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extends</a:t>
            </a:r>
            <a:r>
              <a:rPr lang="id-ID" sz="13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SupClass</a:t>
            </a:r>
            <a:r>
              <a:rPr lang="id-ID" sz="13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sz="1300" dirty="0" smtClean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174625"/>
            <a:r>
              <a:rPr lang="id-ID" sz="13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en-US" sz="1300" b="1" dirty="0" smtClean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private </a:t>
            </a:r>
            <a:r>
              <a:rPr lang="id-ID" sz="1300" dirty="0" smtClean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$prop3</a:t>
            </a:r>
            <a:r>
              <a:rPr lang="id-ID" sz="13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300" dirty="0" smtClean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174625"/>
            <a:endParaRPr lang="id-ID" sz="1300" dirty="0" smtClean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174625"/>
            <a:r>
              <a:rPr lang="en-US" sz="13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en-US" sz="1300" b="1" dirty="0" smtClean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function</a:t>
            </a:r>
            <a:r>
              <a:rPr lang="en-US" sz="13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300" dirty="0" err="1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SubClass</a:t>
            </a:r>
            <a:r>
              <a:rPr lang="en-US" sz="13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en-US" sz="1300" dirty="0" smtClean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$prop1</a:t>
            </a:r>
            <a:r>
              <a:rPr lang="en-US" sz="13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en-US" sz="13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300" dirty="0" smtClean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$prop2</a:t>
            </a:r>
            <a:r>
              <a:rPr lang="en-US" sz="13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en-US" sz="13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300" dirty="0" smtClean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$prop3</a:t>
            </a:r>
            <a:r>
              <a:rPr lang="en-US" sz="13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</a:t>
            </a:r>
            <a:r>
              <a:rPr lang="en-US" sz="13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3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en-US" sz="1300" dirty="0" smtClean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174625"/>
            <a:r>
              <a:rPr lang="id-ID" sz="13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	SupClass</a:t>
            </a:r>
            <a:r>
              <a:rPr lang="id-ID" sz="13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::</a:t>
            </a:r>
            <a:r>
              <a:rPr lang="id-ID" sz="13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SupClass</a:t>
            </a:r>
            <a:r>
              <a:rPr lang="id-ID" sz="13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300" dirty="0" smtClean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$prop1</a:t>
            </a:r>
            <a:r>
              <a:rPr lang="id-ID" sz="13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id-ID" sz="13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300" dirty="0" smtClean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$prop2</a:t>
            </a:r>
            <a:r>
              <a:rPr lang="id-ID" sz="13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);</a:t>
            </a:r>
            <a:endParaRPr lang="id-ID" sz="1300" dirty="0" smtClean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174625"/>
            <a:r>
              <a:rPr lang="id-ID" sz="13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	</a:t>
            </a:r>
            <a:r>
              <a:rPr lang="id-ID" sz="1300" dirty="0" smtClean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$this</a:t>
            </a:r>
            <a:r>
              <a:rPr lang="id-ID" sz="13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-&gt;</a:t>
            </a:r>
            <a:r>
              <a:rPr lang="id-ID" sz="13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prop3 </a:t>
            </a:r>
            <a:r>
              <a:rPr lang="id-ID" sz="13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sz="13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300" dirty="0" smtClean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$prop3</a:t>
            </a:r>
            <a:r>
              <a:rPr lang="id-ID" sz="13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300" dirty="0" smtClean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174625"/>
            <a:r>
              <a:rPr lang="id-ID" sz="13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3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300" dirty="0" smtClean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174625"/>
            <a:endParaRPr lang="id-ID" sz="1300" dirty="0" smtClean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174625"/>
            <a:r>
              <a:rPr lang="id-ID" sz="13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300" b="1" dirty="0" smtClean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function</a:t>
            </a:r>
            <a:r>
              <a:rPr lang="id-ID" sz="13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toString</a:t>
            </a:r>
            <a:r>
              <a:rPr lang="id-ID" sz="13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</a:t>
            </a:r>
            <a:r>
              <a:rPr lang="id-ID" sz="13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3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sz="1300" dirty="0" smtClean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174625"/>
            <a:r>
              <a:rPr lang="id-ID" sz="13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	</a:t>
            </a:r>
            <a:r>
              <a:rPr lang="id-ID" sz="1300" b="1" dirty="0" smtClean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return</a:t>
            </a:r>
            <a:r>
              <a:rPr lang="id-ID" sz="13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3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SupClass</a:t>
            </a:r>
            <a:r>
              <a:rPr lang="id-ID" sz="13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::</a:t>
            </a:r>
            <a:r>
              <a:rPr lang="id-ID" sz="13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toString</a:t>
            </a:r>
            <a:r>
              <a:rPr lang="id-ID" sz="13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().</a:t>
            </a:r>
            <a:r>
              <a:rPr lang="id-ID" sz="1300" dirty="0" smtClean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 "</a:t>
            </a:r>
            <a:r>
              <a:rPr lang="id-ID" sz="13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</a:t>
            </a:r>
            <a:r>
              <a:rPr lang="id-ID" sz="1300" dirty="0" smtClean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$this</a:t>
            </a:r>
            <a:r>
              <a:rPr lang="id-ID" sz="13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-&gt;</a:t>
            </a:r>
            <a:r>
              <a:rPr lang="id-ID" sz="13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prop3</a:t>
            </a:r>
            <a:r>
              <a:rPr lang="id-ID" sz="13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);</a:t>
            </a:r>
            <a:endParaRPr lang="id-ID" sz="1300" dirty="0" smtClean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174625"/>
            <a:r>
              <a:rPr lang="id-ID" sz="13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3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300" dirty="0" smtClean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174625"/>
            <a:r>
              <a:rPr lang="id-ID" sz="13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3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r>
              <a:rPr lang="id-ID" sz="13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		</a:t>
            </a:r>
          </a:p>
          <a:p>
            <a:pPr defTabSz="174625"/>
            <a:r>
              <a:rPr lang="id-ID" sz="1300" dirty="0" smtClean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sz="1300" dirty="0"/>
          </a:p>
        </p:txBody>
      </p:sp>
    </p:spTree>
    <p:extLst>
      <p:ext uri="{BB962C8B-B14F-4D97-AF65-F5344CB8AC3E}">
        <p14:creationId xmlns:p14="http://schemas.microsoft.com/office/powerpoint/2010/main" val="241056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Final in class – class cannot be extended</a:t>
            </a:r>
          </a:p>
          <a:p>
            <a:r>
              <a:rPr lang="en-US" dirty="0" smtClean="0"/>
              <a:t>Final in method – method cannot be overridden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Keyword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6386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Keyword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389908" y="1988463"/>
            <a:ext cx="6964203" cy="42780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280988"/>
            <a:r>
              <a:rPr lang="id-ID" sz="16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</a:t>
            </a:r>
            <a:r>
              <a:rPr lang="id-ID" sz="1600" dirty="0" smtClean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php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80988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class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BaseClass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80988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   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public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function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test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80988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      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echo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"BaseClass::test() called&lt;br&gt;"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80988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  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80988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   </a:t>
            </a:r>
          </a:p>
          <a:p>
            <a:pPr defTabSz="280988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   final 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public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function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moreTesting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80988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      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echo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"BaseClass::moreTesting() called&lt;br&gt;"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80988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  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80988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80988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</a:t>
            </a:r>
          </a:p>
          <a:p>
            <a:pPr defTabSz="280988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class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ChildClass 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extends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BaseClass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80988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   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public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function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moreTesting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00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//error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80988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      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echo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"ChildClass::moreTesting() called&lt;br&gt;"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</a:p>
          <a:p>
            <a:pPr defTabSz="280988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  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80988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80988"/>
            <a:r>
              <a:rPr lang="id-ID" sz="16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sz="1600" dirty="0"/>
          </a:p>
        </p:txBody>
      </p:sp>
      <p:sp>
        <p:nvSpPr>
          <p:cNvPr id="9" name="Rectangle 8"/>
          <p:cNvSpPr/>
          <p:nvPr/>
        </p:nvSpPr>
        <p:spPr>
          <a:xfrm>
            <a:off x="3872009" y="5773248"/>
            <a:ext cx="516688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smtClean="0"/>
              <a:t>Fatal </a:t>
            </a:r>
            <a:r>
              <a:rPr lang="en-US" b="1" dirty="0"/>
              <a:t>error</a:t>
            </a:r>
            <a:r>
              <a:rPr lang="en-US" dirty="0"/>
              <a:t>: Cannot override final method </a:t>
            </a:r>
            <a:r>
              <a:rPr lang="en-US" dirty="0" err="1"/>
              <a:t>BaseClass</a:t>
            </a:r>
            <a:r>
              <a:rPr lang="en-US" dirty="0"/>
              <a:t>::</a:t>
            </a:r>
            <a:r>
              <a:rPr lang="en-US" dirty="0" err="1"/>
              <a:t>moreTesting</a:t>
            </a:r>
            <a:r>
              <a:rPr lang="en-US" dirty="0"/>
              <a:t>()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67297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Keyword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389908" y="1988463"/>
            <a:ext cx="6964203" cy="427809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280988"/>
            <a:r>
              <a:rPr lang="id-ID" sz="16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</a:t>
            </a:r>
            <a:r>
              <a:rPr lang="id-ID" sz="1600" dirty="0" smtClean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php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80988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final </a:t>
            </a:r>
            <a:r>
              <a:rPr lang="id-ID" sz="1600" b="1" dirty="0" smtClean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class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BaseClass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80988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   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public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function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test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80988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      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echo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"BaseClass::test() called&lt;br&gt;"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80988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  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80988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   </a:t>
            </a:r>
          </a:p>
          <a:p>
            <a:pPr defTabSz="280988"/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   </a:t>
            </a:r>
            <a:r>
              <a:rPr lang="id-ID" sz="1600" b="1" dirty="0" smtClean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public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function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moreTesting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80988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      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echo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"BaseClass::moreTesting() called&lt;br&gt;"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80988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  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80988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80988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</a:t>
            </a:r>
          </a:p>
          <a:p>
            <a:pPr defTabSz="280988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class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ChildClass 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extends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BaseClass 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r>
              <a:rPr lang="id-ID" sz="1600" dirty="0">
                <a:solidFill>
                  <a:srgbClr val="00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//error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80988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   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public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function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moreTesting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</a:p>
          <a:p>
            <a:pPr defTabSz="280988"/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      </a:t>
            </a:r>
            <a:r>
              <a:rPr lang="id-ID" sz="1600" b="1" dirty="0" smtClean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echo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"ChildClass::moreTesting() called&lt;br&gt;"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</a:p>
          <a:p>
            <a:pPr defTabSz="280988"/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  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80988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80988"/>
            <a:r>
              <a:rPr lang="id-ID" sz="16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sz="1600" dirty="0"/>
          </a:p>
        </p:txBody>
      </p:sp>
      <p:sp>
        <p:nvSpPr>
          <p:cNvPr id="9" name="Rectangle 8"/>
          <p:cNvSpPr/>
          <p:nvPr/>
        </p:nvSpPr>
        <p:spPr>
          <a:xfrm>
            <a:off x="3872009" y="5773248"/>
            <a:ext cx="516688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/>
              <a:t>Fatal error</a:t>
            </a:r>
            <a:r>
              <a:rPr lang="en-US" dirty="0"/>
              <a:t>: Class </a:t>
            </a:r>
            <a:r>
              <a:rPr lang="en-US" dirty="0" err="1"/>
              <a:t>ChildClass</a:t>
            </a:r>
            <a:r>
              <a:rPr lang="en-US" dirty="0"/>
              <a:t> may not inherit from final class (</a:t>
            </a:r>
            <a:r>
              <a:rPr lang="en-US" dirty="0" err="1"/>
              <a:t>BaseClass</a:t>
            </a:r>
            <a:r>
              <a:rPr lang="en-US" dirty="0"/>
              <a:t>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3837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Class – blueprints of an object, code that defines the properties and methods of an object</a:t>
            </a:r>
          </a:p>
          <a:p>
            <a:r>
              <a:rPr lang="en-US" dirty="0" smtClean="0"/>
              <a:t>Object – an instance of a class</a:t>
            </a:r>
          </a:p>
          <a:p>
            <a:r>
              <a:rPr lang="en-US" dirty="0"/>
              <a:t>Encapsulation </a:t>
            </a:r>
            <a:r>
              <a:rPr lang="en-US" dirty="0" smtClean="0"/>
              <a:t>– ability of an object to protect all </a:t>
            </a:r>
            <a:r>
              <a:rPr lang="en-US" dirty="0"/>
              <a:t>the data and member functions together to form an </a:t>
            </a:r>
            <a:r>
              <a:rPr lang="en-US" dirty="0" smtClean="0"/>
              <a:t>object</a:t>
            </a:r>
          </a:p>
          <a:p>
            <a:r>
              <a:rPr lang="en-US" dirty="0" smtClean="0"/>
              <a:t>Inheritance – defining a subclass  that inheriting existing functions and variables of a parent class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Oriented Concepts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0356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Class that cannot be instantiated, only inherited. </a:t>
            </a:r>
            <a:endParaRPr lang="en-US" dirty="0" smtClean="0"/>
          </a:p>
          <a:p>
            <a:r>
              <a:rPr lang="en-US" dirty="0" smtClean="0"/>
              <a:t>Class that contains abstract method(s) must be declared abstract</a:t>
            </a:r>
            <a:endParaRPr lang="en-US" dirty="0"/>
          </a:p>
          <a:p>
            <a:r>
              <a:rPr lang="en-US" dirty="0" smtClean="0"/>
              <a:t>declare </a:t>
            </a:r>
            <a:r>
              <a:rPr lang="en-US" dirty="0"/>
              <a:t>an abstract class with the keyword </a:t>
            </a:r>
            <a:r>
              <a:rPr lang="en-US" b="1" dirty="0"/>
              <a:t>abstract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Class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30733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Class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389908" y="1988463"/>
            <a:ext cx="7178211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6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&lt;?php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abstract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 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class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 AbstractClass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abstract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 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protected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 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function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 getValue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en-US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abstract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 </a:t>
            </a:r>
            <a:r>
              <a:rPr lang="en-US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protected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 </a:t>
            </a:r>
            <a:r>
              <a:rPr lang="en-US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function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 </a:t>
            </a:r>
            <a:r>
              <a:rPr lang="en-US" sz="1600" dirty="0" err="1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prefixValue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$prefix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);</a:t>
            </a:r>
            <a:endParaRPr lang="en-US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public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 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function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 printOut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 {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	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print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 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$this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-&gt;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getValue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 . 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"\n"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class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 ConcreteClass1 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extends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 AbstractClass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protected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 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function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 getValue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 {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	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return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 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"ConcreteClass1"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public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 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function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 prefixValue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$prefix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 {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	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return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 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</a:t>
            </a:r>
            <a:r>
              <a:rPr lang="id-ID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{$prefix}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ConcreteClass1"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1320464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provide a common function names to the </a:t>
            </a:r>
            <a:r>
              <a:rPr lang="en-US" dirty="0" smtClean="0"/>
              <a:t>implementers</a:t>
            </a:r>
          </a:p>
          <a:p>
            <a:r>
              <a:rPr lang="en-US" dirty="0" smtClean="0"/>
              <a:t>Define method(s) without detail specification</a:t>
            </a:r>
          </a:p>
          <a:p>
            <a:r>
              <a:rPr lang="en-US" dirty="0" smtClean="0"/>
              <a:t>Methods in interface must be declared public</a:t>
            </a:r>
          </a:p>
          <a:p>
            <a:r>
              <a:rPr lang="en-US" dirty="0" smtClean="0"/>
              <a:t>Use keyword implement to use an interface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7267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Class cannot extends more than one class</a:t>
            </a:r>
          </a:p>
          <a:p>
            <a:r>
              <a:rPr lang="en-US" dirty="0" smtClean="0"/>
              <a:t>Interface can be extended to other interface using extend keyword</a:t>
            </a:r>
          </a:p>
          <a:p>
            <a:r>
              <a:rPr lang="en-US" dirty="0" smtClean="0"/>
              <a:t>Class that implement an interface must implement all the methods from the interface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5909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489218" y="1947765"/>
            <a:ext cx="5041428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600" dirty="0" smtClean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&lt;?php</a:t>
            </a:r>
            <a:endParaRPr lang="id-ID" sz="1600" dirty="0" smtClean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600" b="1" dirty="0" smtClean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interface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a 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sz="1600" dirty="0" smtClean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600" b="1" dirty="0" smtClean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public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b="1" dirty="0" smtClean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function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foo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();</a:t>
            </a:r>
            <a:endParaRPr lang="id-ID" sz="1600" dirty="0" smtClean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600" dirty="0" smtClean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endParaRPr lang="id-ID" sz="1600" dirty="0" smtClean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600" b="1" dirty="0" smtClean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interface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b </a:t>
            </a:r>
            <a:r>
              <a:rPr lang="id-ID" sz="1600" b="1" dirty="0" smtClean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extends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a 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sz="1600" dirty="0" smtClean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600" b="1" dirty="0" smtClean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public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b="1" dirty="0" smtClean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function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baz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Baz </a:t>
            </a:r>
            <a:r>
              <a:rPr lang="id-ID" sz="1600" dirty="0" smtClean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$baz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);</a:t>
            </a:r>
            <a:endParaRPr lang="id-ID" sz="1600" dirty="0" smtClean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600" dirty="0" smtClean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 smtClean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sz="1600" dirty="0"/>
          </a:p>
        </p:txBody>
      </p:sp>
      <p:sp>
        <p:nvSpPr>
          <p:cNvPr id="10" name="Rectangle 9"/>
          <p:cNvSpPr/>
          <p:nvPr/>
        </p:nvSpPr>
        <p:spPr>
          <a:xfrm>
            <a:off x="3867984" y="3833395"/>
            <a:ext cx="4910204" cy="28007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600" dirty="0" smtClean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&lt;?php</a:t>
            </a:r>
            <a:endParaRPr lang="id-ID" sz="1600" dirty="0" smtClean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600" b="1" dirty="0" smtClean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class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c </a:t>
            </a:r>
            <a:r>
              <a:rPr lang="id-ID" sz="1600" b="1" dirty="0" smtClean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implements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b 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sz="1600" dirty="0" smtClean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600" b="1" dirty="0" smtClean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public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b="1" dirty="0" smtClean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function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foo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sz="1600" dirty="0" smtClean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	</a:t>
            </a:r>
            <a:r>
              <a:rPr lang="id-ID" sz="1600" b="1" dirty="0" smtClean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echo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"foo"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600" dirty="0" smtClean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600" dirty="0" smtClean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endParaRPr lang="id-ID" sz="1600" dirty="0" smtClean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600" b="1" dirty="0" smtClean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public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b="1" dirty="0" smtClean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function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baz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Baz </a:t>
            </a:r>
            <a:r>
              <a:rPr lang="id-ID" sz="1600" dirty="0" smtClean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$baz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sz="1600" dirty="0" smtClean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	</a:t>
            </a:r>
            <a:r>
              <a:rPr lang="id-ID" sz="1600" b="1" dirty="0" smtClean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echo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"baz"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 smtClean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$baz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600" dirty="0" smtClean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600" dirty="0" smtClean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600" dirty="0" smtClean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 smtClean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109541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Model View Controller</a:t>
            </a:r>
          </a:p>
          <a:p>
            <a:r>
              <a:rPr lang="en-US" dirty="0" smtClean="0"/>
              <a:t>Most common design pattern used in web application</a:t>
            </a:r>
          </a:p>
          <a:p>
            <a:r>
              <a:rPr lang="en-US" dirty="0" smtClean="0"/>
              <a:t>Introduced by Smalltalk, adopted and popularized by Java</a:t>
            </a:r>
          </a:p>
          <a:p>
            <a:r>
              <a:rPr lang="en-US" dirty="0" smtClean="0"/>
              <a:t>A lot of PHP framework using MVC design pattern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and MVC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529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The model is responsible for organizing the data</a:t>
            </a:r>
            <a:r>
              <a:rPr lang="en-US" dirty="0" smtClean="0"/>
              <a:t>.</a:t>
            </a:r>
          </a:p>
          <a:p>
            <a:r>
              <a:rPr lang="en-US" dirty="0" smtClean="0"/>
              <a:t>View </a:t>
            </a:r>
            <a:r>
              <a:rPr lang="en-US" dirty="0"/>
              <a:t>tasked to display the data sent by the model in a specific format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Controller </a:t>
            </a:r>
            <a:r>
              <a:rPr lang="en-US" dirty="0"/>
              <a:t>handles layer model and the view to working together</a:t>
            </a:r>
            <a:r>
              <a:rPr lang="en-US" dirty="0" smtClean="0"/>
              <a:t>.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and MVC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026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anose="020B0600070205080204" pitchFamily="34" charset="-128"/>
              </a:rPr>
              <a:t>PHP </a:t>
            </a:r>
            <a:r>
              <a:rPr lang="en-US" dirty="0" err="1" smtClean="0">
                <a:ea typeface="ＭＳ Ｐゴシック" panose="020B0600070205080204" pitchFamily="34" charset="-128"/>
              </a:rPr>
              <a:t>andMVC</a:t>
            </a:r>
            <a:endParaRPr 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3209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92375"/>
            <a:ext cx="74914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37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anose="020B0600070205080204" pitchFamily="34" charset="-128"/>
              </a:rPr>
              <a:t>PHP </a:t>
            </a:r>
            <a:r>
              <a:rPr lang="en-US" dirty="0" smtClean="0">
                <a:ea typeface="ＭＳ Ｐゴシック" panose="020B0600070205080204" pitchFamily="34" charset="-128"/>
              </a:rPr>
              <a:t>and MVC</a:t>
            </a:r>
            <a:endParaRPr lang="id-ID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3312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370138"/>
            <a:ext cx="4392612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40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Model/</a:t>
            </a:r>
            <a:r>
              <a:rPr lang="en-US" dirty="0" err="1"/>
              <a:t>B</a:t>
            </a:r>
            <a:r>
              <a:rPr lang="en-US" dirty="0" err="1" smtClean="0"/>
              <a:t>ook.php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50EE-C2A1-473F-AA93-68AD9A00DEA4}" type="datetime1">
              <a:rPr lang="id-ID" smtClean="0"/>
              <a:t>29/09/2015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7795-FE6E-47ED-9882-30BED3C86FAF}" type="slidenum">
              <a:rPr lang="id-ID" smtClean="0"/>
              <a:pPr/>
              <a:t>29</a:t>
            </a:fld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365124" y="2039290"/>
            <a:ext cx="8326439" cy="36625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6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&lt;?php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class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Book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 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public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$title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 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public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$author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 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public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$description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public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function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__construct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$title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$author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$description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</a:t>
            </a:r>
            <a:endParaRPr lang="en-US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     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$this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-&gt;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title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$title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     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$this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-&gt;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author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$author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     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$this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-&gt;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description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$description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4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General form : 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Classes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569296" y="2644968"/>
            <a:ext cx="5403488" cy="31393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292100"/>
            <a:r>
              <a:rPr lang="id-ID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&lt;?php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92100"/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class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ClassName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92100"/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var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$var1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92100"/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var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$var2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"constant string"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92100"/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92100"/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function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myfunc 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$arg1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$arg2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92100"/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	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[..]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92100"/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92100"/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[..]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92100"/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92100"/>
            <a:r>
              <a:rPr lang="id-ID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65785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Model/</a:t>
            </a:r>
            <a:r>
              <a:rPr lang="en-US" dirty="0" err="1" smtClean="0"/>
              <a:t>Model.php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50EE-C2A1-473F-AA93-68AD9A00DEA4}" type="datetime1">
              <a:rPr lang="id-ID" smtClean="0"/>
              <a:t>29/09/2015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7795-FE6E-47ED-9882-30BED3C86FAF}" type="slidenum">
              <a:rPr lang="id-ID" smtClean="0"/>
              <a:pPr/>
              <a:t>30</a:t>
            </a:fld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365124" y="2039290"/>
            <a:ext cx="7728289" cy="32932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6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&lt;?php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include_once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"model/Book.php</a:t>
            </a:r>
            <a:r>
              <a:rPr lang="id-ID" sz="1600" dirty="0" smtClean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class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Model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 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public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function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getBookList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return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array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    	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"Jungle Book"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=&gt;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en-US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Book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"Jungle Book"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"R. Kipling"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"A classic book."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),</a:t>
            </a:r>
            <a:endParaRPr lang="en-US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    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"Moonwalker"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=&gt;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en-US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Book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"Moonwalker"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"J. Walker"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""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),</a:t>
            </a:r>
            <a:endParaRPr lang="en-US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    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"PHP for Dummies"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=&gt;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en-US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new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Book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"PHP for Dummies"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"Some Smart Guy"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""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</a:t>
            </a:r>
            <a:endParaRPr lang="en-US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    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 </a:t>
            </a:r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7255" y="4950308"/>
            <a:ext cx="6194307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600" b="1" dirty="0" smtClean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public</a:t>
            </a:r>
            <a:r>
              <a:rPr lang="id-ID" sz="16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function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getBook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$title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600" dirty="0" smtClean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allBooks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$this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-&gt;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getBookList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    	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return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$allBooks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[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$title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];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94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view/viewbook.php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50EE-C2A1-473F-AA93-68AD9A00DEA4}" type="datetime1">
              <a:rPr lang="id-ID" smtClean="0"/>
              <a:t>29/09/2015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7795-FE6E-47ED-9882-30BED3C86FAF}" type="slidenum">
              <a:rPr lang="id-ID" smtClean="0"/>
              <a:pPr/>
              <a:t>31</a:t>
            </a:fld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365124" y="2039290"/>
            <a:ext cx="8326439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&lt;html&gt;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&lt;head&gt;&lt;/head&gt;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&lt;body&gt;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6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</a:t>
            </a:r>
            <a:r>
              <a:rPr lang="id-ID" sz="16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&lt;?php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     </a:t>
            </a:r>
            <a:r>
              <a:rPr lang="en-US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echo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'Title:'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$book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-&gt;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title 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'&lt;</a:t>
            </a:r>
            <a:r>
              <a:rPr lang="en-US" sz="1600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br</a:t>
            </a:r>
            <a:r>
              <a:rPr lang="en-US" sz="16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/&gt;'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     </a:t>
            </a:r>
            <a:r>
              <a:rPr lang="en-US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echo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'Author:'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$book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-&gt;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author 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'&lt;</a:t>
            </a:r>
            <a:r>
              <a:rPr lang="en-US" sz="1600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br</a:t>
            </a:r>
            <a:r>
              <a:rPr lang="en-US" sz="16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/&gt;'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     </a:t>
            </a:r>
            <a:r>
              <a:rPr lang="en-US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echo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'Description:'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$book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-&gt;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description 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'&lt;</a:t>
            </a:r>
            <a:r>
              <a:rPr lang="en-US" sz="1600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br</a:t>
            </a:r>
            <a:r>
              <a:rPr lang="en-US" sz="16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/&gt;'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 </a:t>
            </a:r>
            <a:r>
              <a:rPr lang="id-ID" sz="16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&lt;/body&gt;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&lt;/html</a:t>
            </a:r>
            <a:r>
              <a:rPr lang="id-ID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4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view/</a:t>
            </a:r>
            <a:r>
              <a:rPr lang="en-US" dirty="0" err="1">
                <a:ea typeface="ＭＳ Ｐゴシック" panose="020B0600070205080204" pitchFamily="34" charset="-128"/>
              </a:rPr>
              <a:t>booklist.php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50EE-C2A1-473F-AA93-68AD9A00DEA4}" type="datetime1">
              <a:rPr lang="id-ID" smtClean="0"/>
              <a:t>29/09/2015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7795-FE6E-47ED-9882-30BED3C86FAF}" type="slidenum">
              <a:rPr lang="id-ID" smtClean="0"/>
              <a:pPr/>
              <a:t>32</a:t>
            </a:fld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365124" y="2039290"/>
            <a:ext cx="8326439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233363"/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&lt;html&gt;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defTabSz="233363"/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&lt;head&gt;&lt;/head&gt;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defTabSz="233363"/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&lt;body&gt;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defTabSz="233363"/>
            <a:r>
              <a:rPr lang="id-ID" sz="16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&lt;table&gt;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defTabSz="233363"/>
            <a:r>
              <a:rPr lang="id-ID" sz="16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	</a:t>
            </a:r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&lt;tbody&gt;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defTabSz="233363"/>
            <a:r>
              <a:rPr lang="en-US" sz="16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		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tr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&gt;&lt;td&gt;</a:t>
            </a:r>
            <a:r>
              <a:rPr lang="en-US" sz="16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Title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&lt;/td&gt;&lt;td&gt;</a:t>
            </a:r>
            <a:r>
              <a:rPr lang="en-US" sz="16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Author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&lt;/td&gt;&lt;td&gt;</a:t>
            </a:r>
            <a:r>
              <a:rPr lang="en-US" sz="16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Description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&lt;/td&gt;&lt;/</a:t>
            </a:r>
            <a:r>
              <a:rPr lang="en-US" sz="1600" dirty="0" err="1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tr</a:t>
            </a:r>
            <a:r>
              <a:rPr lang="en-US" sz="16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endParaRPr lang="en-US" sz="16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defTabSz="233363"/>
            <a:r>
              <a:rPr lang="id-ID" sz="16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	</a:t>
            </a:r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&lt;/tbody&gt;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defTabSz="233363"/>
            <a:r>
              <a:rPr lang="id-ID" sz="16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	</a:t>
            </a:r>
            <a:r>
              <a:rPr lang="id-ID" sz="16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</a:t>
            </a:r>
            <a:r>
              <a:rPr lang="id-ID" sz="1600" dirty="0" smtClean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php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33363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foreach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$books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as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$book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             </a:t>
            </a:r>
          </a:p>
          <a:p>
            <a:pPr defTabSz="233363"/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	</a:t>
            </a:r>
            <a:r>
              <a:rPr lang="en-US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echo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'&lt;</a:t>
            </a:r>
            <a:r>
              <a:rPr lang="en-US" sz="1600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tr</a:t>
            </a:r>
            <a:r>
              <a:rPr lang="en-US" sz="16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&gt;&lt;td&gt;&lt;a </a:t>
            </a:r>
            <a:r>
              <a:rPr lang="en-US" sz="1600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href</a:t>
            </a:r>
            <a:r>
              <a:rPr lang="en-US" sz="16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="</a:t>
            </a:r>
            <a:r>
              <a:rPr lang="en-US" sz="1600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index.php?book</a:t>
            </a:r>
            <a:r>
              <a:rPr lang="en-US" sz="16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='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</a:p>
          <a:p>
            <a:pPr defTabSz="233363"/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	</a:t>
            </a:r>
            <a:r>
              <a:rPr lang="en-US" sz="16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$book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-&gt;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title 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'"&gt;'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$book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-&gt;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title 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'&lt;/a&gt;&lt;/td&gt;&lt;td&gt;'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</a:t>
            </a:r>
            <a:endParaRPr lang="en-US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33363"/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	</a:t>
            </a:r>
            <a:r>
              <a:rPr lang="en-US" sz="16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$book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-&gt;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author 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'&lt;/td&gt;&lt;td&gt;'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$book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-&gt;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description </a:t>
            </a:r>
            <a:r>
              <a:rPr lang="en-US" sz="16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</a:t>
            </a:r>
            <a:endParaRPr lang="en-US" sz="1600" dirty="0" smtClean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33363"/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en-US" sz="1600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en-US" sz="1600" dirty="0" smtClean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'&lt;/</a:t>
            </a:r>
            <a:r>
              <a:rPr lang="en-US" sz="16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td&gt;&lt;/</a:t>
            </a:r>
            <a:r>
              <a:rPr lang="en-US" sz="1600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tr</a:t>
            </a:r>
            <a:r>
              <a:rPr lang="en-US" sz="16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&gt;'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en-US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33363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33363"/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6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defTabSz="233363"/>
            <a:r>
              <a:rPr lang="id-ID" sz="16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</a:t>
            </a:r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&lt;/table&gt;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defTabSz="233363"/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&lt;/body&gt;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pPr defTabSz="233363"/>
            <a:r>
              <a:rPr lang="id-ID" sz="1600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&lt;/html</a:t>
            </a:r>
            <a:r>
              <a:rPr lang="id-ID" sz="1600" dirty="0" smtClean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4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anose="020B0600070205080204" pitchFamily="34" charset="-128"/>
              </a:rPr>
              <a:t>controller/</a:t>
            </a:r>
            <a:r>
              <a:rPr lang="en-US" dirty="0" err="1">
                <a:ea typeface="ＭＳ Ｐゴシック" panose="020B0600070205080204" pitchFamily="34" charset="-128"/>
              </a:rPr>
              <a:t>Controller.php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50EE-C2A1-473F-AA93-68AD9A00DEA4}" type="datetime1">
              <a:rPr lang="id-ID" smtClean="0"/>
              <a:t>29/09/2015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7795-FE6E-47ED-9882-30BED3C86FAF}" type="slidenum">
              <a:rPr lang="id-ID" smtClean="0"/>
              <a:pPr/>
              <a:t>33</a:t>
            </a:fld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365124" y="2039290"/>
            <a:ext cx="8326439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6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&lt;?php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include_once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"model/Model.php"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class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Controller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public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$model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public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function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__construct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$this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-&gt;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model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new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Model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	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public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function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invoke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(){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if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(!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isset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$_GET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[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'book'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]))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$books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$this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-&gt;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model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-&gt;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getBookList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		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include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'view/booklist.php'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else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en-US" sz="16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$book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$this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-&gt;</a:t>
            </a:r>
            <a:r>
              <a:rPr lang="en-US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model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-&gt;</a:t>
            </a:r>
            <a:r>
              <a:rPr lang="en-US" sz="1600" dirty="0" err="1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getBook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$_GET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[</a:t>
            </a:r>
            <a:r>
              <a:rPr lang="en-US" sz="16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'book'</a:t>
            </a:r>
            <a:r>
              <a:rPr lang="en-US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]);</a:t>
            </a:r>
            <a:endParaRPr lang="en-US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		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include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'view/viewbook.php'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r>
              <a:rPr lang="id-ID" sz="1600" dirty="0" smtClean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42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ＭＳ Ｐゴシック" panose="020B0600070205080204" pitchFamily="34" charset="-128"/>
              </a:rPr>
              <a:t>index.php</a:t>
            </a:r>
            <a:endParaRPr lang="id-ID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F50EE-C2A1-473F-AA93-68AD9A00DEA4}" type="datetime1">
              <a:rPr lang="id-ID" smtClean="0"/>
              <a:t>29/09/2015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B7795-FE6E-47ED-9882-30BED3C86FAF}" type="slidenum">
              <a:rPr lang="id-ID" smtClean="0"/>
              <a:pPr/>
              <a:t>34</a:t>
            </a:fld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365124" y="2039290"/>
            <a:ext cx="8326439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sz="16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&lt;?php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include_once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sz="16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"controller/Controller.php"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$controller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sz="16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new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Controller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$controller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-&gt;</a:t>
            </a:r>
            <a:r>
              <a:rPr lang="id-ID" sz="16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invoke</a:t>
            </a:r>
            <a:r>
              <a:rPr lang="id-ID" sz="16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();</a:t>
            </a:r>
            <a:endParaRPr lang="id-ID" sz="16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sz="1600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sz="16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75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anose="020B0600070205080204" pitchFamily="34" charset="-128"/>
              </a:rPr>
              <a:t>PHP </a:t>
            </a:r>
            <a:r>
              <a:rPr lang="en-US" dirty="0" smtClean="0">
                <a:ea typeface="ＭＳ Ｐゴシック" panose="020B0600070205080204" pitchFamily="34" charset="-128"/>
              </a:rPr>
              <a:t>and MVC</a:t>
            </a:r>
            <a:endParaRPr lang="en-US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4029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362200"/>
            <a:ext cx="655320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26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358775" cy="365125"/>
          </a:xfrm>
        </p:spPr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643063" cy="365125"/>
          </a:xfrm>
        </p:spPr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9/28/2015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2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err="1" smtClean="0"/>
              <a:t>example.php</a:t>
            </a:r>
            <a:r>
              <a:rPr lang="en-US" dirty="0" smtClean="0"/>
              <a:t>: 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Classes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569295" y="2549858"/>
            <a:ext cx="5403488" cy="3693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292100"/>
            <a:r>
              <a:rPr lang="id-ID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&lt;?php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92100"/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class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HelloWorld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92100"/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public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$name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92100"/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</a:p>
          <a:p>
            <a:pPr defTabSz="292100"/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function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sayHello 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92100"/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	</a:t>
            </a:r>
            <a:r>
              <a:rPr lang="id-ID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echo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"hello "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</a:t>
            </a:r>
            <a:r>
              <a:rPr lang="id-ID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$this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-&gt;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name.</a:t>
            </a:r>
            <a:r>
              <a:rPr lang="id-ID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"!"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92100"/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92100"/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</a:p>
          <a:p>
            <a:pPr defTabSz="292100"/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function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sayHello</a:t>
            </a:r>
            <a:r>
              <a:rPr lang="en-US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To</a:t>
            </a:r>
            <a:r>
              <a:rPr lang="id-ID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$name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92100"/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	</a:t>
            </a:r>
            <a:r>
              <a:rPr lang="id-ID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echo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"hello </a:t>
            </a:r>
            <a:r>
              <a:rPr lang="id-ID" b="1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$name</a:t>
            </a:r>
            <a:r>
              <a:rPr lang="id-ID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!"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92100"/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</a:p>
          <a:p>
            <a:pPr defTabSz="292100"/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pPr defTabSz="292100"/>
            <a:r>
              <a:rPr lang="id-ID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99141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example.php</a:t>
            </a:r>
            <a:r>
              <a:rPr lang="en-US" dirty="0" smtClean="0"/>
              <a:t>: 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 Classes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569295" y="2549858"/>
            <a:ext cx="5403488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&lt;?php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require_once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'example.php'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);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$hObj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new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HelloWorld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$hObj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-&gt;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name 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"Andi"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$hObj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-&gt;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sayHello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();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$hObj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-&gt;</a:t>
            </a:r>
            <a:r>
              <a:rPr lang="id-ID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sayHello</a:t>
            </a:r>
            <a:r>
              <a:rPr lang="en-US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To</a:t>
            </a:r>
            <a:r>
              <a:rPr lang="id-ID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dirty="0" smtClean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</a:t>
            </a:r>
            <a:r>
              <a:rPr lang="id-ID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Bayu</a:t>
            </a:r>
            <a:r>
              <a:rPr lang="id-ID" dirty="0" smtClean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</a:t>
            </a:r>
            <a:r>
              <a:rPr lang="id-ID" dirty="0" smtClean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);</a:t>
            </a:r>
            <a:endParaRPr lang="en-US" dirty="0" smtClean="0">
              <a:solidFill>
                <a:srgbClr val="8000FF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dirty="0" smtClean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var_dump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$hObj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);</a:t>
            </a:r>
            <a:endParaRPr lang="id-ID" dirty="0"/>
          </a:p>
          <a:p>
            <a:r>
              <a:rPr lang="id-ID" dirty="0" smtClean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r>
              <a:rPr lang="id-ID" b="1" dirty="0" smtClean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endParaRPr lang="id-ID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6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Public</a:t>
            </a:r>
          </a:p>
          <a:p>
            <a:pPr lvl="1"/>
            <a:r>
              <a:rPr lang="en-US" dirty="0" smtClean="0"/>
              <a:t>Attributes/methods can be accessed from outside of the class</a:t>
            </a:r>
          </a:p>
          <a:p>
            <a:r>
              <a:rPr lang="en-US" dirty="0" smtClean="0"/>
              <a:t>Private</a:t>
            </a:r>
          </a:p>
          <a:p>
            <a:pPr lvl="1"/>
            <a:r>
              <a:rPr lang="en-US" dirty="0"/>
              <a:t>Attributes/methods </a:t>
            </a:r>
            <a:r>
              <a:rPr lang="en-US" dirty="0" smtClean="0"/>
              <a:t>can only be accessed from the class</a:t>
            </a:r>
          </a:p>
          <a:p>
            <a:r>
              <a:rPr lang="en-US" dirty="0" smtClean="0"/>
              <a:t>Protected</a:t>
            </a:r>
          </a:p>
          <a:p>
            <a:pPr lvl="1"/>
            <a:r>
              <a:rPr lang="en-US" dirty="0"/>
              <a:t>Attributes/methods </a:t>
            </a:r>
            <a:r>
              <a:rPr lang="en-US" dirty="0" smtClean="0"/>
              <a:t>can be accessed from the class and its subclasses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Modifier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2964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Encapsulation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389908" y="1998323"/>
            <a:ext cx="5403488" cy="36933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&lt;?php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class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HelloWorld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private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$name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</a:p>
          <a:p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function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setName 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$name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	</a:t>
            </a:r>
            <a:r>
              <a:rPr lang="id-ID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$this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-&gt;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name 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$name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</a:p>
          <a:p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function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getName 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	</a:t>
            </a:r>
            <a:r>
              <a:rPr lang="id-ID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echo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$this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-&gt;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name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</a:p>
          <a:p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dirty="0" smtClean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03121" y="4594293"/>
            <a:ext cx="4034577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dirty="0" smtClean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</a:t>
            </a:r>
            <a:r>
              <a:rPr lang="id-ID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php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$hObj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id-ID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new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HelloWorld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$hObj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-&gt;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setName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id-ID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'danu'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);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$hObj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-&gt;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getName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();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78388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Fixed value</a:t>
            </a:r>
          </a:p>
          <a:p>
            <a:r>
              <a:rPr lang="en-US" dirty="0" smtClean="0"/>
              <a:t>Declared without ‘$’ symbol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810596" y="3196732"/>
            <a:ext cx="6447941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d-ID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&lt;?php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class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 MyClass 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const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 constant 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 </a:t>
            </a:r>
            <a:r>
              <a:rPr lang="id-ID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'constant value'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function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 showConstant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() {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    </a:t>
            </a:r>
            <a:r>
              <a:rPr lang="id-ID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echo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  self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::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constant 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 </a:t>
            </a:r>
            <a:r>
              <a:rPr lang="id-ID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"\n"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id-ID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echo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 MyClass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::</a:t>
            </a:r>
            <a:r>
              <a:rPr lang="id-ID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constant 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 </a:t>
            </a:r>
            <a:r>
              <a:rPr lang="id-ID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"\n"</a:t>
            </a:r>
            <a:r>
              <a:rPr lang="id-ID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id-ID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id-ID" dirty="0">
                <a:solidFill>
                  <a:srgbClr val="FF0000"/>
                </a:solidFill>
                <a:highlight>
                  <a:srgbClr val="FDF8E3"/>
                </a:highlight>
                <a:latin typeface="Courier New" panose="02070309020205020404" pitchFamily="49" charset="0"/>
              </a:rPr>
              <a:t>?&gt;</a:t>
            </a:r>
            <a:endParaRPr lang="id-ID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3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Call property/method without instantiate the object first</a:t>
            </a:r>
          </a:p>
          <a:p>
            <a:r>
              <a:rPr lang="en-US" dirty="0" smtClean="0"/>
              <a:t>A property that declared static cannot be accessed by instantiated object</a:t>
            </a:r>
            <a:endParaRPr lang="id-ID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3137D54C-61CE-1041-9449-8583DE2630BB}" type="datetime1">
              <a:rPr lang="en-US" smtClean="0"/>
              <a:pPr>
                <a:defRPr/>
              </a:pPr>
              <a:t>9/29/2015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Keyword</a:t>
            </a:r>
            <a:endParaRPr lang="id-ID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272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informatika_slid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1718</TotalTime>
  <Words>868</Words>
  <Application>Microsoft Office PowerPoint</Application>
  <PresentationFormat>On-screen Show (4:3)</PresentationFormat>
  <Paragraphs>473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ＭＳ Ｐゴシック</vt:lpstr>
      <vt:lpstr>Arial</vt:lpstr>
      <vt:lpstr>Brush Script Std</vt:lpstr>
      <vt:lpstr>Calibri</vt:lpstr>
      <vt:lpstr>Courier New</vt:lpstr>
      <vt:lpstr>Lucida Grande</vt:lpstr>
      <vt:lpstr>Verdana</vt:lpstr>
      <vt:lpstr>Wingdings</vt:lpstr>
      <vt:lpstr>template_informatika_slide</vt:lpstr>
      <vt:lpstr>Software Engineering for Internet Applications</vt:lpstr>
      <vt:lpstr>Object Oriented Concepts</vt:lpstr>
      <vt:lpstr>PHP Classes</vt:lpstr>
      <vt:lpstr>PHP Classes</vt:lpstr>
      <vt:lpstr>PHP Classes</vt:lpstr>
      <vt:lpstr>Access Modifier</vt:lpstr>
      <vt:lpstr>Encapsulation</vt:lpstr>
      <vt:lpstr>Constant</vt:lpstr>
      <vt:lpstr>Static Keyword</vt:lpstr>
      <vt:lpstr>Static Keyword</vt:lpstr>
      <vt:lpstr>Static Keyword</vt:lpstr>
      <vt:lpstr>Constructor</vt:lpstr>
      <vt:lpstr>Destructor</vt:lpstr>
      <vt:lpstr>Inheritance</vt:lpstr>
      <vt:lpstr>Inheritance</vt:lpstr>
      <vt:lpstr>Calling Parent constructors</vt:lpstr>
      <vt:lpstr>Final Keyword</vt:lpstr>
      <vt:lpstr>Final Keyword</vt:lpstr>
      <vt:lpstr>Final Keyword</vt:lpstr>
      <vt:lpstr>Abstract Class</vt:lpstr>
      <vt:lpstr>Abstract Class</vt:lpstr>
      <vt:lpstr>Interface</vt:lpstr>
      <vt:lpstr>Interface</vt:lpstr>
      <vt:lpstr>Interface</vt:lpstr>
      <vt:lpstr>PHP and MVC</vt:lpstr>
      <vt:lpstr>PHP and MVC</vt:lpstr>
      <vt:lpstr>PHP andMVC</vt:lpstr>
      <vt:lpstr>PHP and MVC</vt:lpstr>
      <vt:lpstr>Model/Book.php</vt:lpstr>
      <vt:lpstr>Model/Model.php</vt:lpstr>
      <vt:lpstr>view/viewbook.php</vt:lpstr>
      <vt:lpstr>view/booklist.php</vt:lpstr>
      <vt:lpstr>controller/Controller.php</vt:lpstr>
      <vt:lpstr>index.php</vt:lpstr>
      <vt:lpstr>PHP and MVC</vt:lpstr>
      <vt:lpstr>PowerPoint Presentation</vt:lpstr>
    </vt:vector>
  </TitlesOfParts>
  <Company>IEEE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anditya</cp:lastModifiedBy>
  <cp:revision>151</cp:revision>
  <dcterms:created xsi:type="dcterms:W3CDTF">2012-11-14T18:53:32Z</dcterms:created>
  <dcterms:modified xsi:type="dcterms:W3CDTF">2015-09-29T00:31:44Z</dcterms:modified>
</cp:coreProperties>
</file>