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59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72" r:id="rId11"/>
    <p:sldId id="273" r:id="rId12"/>
    <p:sldId id="274" r:id="rId13"/>
    <p:sldId id="275" r:id="rId14"/>
    <p:sldId id="276" r:id="rId15"/>
    <p:sldId id="269" r:id="rId16"/>
    <p:sldId id="268" r:id="rId17"/>
    <p:sldId id="270" r:id="rId18"/>
    <p:sldId id="277" r:id="rId19"/>
    <p:sldId id="27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58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89907" y="2187701"/>
            <a:ext cx="8301655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&lt;style&gt;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{font-family: Verdana, sans-serif; font-size:0.8em;}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header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nav, section, article, footer {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border:1px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solid grey; margin:5px; padding:8px;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nav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 {margin:0; padding:0;}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nav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ul li {display:inline; margin:5px;}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myNewStyle 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display: block;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background-color: #ddd;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padding: 50px;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font-size: 30px;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 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&lt;/style&gt;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9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79873" y="2090049"/>
            <a:ext cx="7659176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lang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"en"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&lt;title&gt;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HTML5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&lt;/title&gt;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&lt;meta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charset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"utf-8"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&lt;/head&gt;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&lt;header&gt;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&lt;h1&gt;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HTML5 Skeleton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&lt;/h1&gt;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&lt;/header&gt;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&lt;nav&gt;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&lt;ul&gt;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&lt;li&gt;&lt;a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href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""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 1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&lt;/a&gt;&lt;/li&gt;</a:t>
            </a:r>
            <a:endParaRPr lang="it-IT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&lt;li&gt;&lt;a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href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""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 2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&lt;/a&gt;&lt;/li&gt;</a:t>
            </a:r>
            <a:endParaRPr lang="it-IT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&lt;li&gt;&lt;a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href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""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Menu 3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&lt;/a&gt;&lt;/li&gt;</a:t>
            </a:r>
            <a:endParaRPr lang="it-IT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&lt;/ul&gt;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&lt;/nav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2109666"/>
            <a:ext cx="7659176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&lt;section&gt;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&lt;h2&gt;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Section Title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&lt;/h2&gt;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&lt;article&gt;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&lt;h2&gt;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article 1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&lt;/h2&gt;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Lorem ipsum dolor sit amet, consectetur adipiscing elit, sed do eiusmod tempor incididunt ut labore et dolore magna aliqua.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&lt;/article&gt;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&lt;article&gt;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&lt;h2&gt;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article 2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&lt;/h2&gt;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Ut enim ad minim veniam, quis nostrud exercitation ullamco laboris nisi ut aliquip ex ea commodo consequat.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&lt;/article&gt;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&lt;article&gt;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&lt;h2&gt;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article 3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&lt;/h2&gt;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&lt;myNewStyle&gt;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Lorem ipsum dolor sit amet.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&lt;/myNewStyle&gt;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&lt;/article&gt;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&lt;/section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9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2153910"/>
            <a:ext cx="7659176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&lt;footer&gt;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&lt;p&gt;</a:t>
            </a:r>
            <a:r>
              <a:rPr lang="en-US" sz="1400" dirty="0">
                <a:solidFill>
                  <a:srgbClr val="000000"/>
                </a:solidFill>
                <a:highlight>
                  <a:srgbClr val="FEFDE0"/>
                </a:highlight>
                <a:latin typeface="Courier New" panose="02070309020205020404" pitchFamily="49" charset="0"/>
              </a:rPr>
              <a:t>&amp;copy;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2015 Tel-U. All rights reserved.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&lt;/footer&gt;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4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07574" y="841061"/>
            <a:ext cx="5934345" cy="5610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980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extension to the forms features found in HTML4. 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a greater degree of semantic mark-up </a:t>
            </a:r>
            <a:r>
              <a:rPr lang="en-US" dirty="0" smtClean="0"/>
              <a:t>and </a:t>
            </a:r>
            <a:r>
              <a:rPr lang="en-US" dirty="0"/>
              <a:t>remove a great deal of the need for tedious scripting and styling that was required in HTML4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HTML5 - Web Forms 2.0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32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149590" cy="4025490"/>
          </a:xfrm>
        </p:spPr>
        <p:txBody>
          <a:bodyPr/>
          <a:lstStyle/>
          <a:p>
            <a:pPr marL="171450" indent="-171450">
              <a:spcBef>
                <a:spcPts val="600"/>
              </a:spcBef>
            </a:pPr>
            <a:r>
              <a:rPr lang="en-US" sz="2000" dirty="0" err="1" smtClean="0"/>
              <a:t>datetime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date and time (year, month, day, hour, minute, second, fractions of a second) encoded according to ISO 8601 with the time zone set to UTC.</a:t>
            </a:r>
          </a:p>
          <a:p>
            <a:pPr marL="171450" indent="-171450">
              <a:spcBef>
                <a:spcPts val="600"/>
              </a:spcBef>
            </a:pPr>
            <a:r>
              <a:rPr lang="en-US" sz="2000" dirty="0" err="1"/>
              <a:t>datetime</a:t>
            </a:r>
            <a:r>
              <a:rPr lang="en-US" sz="2000" dirty="0"/>
              <a:t>-local 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date and time (year, month, day, hour, minute, second, fractions of a second) encoded according to ISO 8601, with no time zone information.</a:t>
            </a:r>
            <a:endParaRPr lang="en-US" sz="1200" dirty="0"/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date 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date (year, month, day) encoded according to ISO 8601</a:t>
            </a:r>
            <a:r>
              <a:rPr lang="en-US" sz="1400" dirty="0" smtClean="0"/>
              <a:t>.</a:t>
            </a:r>
            <a:endParaRPr lang="en-US" sz="1400" dirty="0"/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month 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date consisting of a year and a month encoded according to ISO 8601.</a:t>
            </a:r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week 	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date consisting of a year and a week number encoded according to ISO 8601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Web </a:t>
            </a:r>
            <a:r>
              <a:rPr lang="id-ID" dirty="0"/>
              <a:t>Forms </a:t>
            </a:r>
            <a:r>
              <a:rPr lang="id-ID" dirty="0" smtClean="0"/>
              <a:t>2.0</a:t>
            </a:r>
            <a:r>
              <a:rPr lang="en-US" dirty="0" smtClean="0"/>
              <a:t> - &lt;input&gt;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67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</a:pPr>
            <a:r>
              <a:rPr lang="en-US" sz="2000" dirty="0" smtClean="0"/>
              <a:t>time </a:t>
            </a:r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time (hour, minute, seconds, fractional seconds) encoded according to ISO 8601.</a:t>
            </a:r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number 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This </a:t>
            </a:r>
            <a:r>
              <a:rPr lang="en-US" sz="1400" dirty="0"/>
              <a:t>accepts only numerical value. The step attribute specifies the precision, defaulting to 1.</a:t>
            </a:r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range 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The </a:t>
            </a:r>
            <a:r>
              <a:rPr lang="en-US" sz="1400" dirty="0"/>
              <a:t>range type is used for input fields that should contain a value from a range of numbers.</a:t>
            </a:r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email 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This </a:t>
            </a:r>
            <a:r>
              <a:rPr lang="en-US" sz="1400" dirty="0"/>
              <a:t>accepts only email value</a:t>
            </a:r>
            <a:r>
              <a:rPr lang="en-US" sz="1400" dirty="0" smtClean="0"/>
              <a:t>.</a:t>
            </a:r>
            <a:endParaRPr lang="en-US" sz="1200" dirty="0" smtClean="0"/>
          </a:p>
          <a:p>
            <a:pPr marL="171450" indent="-171450">
              <a:spcBef>
                <a:spcPts val="600"/>
              </a:spcBef>
            </a:pPr>
            <a:r>
              <a:rPr lang="en-US" sz="2000" dirty="0" err="1" smtClean="0"/>
              <a:t>url</a:t>
            </a:r>
            <a:r>
              <a:rPr lang="en-US" sz="2000" dirty="0" smtClean="0"/>
              <a:t> </a:t>
            </a:r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This </a:t>
            </a:r>
            <a:r>
              <a:rPr lang="en-US" sz="1400" dirty="0"/>
              <a:t>accepts only URL value</a:t>
            </a:r>
            <a:r>
              <a:rPr lang="en-US" sz="1400" dirty="0" smtClean="0"/>
              <a:t>.</a:t>
            </a:r>
            <a:endParaRPr lang="id-ID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Web </a:t>
            </a:r>
            <a:r>
              <a:rPr lang="id-ID" dirty="0"/>
              <a:t>Forms </a:t>
            </a:r>
            <a:r>
              <a:rPr lang="id-ID" dirty="0" smtClean="0"/>
              <a:t>2.0</a:t>
            </a:r>
            <a:r>
              <a:rPr lang="en-US" dirty="0" smtClean="0"/>
              <a:t> - &lt;input&gt;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03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74421"/>
            <a:ext cx="8326438" cy="4025490"/>
          </a:xfrm>
        </p:spPr>
        <p:txBody>
          <a:bodyPr/>
          <a:lstStyle/>
          <a:p>
            <a:r>
              <a:rPr lang="en-US" sz="1800" dirty="0"/>
              <a:t>HTML5 introduced a new element &lt;output&gt; which is used to represent the result of different types of output, such as output written by a script.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Web Forms 2.0</a:t>
            </a:r>
            <a:r>
              <a:rPr lang="en-US" dirty="0"/>
              <a:t> - </a:t>
            </a:r>
            <a:r>
              <a:rPr lang="en-US" dirty="0" smtClean="0"/>
              <a:t>&lt;output&gt;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5125" y="3532567"/>
            <a:ext cx="7687494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3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3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</a:t>
            </a:r>
            <a:r>
              <a:rPr lang="id-ID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&lt;form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action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""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method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"get"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3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myform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Enter a value :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"text"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3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newinput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en-US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&lt;input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"button"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"Result"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3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onclick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3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showResult</a:t>
            </a:r>
            <a:r>
              <a:rPr lang="en-US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();"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en-US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&lt;output</a:t>
            </a:r>
            <a:r>
              <a:rPr lang="id-ID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name</a:t>
            </a:r>
            <a:r>
              <a:rPr lang="id-ID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"result"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&gt;&lt;/output&gt;</a:t>
            </a:r>
            <a:endParaRPr lang="id-ID" sz="13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&lt;/form</a:t>
            </a:r>
            <a:r>
              <a:rPr lang="id-ID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</a:t>
            </a:r>
            <a:r>
              <a:rPr lang="id-ID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300" dirty="0"/>
          </a:p>
        </p:txBody>
      </p:sp>
      <p:sp>
        <p:nvSpPr>
          <p:cNvPr id="8" name="Rectangle 7"/>
          <p:cNvSpPr/>
          <p:nvPr/>
        </p:nvSpPr>
        <p:spPr>
          <a:xfrm>
            <a:off x="3154795" y="2786209"/>
            <a:ext cx="5789666" cy="1492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3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&lt;script</a:t>
            </a:r>
            <a:r>
              <a:rPr lang="id-ID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id-ID" sz="13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3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"text/javascript"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3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   </a:t>
            </a:r>
            <a:r>
              <a:rPr lang="id-ID" sz="13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showResult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</a:t>
            </a:r>
            <a:endParaRPr lang="id-ID" sz="13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   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3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      x </a:t>
            </a:r>
            <a:r>
              <a:rPr lang="en-US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en-US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document.forms</a:t>
            </a:r>
            <a:r>
              <a:rPr lang="en-US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[</a:t>
            </a:r>
            <a:r>
              <a:rPr lang="en-US" sz="13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300" dirty="0" err="1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myform</a:t>
            </a:r>
            <a:r>
              <a:rPr lang="en-US" sz="13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][</a:t>
            </a:r>
            <a:r>
              <a:rPr lang="en-US" sz="13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300" dirty="0" err="1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newinput</a:t>
            </a:r>
            <a:r>
              <a:rPr lang="en-US" sz="13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].</a:t>
            </a:r>
            <a:r>
              <a:rPr lang="en-US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value</a:t>
            </a:r>
            <a:r>
              <a:rPr lang="en-US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en-US" sz="13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      document.forms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[</a:t>
            </a:r>
            <a:r>
              <a:rPr lang="id-ID" sz="13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"myform"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][</a:t>
            </a:r>
            <a:r>
              <a:rPr lang="id-ID" sz="13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"result"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].</a:t>
            </a:r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value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x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   </a:t>
            </a:r>
            <a:r>
              <a:rPr lang="id-ID" sz="13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3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3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  </a:t>
            </a:r>
            <a:r>
              <a:rPr lang="id-ID" sz="13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&lt;/script&gt;</a:t>
            </a:r>
            <a:endParaRPr lang="id-ID" sz="1300" dirty="0"/>
          </a:p>
        </p:txBody>
      </p:sp>
    </p:spTree>
    <p:extLst>
      <p:ext uri="{BB962C8B-B14F-4D97-AF65-F5344CB8AC3E}">
        <p14:creationId xmlns:p14="http://schemas.microsoft.com/office/powerpoint/2010/main" val="328886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</a:pPr>
            <a:r>
              <a:rPr lang="en-US" sz="2000" dirty="0"/>
              <a:t>Placeholder attribute</a:t>
            </a:r>
            <a:endParaRPr lang="en-US" sz="2000" dirty="0" smtClean="0"/>
          </a:p>
          <a:p>
            <a:pPr marL="419100" lvl="1" indent="-171450">
              <a:spcBef>
                <a:spcPts val="600"/>
              </a:spcBef>
            </a:pPr>
            <a:r>
              <a:rPr lang="en-US" sz="1400" dirty="0" smtClean="0"/>
              <a:t>provides </a:t>
            </a:r>
            <a:r>
              <a:rPr lang="en-US" sz="1400" dirty="0"/>
              <a:t>a hint to the user of what can be entered in the field. </a:t>
            </a:r>
            <a:endParaRPr lang="en-US" sz="1200" dirty="0"/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autofocus attribute</a:t>
            </a:r>
          </a:p>
          <a:p>
            <a:pPr marL="419100" lvl="1" indent="-171450">
              <a:spcBef>
                <a:spcPts val="600"/>
              </a:spcBef>
            </a:pPr>
            <a:r>
              <a:rPr lang="en-US" sz="1400" dirty="0"/>
              <a:t>automatically focus one particular form field at the time of document </a:t>
            </a:r>
            <a:r>
              <a:rPr lang="en-US" sz="1400" dirty="0" smtClean="0"/>
              <a:t>load</a:t>
            </a:r>
            <a:endParaRPr lang="en-US" sz="1200" dirty="0"/>
          </a:p>
          <a:p>
            <a:pPr marL="171450" indent="-171450">
              <a:spcBef>
                <a:spcPts val="600"/>
              </a:spcBef>
            </a:pPr>
            <a:r>
              <a:rPr lang="en-US" sz="2000" dirty="0"/>
              <a:t>required attribute</a:t>
            </a:r>
          </a:p>
          <a:p>
            <a:pPr marL="419100" lvl="1" indent="-171450">
              <a:spcBef>
                <a:spcPts val="600"/>
              </a:spcBef>
            </a:pPr>
            <a:r>
              <a:rPr lang="en-US" sz="1400" dirty="0"/>
              <a:t>client side </a:t>
            </a:r>
            <a:r>
              <a:rPr lang="en-US" sz="1400" dirty="0" smtClean="0"/>
              <a:t>validations</a:t>
            </a:r>
          </a:p>
          <a:p>
            <a:pPr marL="171450" indent="-171450">
              <a:spcBef>
                <a:spcPts val="600"/>
              </a:spcBef>
            </a:pPr>
            <a:r>
              <a:rPr lang="en-US" sz="1800" dirty="0" smtClean="0"/>
              <a:t>Figure, </a:t>
            </a:r>
            <a:r>
              <a:rPr lang="en-US" sz="1800" dirty="0" err="1" smtClean="0"/>
              <a:t>figcaption</a:t>
            </a:r>
            <a:r>
              <a:rPr lang="en-US" sz="1800" dirty="0" smtClean="0"/>
              <a:t>, canvas, </a:t>
            </a:r>
            <a:r>
              <a:rPr lang="en-US" sz="1800" dirty="0" err="1" smtClean="0"/>
              <a:t>svg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Web </a:t>
            </a:r>
            <a:r>
              <a:rPr lang="id-ID" dirty="0"/>
              <a:t>Forms </a:t>
            </a:r>
            <a:r>
              <a:rPr lang="id-ID" dirty="0" smtClean="0"/>
              <a:t>2.0</a:t>
            </a:r>
            <a:r>
              <a:rPr lang="en-US" dirty="0" smtClean="0"/>
              <a:t> - &lt;input&gt;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81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latest and most enhanced version of </a:t>
            </a:r>
            <a:r>
              <a:rPr lang="en-US" dirty="0" smtClean="0"/>
              <a:t>HTML</a:t>
            </a:r>
            <a:endParaRPr lang="en-US" dirty="0"/>
          </a:p>
          <a:p>
            <a:r>
              <a:rPr lang="en-US" dirty="0"/>
              <a:t>comes with new tags, features and </a:t>
            </a:r>
            <a:r>
              <a:rPr lang="en-US" dirty="0" smtClean="0"/>
              <a:t>APIs</a:t>
            </a:r>
          </a:p>
          <a:p>
            <a:r>
              <a:rPr lang="en-US" dirty="0" smtClean="0"/>
              <a:t>incorporates </a:t>
            </a:r>
            <a:r>
              <a:rPr lang="en-US" dirty="0"/>
              <a:t>features like video playback and drag-and-drop that have been previously dependent on third-party browser </a:t>
            </a:r>
            <a:r>
              <a:rPr lang="en-US" dirty="0" smtClean="0"/>
              <a:t>plug-ins</a:t>
            </a:r>
            <a:endParaRPr lang="en-US" dirty="0"/>
          </a:p>
          <a:p>
            <a:endParaRPr lang="id-ID" dirty="0"/>
          </a:p>
        </p:txBody>
      </p:sp>
      <p:pic>
        <p:nvPicPr>
          <p:cNvPr id="1028" name="Picture 4" descr="https://upload.wikimedia.org/wikipedia/commons/thumb/6/61/HTML5_logo_and_wordmark.svg/2000px-HTML5_logo_and_wordma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66" y="4661679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5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– </a:t>
            </a:r>
            <a:r>
              <a:rPr lang="id-ID" dirty="0"/>
              <a:t>Scalable Vector Graphics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5125" y="2009550"/>
            <a:ext cx="8273846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&lt;title&gt;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SVG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&lt;/title&gt;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&lt;meta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charset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"utf-8"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&lt;/head&gt;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svg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width="400" height="180"&gt;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 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rect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x="50" y="20"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="20"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="20" width="150" height="150"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  style="fill:red;stroke:black;stroke-width:5;opacity:0.5" /&gt;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&lt;/svg&gt;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276" y="4434840"/>
            <a:ext cx="16383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9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HTML5 - </a:t>
            </a:r>
            <a:r>
              <a:rPr lang="en-US" dirty="0" err="1" smtClean="0"/>
              <a:t>MathML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5125" y="1977656"/>
            <a:ext cx="7380087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&lt;meta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charset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"UTF-8"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&lt;title&gt;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Pythagorean theorem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&lt;/title&gt;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&lt;/head&gt;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&lt;math xmlns="http://www.w3.org/1998/Math/MathML"&gt;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&lt;mrow&gt;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&lt;msup&gt;&lt;mi&gt;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&lt;/mi&gt;&lt;mn&gt;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&lt;/mn&gt;&lt;/msup&gt;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&lt;mo&gt;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&lt;/mo&gt;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	</a:t>
            </a:r>
          </a:p>
          <a:p>
            <a:r>
              <a:rPr lang="pl-PL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&lt;msup&gt;&lt;mi&gt;</a:t>
            </a:r>
            <a:r>
              <a:rPr lang="pl-PL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&lt;/mi&gt;&lt;mn&gt;</a:t>
            </a:r>
            <a:r>
              <a:rPr lang="pl-PL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&lt;/mn&gt;&lt;/msup&gt;</a:t>
            </a:r>
            <a:endParaRPr lang="pl-PL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&lt;mo&gt;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&lt;/mo&gt;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	</a:t>
            </a:r>
          </a:p>
          <a:p>
            <a:r>
              <a:rPr lang="pl-PL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&lt;msup&gt;&lt;mi&gt;</a:t>
            </a:r>
            <a:r>
              <a:rPr lang="pl-PL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&lt;/mi&gt;&lt;mn&gt;</a:t>
            </a:r>
            <a:r>
              <a:rPr lang="pl-PL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&lt;/mn&gt;&lt;/msup&gt;</a:t>
            </a:r>
            <a:endParaRPr lang="pl-PL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&lt;/mrow&gt;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&lt;/math&gt;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6886643" y="5264863"/>
            <a:ext cx="17171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d-ID" i="1" dirty="0"/>
              <a:t>a</a:t>
            </a:r>
            <a:r>
              <a:rPr lang="id-ID" i="1" baseline="30000" dirty="0"/>
              <a:t>2</a:t>
            </a:r>
            <a:r>
              <a:rPr lang="id-ID" i="1" dirty="0"/>
              <a:t> + b</a:t>
            </a:r>
            <a:r>
              <a:rPr lang="id-ID" i="1" baseline="30000" dirty="0"/>
              <a:t>2</a:t>
            </a:r>
            <a:r>
              <a:rPr lang="id-ID" i="1" dirty="0"/>
              <a:t> = c</a:t>
            </a:r>
            <a:r>
              <a:rPr lang="id-ID" i="1" baseline="30000" dirty="0"/>
              <a:t>2</a:t>
            </a:r>
            <a:r>
              <a:rPr lang="id-ID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48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 smtClean="0"/>
              <a:t>storing </a:t>
            </a:r>
            <a:r>
              <a:rPr lang="en-US" sz="1800" dirty="0"/>
              <a:t>structured data on the client side and to overcome following </a:t>
            </a:r>
            <a:r>
              <a:rPr lang="en-US" sz="1800" dirty="0" smtClean="0"/>
              <a:t>drawbacks</a:t>
            </a:r>
          </a:p>
          <a:p>
            <a:r>
              <a:rPr lang="en-US" sz="1800" b="1" dirty="0"/>
              <a:t>Session Storage</a:t>
            </a:r>
          </a:p>
          <a:p>
            <a:pPr lvl="1"/>
            <a:r>
              <a:rPr lang="en-US" sz="1400" dirty="0" smtClean="0"/>
              <a:t>designed </a:t>
            </a:r>
            <a:r>
              <a:rPr lang="en-US" sz="1400" dirty="0"/>
              <a:t>for scenarios where the user is carrying out a single transaction, but could be carrying out multiple transactions in different windows at the same time.</a:t>
            </a:r>
          </a:p>
          <a:p>
            <a:r>
              <a:rPr lang="en-US" sz="1800" b="1" dirty="0"/>
              <a:t>Local Storage</a:t>
            </a:r>
          </a:p>
          <a:p>
            <a:pPr lvl="1"/>
            <a:r>
              <a:rPr lang="en-US" sz="1400" dirty="0" smtClean="0"/>
              <a:t>designed </a:t>
            </a:r>
            <a:r>
              <a:rPr lang="en-US" sz="1400" dirty="0"/>
              <a:t>for storage that spans multiple windows, and lasts beyond the current session. In particular, Web applications may wish to store megabytes of user data, such as entire user-authored documents or a user's mailbox, on the client side for performance reasons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To clear a local storage setting you would need to call </a:t>
            </a:r>
            <a:r>
              <a:rPr lang="en-US" sz="1400" b="1" dirty="0" err="1"/>
              <a:t>localStorage.remove</a:t>
            </a:r>
            <a:r>
              <a:rPr lang="en-US" sz="1400" b="1" dirty="0"/>
              <a:t>('key'); </a:t>
            </a:r>
            <a:r>
              <a:rPr lang="en-US" sz="1400" dirty="0"/>
              <a:t>where 'key' is the key of the value you want to remove. If you want to clear all settings, you need to call </a:t>
            </a:r>
            <a:r>
              <a:rPr lang="en-US" sz="1400" b="1" dirty="0" err="1"/>
              <a:t>localStorage.clear</a:t>
            </a:r>
            <a:r>
              <a:rPr lang="en-US" sz="1400" b="1" dirty="0"/>
              <a:t>() </a:t>
            </a:r>
            <a:r>
              <a:rPr lang="en-US" sz="1400" dirty="0"/>
              <a:t>method.</a:t>
            </a:r>
          </a:p>
          <a:p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– Web Storage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618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– Session Storage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51089" y="2009262"/>
            <a:ext cx="7692208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&lt;script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"text/javascript"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if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sessionStorage.hits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	sessionStorage.hits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Number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sessionStorage.hits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FF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1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else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	sessionStorage.hits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1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document.write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"Total Hits :"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sessionStorage.hits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&lt;/script&gt;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Refresh the page to increase number of hits.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Close the window and open it again and check the result.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>
              <a:tabLst>
                <a:tab pos="236538" algn="l"/>
                <a:tab pos="457200" algn="l"/>
                <a:tab pos="693738" algn="l"/>
              </a:tabLst>
            </a:pP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064" y="5179277"/>
            <a:ext cx="4565499" cy="12329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694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HTML5 - Audio &amp; Vide</a:t>
            </a:r>
            <a:r>
              <a:rPr lang="en-US" smtClean="0"/>
              <a:t>o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5125" y="2009550"/>
            <a:ext cx="7967714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&lt;video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"300"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"200"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controls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autoplay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&lt;source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src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"some video.ogg"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"video/ogg"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&lt;source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"some </a:t>
            </a:r>
            <a:r>
              <a:rPr lang="en-US" sz="14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video.mp4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"video/mp4"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Your browser does not support the video element.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&lt;/video&gt;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  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iframe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"420"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"315"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src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"http://www.youtube.com/embed/ZWkXmLfdmZA?autoplay=1"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&lt;/iframe&gt;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  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&lt;audio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controls autoplay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&lt;source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src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"some audio.ogg"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"audio/ogg"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&lt;source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src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"some audio.wav"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type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"audio/wav"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Your browser does not support the audio element.</a:t>
            </a: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&lt;/audio&gt;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1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share your location with your favorite web </a:t>
            </a:r>
            <a:r>
              <a:rPr lang="en-US" sz="2000" dirty="0" smtClean="0"/>
              <a:t>sites</a:t>
            </a:r>
          </a:p>
          <a:p>
            <a:r>
              <a:rPr lang="id-ID" sz="2000" dirty="0"/>
              <a:t>var geolocation = navigator.geolocation;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HTML5 - </a:t>
            </a:r>
            <a:r>
              <a:rPr lang="id-ID" dirty="0" smtClean="0"/>
              <a:t>Geolocation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97604" y="3290694"/>
            <a:ext cx="78614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getLocation</a:t>
            </a:r>
            <a:r>
              <a:rPr lang="id-ID" sz="16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geolocation </a:t>
            </a:r>
            <a:r>
              <a:rPr lang="id-ID" sz="16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navigator.geolocation</a:t>
            </a:r>
            <a:r>
              <a:rPr lang="id-ID" sz="16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geolocation.getCurrentPosition</a:t>
            </a:r>
            <a:r>
              <a:rPr lang="id-ID" sz="16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showLocation</a:t>
            </a:r>
            <a:r>
              <a:rPr lang="id-ID" sz="16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,</a:t>
            </a:r>
            <a:r>
              <a:rPr lang="id-ID" sz="16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errorHandler</a:t>
            </a:r>
            <a:r>
              <a:rPr lang="id-ID" sz="16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937757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25053" y="4546118"/>
            <a:ext cx="840658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Click the button to get your coordinates.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&lt;button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onclick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b="1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getLocation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Try It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&lt;/button&gt;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4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position</a:t>
            </a:r>
            <a:r>
              <a:rPr lang="id-ID" sz="14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325053" y="1454404"/>
            <a:ext cx="8406581" cy="2954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script&gt;</a:t>
            </a:r>
            <a:endParaRPr lang="id-ID" sz="1400" dirty="0"/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x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document.getElementById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position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getLocation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navigator.geolocation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	navigator.geolocation.getCurrentPosition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showPosition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else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x.innerHTML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Geolocation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is not supported by this browser."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showPosition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position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document.getElementById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position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endParaRPr lang="en-US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.innerHTML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"Latitude: "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position.coords.latitude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"&lt;br&gt;Longitude: "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position.coords.longitude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&lt;/script&gt;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2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25053" y="1454404"/>
            <a:ext cx="8408888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script&gt;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getLocation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if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navigator.geolocation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navigator.geolocation.getCurrentPosition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showPosition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showError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else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x.innerHTML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Geolocation</a:t>
            </a:r>
            <a:r>
              <a:rPr lang="en-US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is not supported by this browser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."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showPosition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position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latlon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position.coords.latitude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","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position.coords.longitude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img_url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"http://maps.googleapis.com/maps/api/staticmap?center="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latlon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"&amp;zoom=14&amp;size=400x300&amp;sensor=false"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document.getElementById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"position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endParaRPr lang="en-US" sz="1400" b="1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.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innerHTML 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"&lt;img src='"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img_url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+</a:t>
            </a:r>
            <a:r>
              <a:rPr lang="id-ID" sz="1400" dirty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"'&gt;"</a:t>
            </a:r>
            <a:r>
              <a:rPr lang="id-ID" sz="1400" b="1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en-US" sz="1400" b="1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endParaRPr lang="id-ID" sz="1400" dirty="0"/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&lt;/script&gt;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3675298" cy="4025490"/>
          </a:xfrm>
        </p:spPr>
        <p:txBody>
          <a:bodyPr/>
          <a:lstStyle/>
          <a:p>
            <a:r>
              <a:rPr lang="id-ID" sz="2000" dirty="0"/>
              <a:t>Drag and Drop </a:t>
            </a:r>
            <a:r>
              <a:rPr lang="id-ID" sz="2000" dirty="0" smtClean="0"/>
              <a:t>Events</a:t>
            </a:r>
            <a:endParaRPr lang="en-US" sz="2000" dirty="0" smtClean="0"/>
          </a:p>
          <a:p>
            <a:pPr lvl="1"/>
            <a:r>
              <a:rPr lang="en-US" sz="1600" dirty="0" smtClean="0"/>
              <a:t>d</a:t>
            </a:r>
            <a:r>
              <a:rPr lang="id-ID" sz="1600" dirty="0" smtClean="0"/>
              <a:t>ragstart</a:t>
            </a:r>
            <a:endParaRPr lang="en-US" sz="1600" dirty="0" smtClean="0"/>
          </a:p>
          <a:p>
            <a:pPr lvl="1"/>
            <a:r>
              <a:rPr lang="en-US" sz="1600" dirty="0" smtClean="0"/>
              <a:t>d</a:t>
            </a:r>
            <a:r>
              <a:rPr lang="id-ID" sz="1600" dirty="0" smtClean="0"/>
              <a:t>ragenter</a:t>
            </a:r>
            <a:endParaRPr lang="en-US" sz="1600" dirty="0" smtClean="0"/>
          </a:p>
          <a:p>
            <a:pPr lvl="1"/>
            <a:r>
              <a:rPr lang="id-ID" sz="1600" dirty="0"/>
              <a:t>dragover</a:t>
            </a:r>
            <a:endParaRPr lang="en-US" sz="1600" dirty="0"/>
          </a:p>
          <a:p>
            <a:pPr lvl="1"/>
            <a:r>
              <a:rPr lang="id-ID" sz="1600" dirty="0"/>
              <a:t>dragleave</a:t>
            </a:r>
            <a:endParaRPr lang="en-US" sz="1600" dirty="0"/>
          </a:p>
          <a:p>
            <a:pPr lvl="1"/>
            <a:r>
              <a:rPr lang="id-ID" sz="1600" dirty="0"/>
              <a:t>drag</a:t>
            </a:r>
            <a:endParaRPr lang="en-US" sz="1600" dirty="0" smtClean="0"/>
          </a:p>
          <a:p>
            <a:pPr lvl="1"/>
            <a:r>
              <a:rPr lang="id-ID" sz="1600" dirty="0"/>
              <a:t>drop</a:t>
            </a:r>
            <a:endParaRPr lang="en-US" sz="1600" dirty="0"/>
          </a:p>
          <a:p>
            <a:pPr lvl="1"/>
            <a:r>
              <a:rPr lang="id-ID" sz="1600" dirty="0"/>
              <a:t>dragend</a:t>
            </a:r>
            <a:endParaRPr lang="en-US" sz="1600" dirty="0" smtClean="0"/>
          </a:p>
          <a:p>
            <a:pPr lvl="1"/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HTML5 - Drag &amp; </a:t>
            </a:r>
            <a:r>
              <a:rPr lang="id-ID" dirty="0" smtClean="0"/>
              <a:t>drop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851296" y="2009550"/>
            <a:ext cx="5130472" cy="40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The DataTransfer </a:t>
            </a:r>
            <a:r>
              <a:rPr lang="id-ID" sz="2000" dirty="0" smtClean="0"/>
              <a:t>Object</a:t>
            </a:r>
            <a:endParaRPr lang="en-US" sz="2000" dirty="0" smtClean="0"/>
          </a:p>
          <a:p>
            <a:pPr lvl="1"/>
            <a:r>
              <a:rPr lang="en-US" sz="1600" dirty="0" err="1"/>
              <a:t>dataTransfer.dropEffect</a:t>
            </a:r>
            <a:r>
              <a:rPr lang="en-US" sz="1600" dirty="0"/>
              <a:t> [ = value ]</a:t>
            </a:r>
            <a:endParaRPr lang="en-US" sz="1600" dirty="0" smtClean="0"/>
          </a:p>
          <a:p>
            <a:pPr lvl="1"/>
            <a:r>
              <a:rPr lang="en-US" sz="1600" dirty="0" err="1"/>
              <a:t>dataTransfer.effectAllowed</a:t>
            </a:r>
            <a:r>
              <a:rPr lang="en-US" sz="1600" dirty="0"/>
              <a:t> [ = value ]</a:t>
            </a:r>
          </a:p>
          <a:p>
            <a:pPr lvl="1"/>
            <a:r>
              <a:rPr lang="en-US" sz="1600" dirty="0" err="1" smtClean="0"/>
              <a:t>dataTransfer.types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err="1" smtClean="0"/>
              <a:t>dataTransfer.clearData</a:t>
            </a:r>
            <a:r>
              <a:rPr lang="en-US" sz="1600" dirty="0"/>
              <a:t>( [ format ] )</a:t>
            </a:r>
          </a:p>
          <a:p>
            <a:pPr lvl="1"/>
            <a:r>
              <a:rPr lang="en-US" sz="1600" dirty="0" err="1"/>
              <a:t>dataTransfer.setData</a:t>
            </a:r>
            <a:r>
              <a:rPr lang="en-US" sz="1600" dirty="0"/>
              <a:t>(format, data)</a:t>
            </a:r>
            <a:endParaRPr lang="en-US" sz="1600" dirty="0" smtClean="0"/>
          </a:p>
          <a:p>
            <a:pPr lvl="1"/>
            <a:r>
              <a:rPr lang="en-US" sz="1600" dirty="0"/>
              <a:t>data = </a:t>
            </a:r>
            <a:r>
              <a:rPr lang="en-US" sz="1600" dirty="0" err="1"/>
              <a:t>dataTransfer.getData</a:t>
            </a:r>
            <a:r>
              <a:rPr lang="en-US" sz="1600" dirty="0"/>
              <a:t>(format)</a:t>
            </a:r>
          </a:p>
          <a:p>
            <a:pPr lvl="1"/>
            <a:r>
              <a:rPr lang="en-US" sz="1600" dirty="0" err="1"/>
              <a:t>dataTransfer.files</a:t>
            </a:r>
            <a:endParaRPr lang="en-US" sz="1600" dirty="0"/>
          </a:p>
          <a:p>
            <a:pPr lvl="1"/>
            <a:r>
              <a:rPr lang="en-US" sz="1600" dirty="0" err="1"/>
              <a:t>dataTransfer.setDragImage</a:t>
            </a:r>
            <a:r>
              <a:rPr lang="en-US" sz="1600" dirty="0"/>
              <a:t>(element, x, y)</a:t>
            </a:r>
            <a:endParaRPr lang="en-US" sz="1600" dirty="0" smtClean="0"/>
          </a:p>
          <a:p>
            <a:pPr lvl="1"/>
            <a:r>
              <a:rPr lang="en-US" sz="1600" dirty="0" err="1"/>
              <a:t>dataTransfer.addElement</a:t>
            </a:r>
            <a:r>
              <a:rPr lang="en-US" sz="1600" dirty="0"/>
              <a:t>(element)</a:t>
            </a:r>
          </a:p>
          <a:p>
            <a:pPr lvl="1"/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92930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HTML5 - Drag &amp; </a:t>
            </a:r>
            <a:r>
              <a:rPr lang="id-ID" dirty="0" smtClean="0"/>
              <a:t>drop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65125" y="1977656"/>
            <a:ext cx="832643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style&gt;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#div1 {width:350px;height:70px;padding:10px;border:1px solid #aaaaaa;}</a:t>
            </a: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&lt;/style&gt;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124" y="3352711"/>
            <a:ext cx="8326439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&lt;script&gt;</a:t>
            </a:r>
            <a:endParaRPr lang="id-ID" sz="14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allowDrop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ev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ev.preventDefault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drag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ev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ev.dataTransfer.setData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"text"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,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ev.target.id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drop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ev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ev.preventDefault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 smtClean="0">
                <a:solidFill>
                  <a:srgbClr val="000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var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data 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=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 ev.dataTransfer.getData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"text"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	ev.target.appendChild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document.getElementById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(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data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));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00"/>
                </a:solidFill>
                <a:highlight>
                  <a:srgbClr val="F2F4FF"/>
                </a:highlight>
                <a:latin typeface="Courier New" panose="02070309020205020404" pitchFamily="49" charset="0"/>
              </a:rPr>
              <a:t>}</a:t>
            </a:r>
            <a:endParaRPr lang="id-ID" sz="1400" dirty="0" smtClean="0">
              <a:solidFill>
                <a:srgbClr val="000000"/>
              </a:solidFill>
              <a:highlight>
                <a:srgbClr val="F2F4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&lt;/script&gt;</a:t>
            </a:r>
            <a:endParaRPr lang="id-ID" sz="1400" b="1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5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Document structure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4162584" cy="4025490"/>
          </a:xfrm>
        </p:spPr>
        <p:txBody>
          <a:bodyPr/>
          <a:lstStyle/>
          <a:p>
            <a:pPr marL="171450" indent="-171450">
              <a:spcBef>
                <a:spcPts val="0"/>
              </a:spcBef>
            </a:pPr>
            <a:r>
              <a:rPr lang="en-US" sz="1600" dirty="0"/>
              <a:t>section </a:t>
            </a:r>
            <a:endParaRPr lang="en-US" sz="1600" dirty="0" smtClean="0"/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represents </a:t>
            </a:r>
            <a:r>
              <a:rPr lang="en-US" sz="1000" dirty="0"/>
              <a:t>a generic document or application section. It can be used together with h1-h6 to indicate the document structure.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smtClean="0"/>
              <a:t>article 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represents </a:t>
            </a:r>
            <a:r>
              <a:rPr lang="en-US" sz="1000" dirty="0"/>
              <a:t>an independent piece of content of a document, such as a blog entry or newspaper article.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smtClean="0"/>
              <a:t>aside 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represents </a:t>
            </a:r>
            <a:r>
              <a:rPr lang="en-US" sz="1000" dirty="0"/>
              <a:t>a piece of content that is only slightly related to the rest of the page.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smtClean="0"/>
              <a:t>header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represents </a:t>
            </a:r>
            <a:r>
              <a:rPr lang="en-US" sz="1000" dirty="0"/>
              <a:t>the header of a section.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smtClean="0"/>
              <a:t>footer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represents </a:t>
            </a:r>
            <a:r>
              <a:rPr lang="en-US" sz="1000" dirty="0"/>
              <a:t>a footer for a section and can contain information about the author, copyright information, etc.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err="1" smtClean="0"/>
              <a:t>nav</a:t>
            </a:r>
            <a:r>
              <a:rPr lang="en-US" sz="1600" dirty="0" smtClean="0"/>
              <a:t> 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represents </a:t>
            </a:r>
            <a:r>
              <a:rPr lang="en-US" sz="1000" dirty="0"/>
              <a:t>a section of the document intended for navigation.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smtClean="0"/>
              <a:t>dialog 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can </a:t>
            </a:r>
            <a:r>
              <a:rPr lang="en-US" sz="1000" dirty="0"/>
              <a:t>be used to mark up a conversation.</a:t>
            </a:r>
          </a:p>
          <a:p>
            <a:pPr marL="171450" indent="-171450">
              <a:spcBef>
                <a:spcPts val="0"/>
              </a:spcBef>
            </a:pPr>
            <a:r>
              <a:rPr lang="en-US" sz="1600" dirty="0" smtClean="0"/>
              <a:t>figure </a:t>
            </a:r>
          </a:p>
          <a:p>
            <a:pPr marL="400050" lvl="2" indent="-171450">
              <a:spcBef>
                <a:spcPts val="0"/>
              </a:spcBef>
            </a:pPr>
            <a:r>
              <a:rPr lang="en-US" sz="1000" dirty="0" smtClean="0"/>
              <a:t>used </a:t>
            </a:r>
            <a:r>
              <a:rPr lang="en-US" sz="1000" dirty="0"/>
              <a:t>to associate a caption together with some embedded content, such as a graphic or video</a:t>
            </a:r>
            <a:endParaRPr lang="id-ID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040"/>
          <a:stretch/>
        </p:blipFill>
        <p:spPr>
          <a:xfrm>
            <a:off x="4528344" y="1928709"/>
            <a:ext cx="4486274" cy="4766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HTML5 - Drag &amp; </a:t>
            </a:r>
            <a:r>
              <a:rPr lang="id-ID" dirty="0" smtClean="0"/>
              <a:t>drop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89908" y="2121238"/>
            <a:ext cx="8488621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&lt;!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DOCTYPE HTML</a:t>
            </a:r>
            <a:r>
              <a:rPr lang="id-ID" sz="1400" dirty="0">
                <a:solidFill>
                  <a:srgbClr val="000000"/>
                </a:solidFill>
                <a:highlight>
                  <a:srgbClr val="A6CAF0"/>
                </a:highlight>
                <a:latin typeface="Courier New" panose="02070309020205020404" pitchFamily="49" charset="0"/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&lt;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Drag the 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image 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into the rectangle: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&lt;</a:t>
            </a:r>
            <a:r>
              <a:rPr lang="nl-NL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div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"div1"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ondrop=</a:t>
            </a:r>
            <a:r>
              <a:rPr lang="nl-NL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"drop(event)"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ondragover=</a:t>
            </a:r>
            <a:r>
              <a:rPr lang="nl-NL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"allowDrop(event)"</a:t>
            </a:r>
            <a:r>
              <a:rPr lang="nl-NL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&gt;&lt;/div&gt;</a:t>
            </a:r>
            <a:endParaRPr lang="nl-NL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br&gt;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&lt;</a:t>
            </a:r>
            <a:r>
              <a:rPr lang="nl-NL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div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"div1"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ondrop=</a:t>
            </a:r>
            <a:r>
              <a:rPr lang="nl-NL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"drop(event)"</a:t>
            </a:r>
            <a:r>
              <a:rPr lang="nl-NL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ondragover=</a:t>
            </a:r>
            <a:r>
              <a:rPr lang="nl-NL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"allowDrop(event)"</a:t>
            </a:r>
            <a:r>
              <a:rPr lang="nl-NL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&gt;&lt;/div&gt;</a:t>
            </a:r>
            <a:endParaRPr lang="nl-NL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br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img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id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"drag1"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src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"someimage.gif"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draggable=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"true"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ondragstart=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"drag(event)"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"336"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"69</a:t>
            </a:r>
            <a:r>
              <a:rPr lang="id-ID" sz="1400" b="1" dirty="0" smtClean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smtClean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4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Document structure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040"/>
          <a:stretch/>
        </p:blipFill>
        <p:spPr>
          <a:xfrm>
            <a:off x="4528344" y="1928709"/>
            <a:ext cx="4486274" cy="47664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8" y="2180416"/>
            <a:ext cx="3453430" cy="40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Represents a major navigation block. 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It </a:t>
            </a:r>
            <a:r>
              <a:rPr lang="en-US" sz="1600" dirty="0"/>
              <a:t>groups links to other pages or to parts of the current page. </a:t>
            </a:r>
            <a:br>
              <a:rPr lang="en-US" sz="1600" dirty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&lt;</a:t>
            </a:r>
            <a:r>
              <a:rPr lang="en-US" sz="2000" dirty="0" err="1"/>
              <a:t>nav</a:t>
            </a:r>
            <a:r>
              <a:rPr lang="en-US" sz="2000" dirty="0"/>
              <a:t>&gt; does not have to be used in every place you can find links. 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For </a:t>
            </a:r>
            <a:r>
              <a:rPr lang="en-US" sz="1600" dirty="0"/>
              <a:t>instance, footers often contains links to terms of service, copyright page and such, the &lt;footer&gt; element would be sufficient in that case </a:t>
            </a:r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nav</a:t>
            </a:r>
            <a:r>
              <a:rPr lang="en-US" dirty="0" smtClean="0"/>
              <a:t>&gt; tag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810596" y="4466496"/>
            <a:ext cx="6286500" cy="16004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nav&gt;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&lt;ul&gt;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&lt;li&gt;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4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"#"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it-IT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&lt;li&gt;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"#"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Current Events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&lt;li&gt;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4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d-ID" sz="14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400" b="1" dirty="0">
                <a:solidFill>
                  <a:srgbClr val="8000FF"/>
                </a:solidFill>
                <a:highlight>
                  <a:srgbClr val="FFFFFF"/>
                </a:highlight>
              </a:rPr>
              <a:t>"#"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Contact Us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&lt;/ul&gt;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&lt;/nav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4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1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Use article </a:t>
            </a:r>
            <a:r>
              <a:rPr lang="en-US" sz="2000" dirty="0"/>
              <a:t>for content that we think it can be distributable. 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Just </a:t>
            </a:r>
            <a:r>
              <a:rPr lang="en-US" sz="1600" dirty="0"/>
              <a:t>like news or blog entry can we can share in RSS feed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&lt;article&gt; tag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999750"/>
            <a:ext cx="7674593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highlight>
                  <a:srgbClr val="FFFFFF"/>
                </a:highlight>
              </a:rPr>
              <a:t>&lt;article</a:t>
            </a:r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fr-FR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itemscope</a:t>
            </a:r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fr-FR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itemtype</a:t>
            </a:r>
            <a:r>
              <a:rPr lang="fr-FR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fr-FR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"http://schema.org/</a:t>
            </a:r>
            <a:r>
              <a:rPr lang="fr-FR" sz="1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BlogPosting</a:t>
            </a:r>
            <a:r>
              <a:rPr lang="fr-FR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fr-FR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fr-FR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&lt;header&gt;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&lt;h1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itemprop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"headline"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The Very First Rule of Life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&lt;/h1&gt;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&lt;p&gt;&lt;time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itemprop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datePublished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FF"/>
                </a:highlight>
              </a:rPr>
              <a:t>datetime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"2009-10-09"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&gt;&lt;/time&gt;&lt;/p&gt;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&lt;link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itemprop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url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"?comments=0"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&lt;/header&gt;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&lt;p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 </a:t>
            </a:r>
            <a:r>
              <a:rPr lang="en-US" sz="1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If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there's a microphone anywhere near you, assume it's hot </a:t>
            </a:r>
            <a:r>
              <a:rPr lang="en-US" sz="1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and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sending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whatever you're saying to the world. Seriously.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&lt;footer&gt;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itemprop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discussionUrl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b="1" dirty="0">
                <a:solidFill>
                  <a:srgbClr val="8000FF"/>
                </a:solidFill>
                <a:highlight>
                  <a:srgbClr val="FFFFFF"/>
                </a:highlight>
              </a:rPr>
              <a:t>"?comments=1"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Show comments...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&lt;/a&gt;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&lt;/footer&gt;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&lt;/article&gt;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865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a </a:t>
            </a:r>
            <a:r>
              <a:rPr lang="en-US" sz="2000" dirty="0"/>
              <a:t>section that somehow related to main content, but it can be separate from that content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&lt;aside&gt; tag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999750"/>
            <a:ext cx="7674593" cy="27699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&lt;article&gt;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He later joined a large company, continuing on the same work.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&lt;q&gt;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I love my job. People ask me what I do for fun when I'm not at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work. But I'm paid to do my hobby, so I never know what to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answer. Some people wonder what they would do if they didn't have to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work... but I know what I would do, because I was unemployed for a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year, and I filled that time doing exactly what I do now.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&lt;/q&gt;&lt;/p&gt;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&lt;aside&gt;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	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&lt;q&gt;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 People ask me what I do for fun when I'm not at work. But I'm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	 paid to do my hobby, so I never know what to answer. 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&lt;/q&gt;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&lt;/aside&gt;</a:t>
            </a:r>
            <a:endParaRPr lang="id-ID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&lt;p&gt;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Of course his work — or should that be hobby? —</a:t>
            </a: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</a:rPr>
              <a:t>	isn't his only passion. He also enjoys other pleasures.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&lt;/p&gt;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&lt;/article&gt;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05617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web page with HTML5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5" y="2080885"/>
            <a:ext cx="7877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5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web page with HTML5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8" y="2053856"/>
            <a:ext cx="25971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64" y="2639644"/>
            <a:ext cx="26050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58" y="3466731"/>
            <a:ext cx="27511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1156</TotalTime>
  <Words>1451</Words>
  <Application>Microsoft Office PowerPoint</Application>
  <PresentationFormat>On-screen Show (4:3)</PresentationFormat>
  <Paragraphs>429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Lucida Grande</vt:lpstr>
      <vt:lpstr>ＭＳ Ｐゴシック</vt:lpstr>
      <vt:lpstr>Arial</vt:lpstr>
      <vt:lpstr>Brush Script Std</vt:lpstr>
      <vt:lpstr>Calibri</vt:lpstr>
      <vt:lpstr>Courier New</vt:lpstr>
      <vt:lpstr>Verdana</vt:lpstr>
      <vt:lpstr>Wingdings</vt:lpstr>
      <vt:lpstr>template_informatika_slide</vt:lpstr>
      <vt:lpstr>Software Engineering for Internet Applications</vt:lpstr>
      <vt:lpstr>HTML5</vt:lpstr>
      <vt:lpstr>HTML5 Document structure</vt:lpstr>
      <vt:lpstr>HTML5 Document structure</vt:lpstr>
      <vt:lpstr>&lt;nav&gt; tag</vt:lpstr>
      <vt:lpstr>&lt;article&gt; tag</vt:lpstr>
      <vt:lpstr>&lt;aside&gt; tag</vt:lpstr>
      <vt:lpstr>Designing web page with HTML5</vt:lpstr>
      <vt:lpstr>Designing web page with HTML5</vt:lpstr>
      <vt:lpstr>HTML5 Example</vt:lpstr>
      <vt:lpstr>HTML5 Example</vt:lpstr>
      <vt:lpstr>HTML5 Example</vt:lpstr>
      <vt:lpstr>HTML5 Example</vt:lpstr>
      <vt:lpstr>PowerPoint Presentation</vt:lpstr>
      <vt:lpstr>HTML5 - Web Forms 2.0</vt:lpstr>
      <vt:lpstr>Web Forms 2.0 - &lt;input&gt;</vt:lpstr>
      <vt:lpstr>Web Forms 2.0 - &lt;input&gt;</vt:lpstr>
      <vt:lpstr>Web Forms 2.0 - &lt;output&gt;</vt:lpstr>
      <vt:lpstr>Web Forms 2.0 - &lt;input&gt;</vt:lpstr>
      <vt:lpstr>HTML5 – Scalable Vector Graphics</vt:lpstr>
      <vt:lpstr>HTML5 - MathML</vt:lpstr>
      <vt:lpstr>HTML5 – Web Storage</vt:lpstr>
      <vt:lpstr>HTML5 – Session Storage</vt:lpstr>
      <vt:lpstr>HTML5 - Audio &amp; Video</vt:lpstr>
      <vt:lpstr>HTML5 - Geolocation</vt:lpstr>
      <vt:lpstr>PowerPoint Presentation</vt:lpstr>
      <vt:lpstr>PowerPoint Presentation</vt:lpstr>
      <vt:lpstr>HTML5 - Drag &amp; drop</vt:lpstr>
      <vt:lpstr>HTML5 - Drag &amp; drop</vt:lpstr>
      <vt:lpstr>HTML5 - Drag &amp; drop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</cp:lastModifiedBy>
  <cp:revision>140</cp:revision>
  <dcterms:created xsi:type="dcterms:W3CDTF">2012-11-14T18:53:32Z</dcterms:created>
  <dcterms:modified xsi:type="dcterms:W3CDTF">2015-09-29T00:37:36Z</dcterms:modified>
</cp:coreProperties>
</file>