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1" r:id="rId2"/>
    <p:sldId id="308" r:id="rId3"/>
    <p:sldId id="293" r:id="rId4"/>
    <p:sldId id="306" r:id="rId5"/>
    <p:sldId id="305" r:id="rId6"/>
    <p:sldId id="294" r:id="rId7"/>
    <p:sldId id="304" r:id="rId8"/>
    <p:sldId id="313" r:id="rId9"/>
    <p:sldId id="307" r:id="rId10"/>
    <p:sldId id="314" r:id="rId11"/>
    <p:sldId id="295" r:id="rId12"/>
    <p:sldId id="331" r:id="rId13"/>
    <p:sldId id="327" r:id="rId14"/>
    <p:sldId id="328" r:id="rId15"/>
    <p:sldId id="329" r:id="rId16"/>
    <p:sldId id="303" r:id="rId17"/>
    <p:sldId id="332" r:id="rId18"/>
    <p:sldId id="311" r:id="rId19"/>
    <p:sldId id="309" r:id="rId20"/>
    <p:sldId id="334" r:id="rId21"/>
    <p:sldId id="297" r:id="rId22"/>
    <p:sldId id="333" r:id="rId23"/>
    <p:sldId id="312" r:id="rId24"/>
    <p:sldId id="315" r:id="rId25"/>
    <p:sldId id="298" r:id="rId26"/>
    <p:sldId id="310" r:id="rId27"/>
    <p:sldId id="316" r:id="rId28"/>
    <p:sldId id="300" r:id="rId29"/>
    <p:sldId id="317" r:id="rId30"/>
    <p:sldId id="302" r:id="rId31"/>
    <p:sldId id="301" r:id="rId32"/>
    <p:sldId id="335" r:id="rId33"/>
    <p:sldId id="321" r:id="rId34"/>
    <p:sldId id="322" r:id="rId35"/>
    <p:sldId id="323" r:id="rId36"/>
    <p:sldId id="318" r:id="rId37"/>
    <p:sldId id="319" r:id="rId38"/>
    <p:sldId id="320" r:id="rId39"/>
    <p:sldId id="324" r:id="rId40"/>
    <p:sldId id="325" r:id="rId41"/>
    <p:sldId id="326" r:id="rId42"/>
    <p:sldId id="292" r:id="rId43"/>
    <p:sldId id="330" r:id="rId44"/>
    <p:sldId id="336" r:id="rId45"/>
    <p:sldId id="258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67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6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7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4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3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1, 2, 3, 4, 4, 5, 7, 7, 8, 9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6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AE4D-9F18-48CE-B6F6-2B22F0B29E1A}" type="datetimeFigureOut">
              <a:rPr lang="id-ID" smtClean="0"/>
              <a:t>03/04/2015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72987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 spd="slow">
    <p:wip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KUG1C3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dirty="0" err="1" smtClean="0">
                <a:latin typeface="Berlin Sans FB Demi" panose="020E0802020502020306" pitchFamily="34" charset="0"/>
                <a:cs typeface="Aharoni" panose="02010803020104030203" pitchFamily="2" charset="-79"/>
              </a:rPr>
              <a:t>Dasar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Algoritma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dan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Pemrograman</a:t>
            </a:r>
            <a:endParaRPr lang="en-US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86187" y="3450467"/>
            <a:ext cx="4757737" cy="16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Review Array</a:t>
            </a:r>
            <a:endParaRPr lang="en-US" sz="3200" b="0" dirty="0">
              <a:ln w="0"/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999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Dictionary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tab 	: array[1..20] of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, n 	: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Algorithm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n </a:t>
            </a:r>
            <a:r>
              <a:rPr lang="en-US" dirty="0" smtClean="0">
                <a:sym typeface="Wingdings" panose="05000000000000000000" pitchFamily="2" charset="2"/>
              </a:rPr>
              <a:t> 10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u="sng" dirty="0" smtClean="0"/>
              <a:t>traversal</a:t>
            </a:r>
            <a:r>
              <a:rPr lang="en-US" dirty="0" smtClean="0"/>
              <a:t> [1 .. n]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output</a:t>
            </a:r>
            <a:r>
              <a:rPr lang="en-US" dirty="0" smtClean="0"/>
              <a:t>( tab[ </a:t>
            </a:r>
            <a:r>
              <a:rPr lang="en-US" dirty="0" err="1" smtClean="0"/>
              <a:t>i</a:t>
            </a:r>
            <a:r>
              <a:rPr lang="en-US" dirty="0" smtClean="0"/>
              <a:t> ] 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9901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u="sng" dirty="0"/>
              <a:t>Dictionary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tab </a:t>
            </a:r>
            <a:r>
              <a:rPr lang="en-US" sz="1800" dirty="0" smtClean="0"/>
              <a:t>		: </a:t>
            </a:r>
            <a:r>
              <a:rPr lang="en-US" sz="1800" dirty="0"/>
              <a:t>array[1</a:t>
            </a:r>
            <a:r>
              <a:rPr lang="en-US" sz="1800" dirty="0" smtClean="0"/>
              <a:t>..10</a:t>
            </a:r>
            <a:r>
              <a:rPr lang="en-US" sz="1800" dirty="0"/>
              <a:t>] of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i</a:t>
            </a:r>
            <a:r>
              <a:rPr lang="en-US" sz="1800" dirty="0" smtClean="0"/>
              <a:t>, total 	: </a:t>
            </a:r>
            <a:r>
              <a:rPr lang="en-US" sz="1800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u="sng" dirty="0"/>
              <a:t>Algorithm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	tab </a:t>
            </a:r>
            <a:r>
              <a:rPr lang="en-US" sz="1800" dirty="0" smtClean="0">
                <a:sym typeface="Wingdings" panose="05000000000000000000" pitchFamily="2" charset="2"/>
              </a:rPr>
              <a:t> {5, 3, 7, 7, 8, 1, 9, 4, 4, 2}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total </a:t>
            </a:r>
            <a:r>
              <a:rPr lang="en-US" sz="1800" dirty="0" smtClean="0">
                <a:sym typeface="Wingdings" panose="05000000000000000000" pitchFamily="2" charset="2"/>
              </a:rPr>
              <a:t> 0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u="sng" dirty="0"/>
              <a:t>traversal</a:t>
            </a:r>
            <a:r>
              <a:rPr lang="en-US" sz="1800" dirty="0"/>
              <a:t> [1</a:t>
            </a:r>
            <a:r>
              <a:rPr lang="en-US" sz="1800" dirty="0" smtClean="0"/>
              <a:t>..10</a:t>
            </a:r>
            <a:r>
              <a:rPr lang="en-US" sz="1800" dirty="0"/>
              <a:t>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	</a:t>
            </a:r>
            <a:r>
              <a:rPr lang="en-US" sz="1800" dirty="0" smtClean="0"/>
              <a:t>total </a:t>
            </a:r>
            <a:r>
              <a:rPr lang="en-US" sz="1800" dirty="0" smtClean="0">
                <a:sym typeface="Wingdings" panose="05000000000000000000" pitchFamily="2" charset="2"/>
              </a:rPr>
              <a:t> total + tab[ </a:t>
            </a:r>
            <a:r>
              <a:rPr lang="en-US" sz="1800" dirty="0" err="1" smtClean="0">
                <a:sym typeface="Wingdings" panose="05000000000000000000" pitchFamily="2" charset="2"/>
              </a:rPr>
              <a:t>i</a:t>
            </a:r>
            <a:r>
              <a:rPr lang="en-US" sz="1800" dirty="0" smtClean="0">
                <a:sym typeface="Wingdings" panose="05000000000000000000" pitchFamily="2" charset="2"/>
              </a:rPr>
              <a:t> 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output</a:t>
            </a:r>
            <a:r>
              <a:rPr lang="en-US" sz="1800" dirty="0" smtClean="0"/>
              <a:t>( total )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the Total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781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91772" y="2214896"/>
            <a:ext cx="6304004" cy="37214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the element of an Array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/>
              <a:t>The range of array value must be known</a:t>
            </a:r>
          </a:p>
          <a:p>
            <a:pPr lvl="1"/>
            <a:r>
              <a:rPr lang="en-US" dirty="0" smtClean="0"/>
              <a:t>Prepare an array for counting element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the element of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6179"/>
              </p:ext>
            </p:extLst>
          </p:nvPr>
        </p:nvGraphicFramePr>
        <p:xfrm>
          <a:off x="3834501" y="3930902"/>
          <a:ext cx="4445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64495"/>
              </p:ext>
            </p:extLst>
          </p:nvPr>
        </p:nvGraphicFramePr>
        <p:xfrm>
          <a:off x="5415795" y="4981939"/>
          <a:ext cx="277316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633"/>
                <a:gridCol w="554633"/>
                <a:gridCol w="554633"/>
                <a:gridCol w="554633"/>
                <a:gridCol w="5546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16155" y="39250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tab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3919685" y="4983725"/>
            <a:ext cx="137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Tab_count</a:t>
            </a:r>
            <a:endParaRPr lang="id-ID" dirty="0"/>
          </a:p>
        </p:txBody>
      </p:sp>
      <p:sp>
        <p:nvSpPr>
          <p:cNvPr id="11" name="Down Arrow 10"/>
          <p:cNvSpPr/>
          <p:nvPr/>
        </p:nvSpPr>
        <p:spPr>
          <a:xfrm>
            <a:off x="3993418" y="3636057"/>
            <a:ext cx="320058" cy="190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Down Arrow 11"/>
          <p:cNvSpPr/>
          <p:nvPr/>
        </p:nvSpPr>
        <p:spPr>
          <a:xfrm>
            <a:off x="4623338" y="3636057"/>
            <a:ext cx="320058" cy="190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5253258" y="3636057"/>
            <a:ext cx="320058" cy="190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Down Arrow 13"/>
          <p:cNvSpPr/>
          <p:nvPr/>
        </p:nvSpPr>
        <p:spPr>
          <a:xfrm>
            <a:off x="5883178" y="3636057"/>
            <a:ext cx="320058" cy="190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Down Arrow 14"/>
          <p:cNvSpPr/>
          <p:nvPr/>
        </p:nvSpPr>
        <p:spPr>
          <a:xfrm>
            <a:off x="6513098" y="3636057"/>
            <a:ext cx="320058" cy="190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7143018" y="3636057"/>
            <a:ext cx="320058" cy="190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Down Arrow 16"/>
          <p:cNvSpPr/>
          <p:nvPr/>
        </p:nvSpPr>
        <p:spPr>
          <a:xfrm>
            <a:off x="7772938" y="3636057"/>
            <a:ext cx="320058" cy="190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775769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</a:t>
            </a:r>
            <a:endParaRPr lang="id-ID" dirty="0"/>
          </a:p>
        </p:txBody>
      </p:sp>
      <p:sp>
        <p:nvSpPr>
          <p:cNvPr id="22" name="Rectangle 21"/>
          <p:cNvSpPr/>
          <p:nvPr/>
        </p:nvSpPr>
        <p:spPr>
          <a:xfrm>
            <a:off x="719381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</a:t>
            </a:r>
            <a:endParaRPr lang="id-ID" dirty="0"/>
          </a:p>
        </p:txBody>
      </p:sp>
      <p:sp>
        <p:nvSpPr>
          <p:cNvPr id="23" name="Rectangle 22"/>
          <p:cNvSpPr/>
          <p:nvPr/>
        </p:nvSpPr>
        <p:spPr>
          <a:xfrm>
            <a:off x="663501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</a:t>
            </a:r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555805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</a:t>
            </a:r>
            <a:endParaRPr lang="id-ID" dirty="0"/>
          </a:p>
        </p:txBody>
      </p:sp>
      <p:sp>
        <p:nvSpPr>
          <p:cNvPr id="25" name="Rectangle 24"/>
          <p:cNvSpPr/>
          <p:nvPr/>
        </p:nvSpPr>
        <p:spPr>
          <a:xfrm>
            <a:off x="555805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2</a:t>
            </a:r>
            <a:endParaRPr lang="id-ID" dirty="0"/>
          </a:p>
        </p:txBody>
      </p:sp>
      <p:sp>
        <p:nvSpPr>
          <p:cNvPr id="26" name="Rectangle 25"/>
          <p:cNvSpPr/>
          <p:nvPr/>
        </p:nvSpPr>
        <p:spPr>
          <a:xfrm>
            <a:off x="555805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3</a:t>
            </a:r>
            <a:endParaRPr lang="id-ID" dirty="0"/>
          </a:p>
        </p:txBody>
      </p:sp>
      <p:sp>
        <p:nvSpPr>
          <p:cNvPr id="27" name="Rectangle 26"/>
          <p:cNvSpPr/>
          <p:nvPr/>
        </p:nvSpPr>
        <p:spPr>
          <a:xfrm>
            <a:off x="663501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2</a:t>
            </a:r>
            <a:endParaRPr lang="id-ID" dirty="0"/>
          </a:p>
        </p:txBody>
      </p:sp>
      <p:sp>
        <p:nvSpPr>
          <p:cNvPr id="28" name="Rectangle 27"/>
          <p:cNvSpPr/>
          <p:nvPr/>
        </p:nvSpPr>
        <p:spPr>
          <a:xfrm>
            <a:off x="775769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719381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663501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1" name="Rectangle 30"/>
          <p:cNvSpPr/>
          <p:nvPr/>
        </p:nvSpPr>
        <p:spPr>
          <a:xfrm>
            <a:off x="5558058" y="498372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2544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/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tab 			: array[1..10] of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tab_count</a:t>
            </a:r>
            <a:r>
              <a:rPr lang="en-US" sz="1800" dirty="0"/>
              <a:t>	: array[1..5] of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i</a:t>
            </a:r>
            <a:r>
              <a:rPr lang="en-US" sz="1800" dirty="0"/>
              <a:t>, n, x		: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/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tab 			</a:t>
            </a:r>
            <a:r>
              <a:rPr lang="en-US" sz="1800" dirty="0">
                <a:sym typeface="Wingdings" panose="05000000000000000000" pitchFamily="2" charset="2"/>
              </a:rPr>
              <a:t> {5, 3, 1, 1, 4, 3, </a:t>
            </a:r>
            <a:r>
              <a:rPr lang="en-US" sz="1800" dirty="0" smtClean="0">
                <a:sym typeface="Wingdings" panose="05000000000000000000" pitchFamily="2" charset="2"/>
              </a:rPr>
              <a:t>1, 4, 5, 1}</a:t>
            </a: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err="1">
                <a:sym typeface="Wingdings" panose="05000000000000000000" pitchFamily="2" charset="2"/>
              </a:rPr>
              <a:t>tab_count</a:t>
            </a:r>
            <a:r>
              <a:rPr lang="en-US" sz="1800" dirty="0">
                <a:sym typeface="Wingdings" panose="05000000000000000000" pitchFamily="2" charset="2"/>
              </a:rPr>
              <a:t> 	 {0, 0, 0, 0, 0}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n  10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u="sng" dirty="0"/>
              <a:t>traversal</a:t>
            </a:r>
            <a:r>
              <a:rPr lang="en-US" sz="1800" dirty="0"/>
              <a:t> [1</a:t>
            </a:r>
            <a:r>
              <a:rPr lang="en-US" sz="1800" dirty="0" smtClean="0"/>
              <a:t>..n]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</a:t>
            </a:r>
            <a:r>
              <a:rPr lang="en-US" sz="1800" dirty="0" smtClean="0">
                <a:solidFill>
                  <a:srgbClr val="0070C0"/>
                </a:solidFill>
              </a:rPr>
              <a:t>x 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 tab[ </a:t>
            </a:r>
            <a:r>
              <a:rPr lang="en-US" sz="1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	</a:t>
            </a:r>
            <a:r>
              <a:rPr lang="en-US" sz="1800" dirty="0" err="1" smtClean="0">
                <a:sym typeface="Wingdings" panose="05000000000000000000" pitchFamily="2" charset="2"/>
              </a:rPr>
              <a:t>tab_count</a:t>
            </a:r>
            <a:r>
              <a:rPr lang="en-US" sz="1800" dirty="0" smtClean="0">
                <a:sym typeface="Wingdings" panose="05000000000000000000" pitchFamily="2" charset="2"/>
              </a:rPr>
              <a:t>[ 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ym typeface="Wingdings" panose="05000000000000000000" pitchFamily="2" charset="2"/>
              </a:rPr>
              <a:t> ]  </a:t>
            </a:r>
            <a:r>
              <a:rPr lang="en-US" sz="1800" dirty="0" err="1">
                <a:sym typeface="Wingdings" panose="05000000000000000000" pitchFamily="2" charset="2"/>
              </a:rPr>
              <a:t>tab_count</a:t>
            </a:r>
            <a:r>
              <a:rPr lang="en-US" sz="1800" dirty="0">
                <a:sym typeface="Wingdings" panose="05000000000000000000" pitchFamily="2" charset="2"/>
              </a:rPr>
              <a:t>[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>
                <a:sym typeface="Wingdings" panose="05000000000000000000" pitchFamily="2" charset="2"/>
              </a:rPr>
              <a:t> ] </a:t>
            </a:r>
            <a:r>
              <a:rPr lang="en-US" sz="1800" dirty="0" smtClean="0">
                <a:sym typeface="Wingdings" panose="05000000000000000000" pitchFamily="2" charset="2"/>
              </a:rPr>
              <a:t>+ 1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element of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3308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/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tab 			: array[1..10] of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tab_count</a:t>
            </a:r>
            <a:r>
              <a:rPr lang="en-US" sz="1800" dirty="0"/>
              <a:t>	: array[1..5] of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i</a:t>
            </a:r>
            <a:r>
              <a:rPr lang="en-US" sz="1800" dirty="0"/>
              <a:t>, </a:t>
            </a:r>
            <a:r>
              <a:rPr lang="en-US" sz="1800" dirty="0" smtClean="0"/>
              <a:t>n</a:t>
            </a:r>
            <a:r>
              <a:rPr lang="en-US" sz="1800" dirty="0"/>
              <a:t>			: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/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tab 			</a:t>
            </a:r>
            <a:r>
              <a:rPr lang="en-US" sz="1800" dirty="0">
                <a:sym typeface="Wingdings" panose="05000000000000000000" pitchFamily="2" charset="2"/>
              </a:rPr>
              <a:t> {5, 3, 1, 1, 4, 3, 1, 4, 5, 1}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err="1">
                <a:sym typeface="Wingdings" panose="05000000000000000000" pitchFamily="2" charset="2"/>
              </a:rPr>
              <a:t>tab_count</a:t>
            </a:r>
            <a:r>
              <a:rPr lang="en-US" sz="1800" dirty="0">
                <a:sym typeface="Wingdings" panose="05000000000000000000" pitchFamily="2" charset="2"/>
              </a:rPr>
              <a:t> 	 {0, 0, 0, 0, 0}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n  10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u="sng" dirty="0"/>
              <a:t>traversal</a:t>
            </a:r>
            <a:r>
              <a:rPr lang="en-US" sz="1800" dirty="0"/>
              <a:t> [1</a:t>
            </a:r>
            <a:r>
              <a:rPr lang="en-US" sz="1800" dirty="0" smtClean="0"/>
              <a:t>..n]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	</a:t>
            </a:r>
            <a:r>
              <a:rPr lang="en-US" sz="1800" dirty="0" err="1" smtClean="0">
                <a:sym typeface="Wingdings" panose="05000000000000000000" pitchFamily="2" charset="2"/>
              </a:rPr>
              <a:t>tab_count</a:t>
            </a:r>
            <a:r>
              <a:rPr lang="en-US" sz="1800" dirty="0" smtClean="0">
                <a:sym typeface="Wingdings" panose="05000000000000000000" pitchFamily="2" charset="2"/>
              </a:rPr>
              <a:t>[ 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tab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[ </a:t>
            </a:r>
            <a:r>
              <a:rPr lang="en-US" sz="1800" dirty="0" err="1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]</a:t>
            </a:r>
            <a:r>
              <a:rPr lang="en-US" sz="1800" dirty="0" smtClean="0">
                <a:sym typeface="Wingdings" panose="05000000000000000000" pitchFamily="2" charset="2"/>
              </a:rPr>
              <a:t> ]  </a:t>
            </a:r>
            <a:r>
              <a:rPr lang="en-US" sz="1800" dirty="0" err="1" smtClean="0">
                <a:sym typeface="Wingdings" panose="05000000000000000000" pitchFamily="2" charset="2"/>
              </a:rPr>
              <a:t>tab_count</a:t>
            </a:r>
            <a:r>
              <a:rPr lang="en-US" sz="1800" dirty="0" smtClean="0">
                <a:sym typeface="Wingdings" panose="05000000000000000000" pitchFamily="2" charset="2"/>
              </a:rPr>
              <a:t>[ 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tab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[ </a:t>
            </a:r>
            <a:r>
              <a:rPr lang="en-US" sz="1800" dirty="0" err="1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 ]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] </a:t>
            </a:r>
            <a:r>
              <a:rPr lang="en-US" sz="1800" dirty="0" smtClean="0">
                <a:sym typeface="Wingdings" panose="05000000000000000000" pitchFamily="2" charset="2"/>
              </a:rPr>
              <a:t>+ 1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element of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12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KUG1C3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dirty="0" err="1" smtClean="0">
                <a:latin typeface="Berlin Sans FB Demi" panose="020E0802020502020306" pitchFamily="34" charset="0"/>
                <a:cs typeface="Aharoni" panose="02010803020104030203" pitchFamily="2" charset="-79"/>
              </a:rPr>
              <a:t>Dasar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Algoritma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dan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Pemrograman</a:t>
            </a:r>
            <a:endParaRPr lang="en-US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86187" y="3450467"/>
            <a:ext cx="4757737" cy="16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Searching in an Array</a:t>
            </a:r>
            <a:endParaRPr lang="en-US" sz="3200" b="0" dirty="0">
              <a:ln w="0"/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4840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Maximum = 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=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maximum / minimum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95800"/>
              </p:ext>
            </p:extLst>
          </p:nvPr>
        </p:nvGraphicFramePr>
        <p:xfrm>
          <a:off x="810596" y="2641963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72774"/>
              </p:ext>
            </p:extLst>
          </p:nvPr>
        </p:nvGraphicFramePr>
        <p:xfrm>
          <a:off x="748683" y="428933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5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Assume the First element is the current maximum value</a:t>
            </a:r>
          </a:p>
          <a:p>
            <a:pPr lvl="1"/>
            <a:r>
              <a:rPr lang="en-US" dirty="0" smtClean="0"/>
              <a:t>Read the rest of values</a:t>
            </a:r>
          </a:p>
          <a:p>
            <a:pPr lvl="1"/>
            <a:r>
              <a:rPr lang="en-US" dirty="0" smtClean="0"/>
              <a:t>Compare with the current maximum</a:t>
            </a:r>
          </a:p>
          <a:p>
            <a:pPr lvl="2"/>
            <a:r>
              <a:rPr lang="en-US" dirty="0" smtClean="0"/>
              <a:t>If the new value is higher, change the current maximum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maximum / minimum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9904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tab </a:t>
            </a:r>
            <a:r>
              <a:rPr lang="en-US" sz="1800" dirty="0" smtClean="0"/>
              <a:t>		: </a:t>
            </a:r>
            <a:r>
              <a:rPr lang="en-US" sz="1800" dirty="0"/>
              <a:t>array[1</a:t>
            </a:r>
            <a:r>
              <a:rPr lang="en-US" sz="1800" dirty="0" smtClean="0"/>
              <a:t>..10</a:t>
            </a:r>
            <a:r>
              <a:rPr lang="en-US" sz="1800" dirty="0"/>
              <a:t>] of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i</a:t>
            </a:r>
            <a:r>
              <a:rPr lang="en-US" sz="1800" dirty="0" smtClean="0"/>
              <a:t>, max 	: </a:t>
            </a:r>
            <a:r>
              <a:rPr lang="en-US" sz="1800" u="sng" dirty="0" smtClean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800" u="sng" dirty="0"/>
              <a:t>Algorithm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tab </a:t>
            </a:r>
            <a:r>
              <a:rPr lang="en-US" sz="1800" dirty="0" smtClean="0">
                <a:sym typeface="Wingdings" panose="05000000000000000000" pitchFamily="2" charset="2"/>
              </a:rPr>
              <a:t> {5, 3, 7, 7, 8, 1, 9, 4, 4, 2}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max </a:t>
            </a:r>
            <a:r>
              <a:rPr lang="en-US" sz="1800" dirty="0" smtClean="0">
                <a:sym typeface="Wingdings" panose="05000000000000000000" pitchFamily="2" charset="2"/>
              </a:rPr>
              <a:t> tab[1]</a:t>
            </a: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u="sng" dirty="0"/>
              <a:t>traversal</a:t>
            </a:r>
            <a:r>
              <a:rPr lang="en-US" sz="1800" dirty="0"/>
              <a:t> </a:t>
            </a:r>
            <a:r>
              <a:rPr lang="en-US" sz="1800" dirty="0" smtClean="0"/>
              <a:t>[2..10</a:t>
            </a:r>
            <a:r>
              <a:rPr lang="en-US" sz="1800" dirty="0"/>
              <a:t>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	</a:t>
            </a:r>
            <a:r>
              <a:rPr lang="en-US" sz="1800" u="sng" dirty="0" smtClean="0"/>
              <a:t>if</a:t>
            </a:r>
            <a:r>
              <a:rPr lang="en-US" sz="1800" dirty="0" smtClean="0"/>
              <a:t> ( tab[ </a:t>
            </a:r>
            <a:r>
              <a:rPr lang="en-US" sz="1800" dirty="0" err="1" smtClean="0"/>
              <a:t>i</a:t>
            </a:r>
            <a:r>
              <a:rPr lang="en-US" sz="1800" dirty="0" smtClean="0"/>
              <a:t> ] &gt; max ) </a:t>
            </a:r>
            <a:r>
              <a:rPr lang="en-US" sz="1800" u="sng" dirty="0" smtClean="0"/>
              <a:t>then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		max  tab[ </a:t>
            </a:r>
            <a:r>
              <a:rPr lang="en-US" sz="1800" dirty="0" err="1" smtClean="0">
                <a:sym typeface="Wingdings" panose="05000000000000000000" pitchFamily="2" charset="2"/>
              </a:rPr>
              <a:t>i</a:t>
            </a:r>
            <a:r>
              <a:rPr lang="en-US" sz="1800" dirty="0" smtClean="0">
                <a:sym typeface="Wingdings" panose="05000000000000000000" pitchFamily="2" charset="2"/>
              </a:rPr>
              <a:t> 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output</a:t>
            </a:r>
            <a:r>
              <a:rPr lang="en-US" sz="1800" dirty="0" smtClean="0"/>
              <a:t>( ‘max value = ‘, max )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maximum / minimum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4204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90819642"/>
              </p:ext>
            </p:extLst>
          </p:nvPr>
        </p:nvGraphicFramePr>
        <p:xfrm>
          <a:off x="2453658" y="2533313"/>
          <a:ext cx="454658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316"/>
                <a:gridCol w="909316"/>
                <a:gridCol w="909316"/>
                <a:gridCol w="909316"/>
                <a:gridCol w="9093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495283" y="2653566"/>
            <a:ext cx="599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tab</a:t>
            </a:r>
            <a:endParaRPr lang="id-ID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97800"/>
              </p:ext>
            </p:extLst>
          </p:nvPr>
        </p:nvGraphicFramePr>
        <p:xfrm>
          <a:off x="2737191" y="3791216"/>
          <a:ext cx="291465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663"/>
                <a:gridCol w="728663"/>
                <a:gridCol w="728663"/>
                <a:gridCol w="72866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95283" y="4634766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tab_2d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37765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Sometimes it’s better to know the position of a value rather than the value itself</a:t>
            </a:r>
          </a:p>
          <a:p>
            <a:r>
              <a:rPr lang="en-US" dirty="0" smtClean="0"/>
              <a:t>Because from the position, we can get the value altogether</a:t>
            </a:r>
          </a:p>
          <a:p>
            <a:r>
              <a:rPr lang="en-US" dirty="0" smtClean="0"/>
              <a:t>Create The algorithm to output the position of the maximum value</a:t>
            </a:r>
          </a:p>
          <a:p>
            <a:endParaRPr lang="en-US" dirty="0"/>
          </a:p>
          <a:p>
            <a:r>
              <a:rPr lang="en-US" dirty="0" smtClean="0"/>
              <a:t>Maximum position = 3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Where is the maximum / minimum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88954"/>
              </p:ext>
            </p:extLst>
          </p:nvPr>
        </p:nvGraphicFramePr>
        <p:xfrm>
          <a:off x="810596" y="494973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800490"/>
                <a:gridCol w="72351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36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Where is the maximum / minimum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8326438" cy="4321544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u="sng" dirty="0"/>
              <a:t>Dictionary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/>
              <a:t>	</a:t>
            </a:r>
            <a:r>
              <a:rPr lang="en-US" sz="1800" dirty="0"/>
              <a:t>tab </a:t>
            </a:r>
            <a:r>
              <a:rPr lang="en-US" sz="1800" dirty="0" smtClean="0"/>
              <a:t>			: </a:t>
            </a:r>
            <a:r>
              <a:rPr lang="en-US" sz="1800" dirty="0"/>
              <a:t>array[1</a:t>
            </a:r>
            <a:r>
              <a:rPr lang="en-US" sz="1800" dirty="0" smtClean="0"/>
              <a:t>..10</a:t>
            </a:r>
            <a:r>
              <a:rPr lang="en-US" sz="1800" dirty="0"/>
              <a:t>] of </a:t>
            </a:r>
            <a:r>
              <a:rPr lang="en-US" sz="1800" u="sng" dirty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i</a:t>
            </a:r>
            <a:r>
              <a:rPr lang="en-US" sz="1800" dirty="0" smtClean="0"/>
              <a:t>, </a:t>
            </a:r>
            <a:r>
              <a:rPr lang="en-US" sz="1800" dirty="0" err="1" smtClean="0"/>
              <a:t>idx_max</a:t>
            </a:r>
            <a:r>
              <a:rPr lang="en-US" sz="1800" dirty="0" smtClean="0"/>
              <a:t> 	: </a:t>
            </a:r>
            <a:r>
              <a:rPr lang="en-US" sz="1800" u="sng" dirty="0" smtClean="0"/>
              <a:t>integer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800" u="sng" dirty="0"/>
              <a:t>Algorithm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tab </a:t>
            </a:r>
            <a:r>
              <a:rPr lang="en-US" sz="1800" dirty="0" smtClean="0">
                <a:sym typeface="Wingdings" panose="05000000000000000000" pitchFamily="2" charset="2"/>
              </a:rPr>
              <a:t> {5, 3, 7, 7, 8, 1, 9, 4, 4, 2}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idx_max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 1</a:t>
            </a: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u="sng" dirty="0"/>
              <a:t>traversal</a:t>
            </a:r>
            <a:r>
              <a:rPr lang="en-US" sz="1800" dirty="0"/>
              <a:t> </a:t>
            </a:r>
            <a:r>
              <a:rPr lang="en-US" sz="1800" dirty="0" smtClean="0"/>
              <a:t>[2..10</a:t>
            </a:r>
            <a:r>
              <a:rPr lang="en-US" sz="1800" dirty="0"/>
              <a:t>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	</a:t>
            </a:r>
            <a:r>
              <a:rPr lang="en-US" sz="1800" u="sng" dirty="0" smtClean="0"/>
              <a:t>if</a:t>
            </a:r>
            <a:r>
              <a:rPr lang="en-US" sz="1800" dirty="0" smtClean="0"/>
              <a:t> ( tab[ </a:t>
            </a:r>
            <a:r>
              <a:rPr lang="en-US" sz="1800" dirty="0" err="1" smtClean="0"/>
              <a:t>i</a:t>
            </a:r>
            <a:r>
              <a:rPr lang="en-US" sz="1800" dirty="0" smtClean="0"/>
              <a:t> ] &gt; tab[</a:t>
            </a:r>
            <a:r>
              <a:rPr lang="en-US" sz="1800" dirty="0" err="1" smtClean="0"/>
              <a:t>idx_max</a:t>
            </a:r>
            <a:r>
              <a:rPr lang="en-US" sz="1800" dirty="0" smtClean="0"/>
              <a:t>] ) </a:t>
            </a:r>
            <a:r>
              <a:rPr lang="en-US" sz="1800" u="sng" dirty="0" smtClean="0"/>
              <a:t>then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		</a:t>
            </a:r>
            <a:r>
              <a:rPr lang="en-US" sz="1800" dirty="0" err="1" smtClean="0">
                <a:sym typeface="Wingdings" panose="05000000000000000000" pitchFamily="2" charset="2"/>
              </a:rPr>
              <a:t>idx_max</a:t>
            </a:r>
            <a:r>
              <a:rPr lang="en-US" sz="1800" dirty="0" smtClean="0">
                <a:sym typeface="Wingdings" panose="05000000000000000000" pitchFamily="2" charset="2"/>
              </a:rPr>
              <a:t>  </a:t>
            </a:r>
            <a:r>
              <a:rPr lang="en-US" sz="1800" dirty="0" err="1" smtClean="0">
                <a:sym typeface="Wingdings" panose="05000000000000000000" pitchFamily="2" charset="2"/>
              </a:rPr>
              <a:t>i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output</a:t>
            </a:r>
            <a:r>
              <a:rPr lang="en-US" sz="1800" dirty="0" smtClean="0"/>
              <a:t>( ‘index max = ‘, </a:t>
            </a:r>
            <a:r>
              <a:rPr lang="en-US" sz="1800" dirty="0" err="1" smtClean="0"/>
              <a:t>idx_max</a:t>
            </a:r>
            <a:r>
              <a:rPr lang="en-US" sz="1800" dirty="0" smtClean="0"/>
              <a:t> 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  <a:r>
              <a:rPr lang="en-US" sz="1800" u="sng" dirty="0" smtClean="0"/>
              <a:t>output</a:t>
            </a:r>
            <a:r>
              <a:rPr lang="en-US" sz="1800" dirty="0" smtClean="0"/>
              <a:t>( ‘max value = ’, tab[ </a:t>
            </a:r>
            <a:r>
              <a:rPr lang="en-US" sz="1800" dirty="0" err="1" smtClean="0"/>
              <a:t>idx_max</a:t>
            </a:r>
            <a:r>
              <a:rPr lang="en-US" sz="1800" dirty="0" smtClean="0"/>
              <a:t> ] )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419149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Create an algorithm to </a:t>
            </a:r>
            <a:r>
              <a:rPr lang="en-US" dirty="0" smtClean="0"/>
              <a:t>search a </a:t>
            </a:r>
            <a:r>
              <a:rPr lang="en-US" dirty="0"/>
              <a:t>number within an array</a:t>
            </a:r>
          </a:p>
          <a:p>
            <a:endParaRPr lang="en-US" dirty="0"/>
          </a:p>
          <a:p>
            <a:r>
              <a:rPr lang="en-US" dirty="0" smtClean="0"/>
              <a:t>Search = 5, output : found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Search = 3, output : not found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dirty="0" smtClean="0"/>
              <a:t>a Number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97550"/>
              </p:ext>
            </p:extLst>
          </p:nvPr>
        </p:nvGraphicFramePr>
        <p:xfrm>
          <a:off x="810596" y="3164477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35677"/>
              </p:ext>
            </p:extLst>
          </p:nvPr>
        </p:nvGraphicFramePr>
        <p:xfrm>
          <a:off x="748683" y="481184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30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Read from first to the last element or until the first value found</a:t>
            </a:r>
          </a:p>
          <a:p>
            <a:pPr lvl="1"/>
            <a:r>
              <a:rPr lang="en-US" dirty="0" smtClean="0"/>
              <a:t>Example x = 8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Number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425245"/>
              </p:ext>
            </p:extLst>
          </p:nvPr>
        </p:nvGraphicFramePr>
        <p:xfrm>
          <a:off x="810596" y="4924028"/>
          <a:ext cx="762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9316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8</a:t>
            </a:r>
            <a:endParaRPr lang="id-ID" sz="1600" dirty="0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H="1" flipV="1">
            <a:off x="713396" y="4093749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165704" y="4642055"/>
            <a:ext cx="1" cy="84175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78464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8</a:t>
            </a:r>
            <a:endParaRPr lang="id-ID" sz="1600" dirty="0"/>
          </a:p>
        </p:txBody>
      </p:sp>
      <p:cxnSp>
        <p:nvCxnSpPr>
          <p:cNvPr id="31" name="Straight Arrow Connector 30"/>
          <p:cNvCxnSpPr>
            <a:endCxn id="30" idx="2"/>
          </p:cNvCxnSpPr>
          <p:nvPr/>
        </p:nvCxnSpPr>
        <p:spPr>
          <a:xfrm flipH="1" flipV="1">
            <a:off x="1362544" y="4093749"/>
            <a:ext cx="254714" cy="799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627612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8</a:t>
            </a:r>
            <a:endParaRPr lang="id-ID" sz="1600" dirty="0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 flipH="1" flipV="1">
            <a:off x="2011692" y="4093749"/>
            <a:ext cx="254714" cy="8146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76760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8</a:t>
            </a:r>
            <a:endParaRPr lang="id-ID" sz="1600" dirty="0"/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>
          <a:xfrm flipH="1" flipV="1">
            <a:off x="2660840" y="4093749"/>
            <a:ext cx="254714" cy="830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925908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8</a:t>
            </a:r>
            <a:endParaRPr lang="id-ID" sz="1600" dirty="0"/>
          </a:p>
        </p:txBody>
      </p:sp>
      <p:cxnSp>
        <p:nvCxnSpPr>
          <p:cNvPr id="37" name="Straight Arrow Connector 36"/>
          <p:cNvCxnSpPr>
            <a:endCxn id="36" idx="2"/>
          </p:cNvCxnSpPr>
          <p:nvPr/>
        </p:nvCxnSpPr>
        <p:spPr>
          <a:xfrm flipH="1" flipV="1">
            <a:off x="3309988" y="4093749"/>
            <a:ext cx="254714" cy="845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18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0" grpId="0"/>
      <p:bldP spid="30" grpId="1"/>
      <p:bldP spid="32" grpId="0"/>
      <p:bldP spid="32" grpId="1"/>
      <p:bldP spid="34" grpId="0"/>
      <p:bldP spid="34" grpId="1"/>
      <p:bldP spid="36" grpId="0"/>
      <p:bldP spid="3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Read from first to the last element or until the first value found</a:t>
            </a:r>
          </a:p>
          <a:p>
            <a:pPr lvl="1"/>
            <a:r>
              <a:rPr lang="en-US" dirty="0"/>
              <a:t>Example x = </a:t>
            </a:r>
            <a:r>
              <a:rPr lang="en-US" dirty="0" smtClean="0"/>
              <a:t>6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Number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62403"/>
              </p:ext>
            </p:extLst>
          </p:nvPr>
        </p:nvGraphicFramePr>
        <p:xfrm>
          <a:off x="810596" y="4924028"/>
          <a:ext cx="762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9316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H="1" flipV="1">
            <a:off x="713396" y="4093749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165704" y="4642055"/>
            <a:ext cx="1" cy="84175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1020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H="1" flipV="1">
            <a:off x="1355100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646258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97" name="Straight Arrow Connector 96"/>
          <p:cNvCxnSpPr>
            <a:endCxn id="96" idx="2"/>
          </p:cNvCxnSpPr>
          <p:nvPr/>
        </p:nvCxnSpPr>
        <p:spPr>
          <a:xfrm flipH="1" flipV="1">
            <a:off x="2030338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697686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109" name="Straight Arrow Connector 108"/>
          <p:cNvCxnSpPr>
            <a:endCxn id="108" idx="2"/>
          </p:cNvCxnSpPr>
          <p:nvPr/>
        </p:nvCxnSpPr>
        <p:spPr>
          <a:xfrm flipH="1" flipV="1">
            <a:off x="6081766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372924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111" name="Straight Arrow Connector 110"/>
          <p:cNvCxnSpPr>
            <a:endCxn id="110" idx="2"/>
          </p:cNvCxnSpPr>
          <p:nvPr/>
        </p:nvCxnSpPr>
        <p:spPr>
          <a:xfrm flipH="1" flipV="1">
            <a:off x="6757004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14276" y="4272723"/>
            <a:ext cx="1721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. 	. 	.	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77037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9" grpId="0"/>
      <p:bldP spid="19" grpId="1"/>
      <p:bldP spid="96" grpId="0"/>
      <p:bldP spid="96" grpId="1"/>
      <p:bldP spid="108" grpId="0"/>
      <p:bldP spid="108" grpId="1"/>
      <p:bldP spid="110" grpId="0"/>
      <p:bldP spid="110" grpId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Number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8326438" cy="43317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600" dirty="0"/>
              <a:t>tab 		: array[1..100] of </a:t>
            </a:r>
            <a:r>
              <a:rPr lang="en-US" sz="16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err="1"/>
              <a:t>i</a:t>
            </a:r>
            <a:r>
              <a:rPr lang="en-US" sz="1600" dirty="0"/>
              <a:t>, N 		: </a:t>
            </a:r>
            <a:r>
              <a:rPr lang="en-US" sz="16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found	: </a:t>
            </a:r>
            <a:r>
              <a:rPr lang="en-US" sz="1600" u="sng" dirty="0" err="1"/>
              <a:t>boolean</a:t>
            </a:r>
            <a:endParaRPr lang="en-US" sz="1600" u="sng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tab </a:t>
            </a:r>
            <a:r>
              <a:rPr lang="en-US" sz="1600" dirty="0">
                <a:sym typeface="Wingdings" panose="05000000000000000000" pitchFamily="2" charset="2"/>
              </a:rPr>
              <a:t> {5, 3, 7, 7, 8, 1, 9, 4, 4, 2}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 1;	N 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x  8			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// find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found  false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u="sng" dirty="0" smtClean="0"/>
              <a:t>while</a:t>
            </a:r>
            <a:r>
              <a:rPr lang="en-US" sz="1600" dirty="0" smtClean="0"/>
              <a:t> ( not found ) </a:t>
            </a:r>
            <a:r>
              <a:rPr lang="en-US" sz="1600" u="sng" dirty="0" smtClean="0"/>
              <a:t>and</a:t>
            </a:r>
            <a:r>
              <a:rPr lang="en-US" sz="1600" dirty="0" smtClean="0"/>
              <a:t> ( </a:t>
            </a:r>
            <a:r>
              <a:rPr lang="en-US" sz="1600" dirty="0" err="1" smtClean="0"/>
              <a:t>i</a:t>
            </a:r>
            <a:r>
              <a:rPr lang="en-US" sz="1600" dirty="0" smtClean="0"/>
              <a:t> &lt;= N )</a:t>
            </a:r>
            <a:r>
              <a:rPr lang="en-US" sz="1600" u="sng" dirty="0" smtClean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u="sng" dirty="0" smtClean="0"/>
              <a:t>if</a:t>
            </a:r>
            <a:r>
              <a:rPr lang="en-US" sz="1600" dirty="0" smtClean="0"/>
              <a:t> ( tab[ </a:t>
            </a:r>
            <a:r>
              <a:rPr lang="en-US" sz="1600" dirty="0" err="1" smtClean="0"/>
              <a:t>i</a:t>
            </a:r>
            <a:r>
              <a:rPr lang="en-US" sz="1600" dirty="0" smtClean="0"/>
              <a:t> ] = x ) </a:t>
            </a:r>
            <a:r>
              <a:rPr lang="en-US" sz="1600" u="sng" dirty="0" smtClean="0"/>
              <a:t>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	found </a:t>
            </a:r>
            <a:r>
              <a:rPr lang="en-US" sz="1600" dirty="0" smtClean="0">
                <a:sym typeface="Wingdings" panose="05000000000000000000" pitchFamily="2" charset="2"/>
              </a:rPr>
              <a:t> true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	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 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+ 1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output</a:t>
            </a:r>
            <a:r>
              <a:rPr lang="en-US" sz="1600" dirty="0" smtClean="0">
                <a:sym typeface="Wingdings" panose="05000000000000000000" pitchFamily="2" charset="2"/>
              </a:rPr>
              <a:t>( found )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3570351" y="1608324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(Sequential Search)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0312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Number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8326438" cy="43317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600" dirty="0"/>
              <a:t>tab 		: array[1..100] of </a:t>
            </a:r>
            <a:r>
              <a:rPr lang="en-US" sz="16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err="1"/>
              <a:t>i</a:t>
            </a:r>
            <a:r>
              <a:rPr lang="en-US" sz="1600" dirty="0"/>
              <a:t>, N 		: </a:t>
            </a:r>
            <a:r>
              <a:rPr lang="en-US" sz="16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found	: </a:t>
            </a:r>
            <a:r>
              <a:rPr lang="en-US" sz="1600" u="sng" dirty="0" err="1"/>
              <a:t>boolean</a:t>
            </a:r>
            <a:endParaRPr lang="en-US" sz="1600" u="sng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tab </a:t>
            </a:r>
            <a:r>
              <a:rPr lang="en-US" sz="1600" dirty="0">
                <a:sym typeface="Wingdings" panose="05000000000000000000" pitchFamily="2" charset="2"/>
              </a:rPr>
              <a:t> {5, 3, 7, 7, 8, 1, 9, 4, 4, 2}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 1;	N 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x  8			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// find 8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u="sng" dirty="0" smtClean="0"/>
              <a:t>while</a:t>
            </a:r>
            <a:r>
              <a:rPr lang="en-US" sz="1600" dirty="0" smtClean="0"/>
              <a:t> ( tab</a:t>
            </a:r>
            <a:r>
              <a:rPr lang="en-US" sz="1600" dirty="0"/>
              <a:t>[ </a:t>
            </a:r>
            <a:r>
              <a:rPr lang="en-US" sz="1600" dirty="0" err="1"/>
              <a:t>i</a:t>
            </a:r>
            <a:r>
              <a:rPr lang="en-US" sz="1600" dirty="0"/>
              <a:t> ] ≠</a:t>
            </a:r>
            <a:r>
              <a:rPr lang="en-US" sz="1600" dirty="0" smtClean="0"/>
              <a:t> </a:t>
            </a:r>
            <a:r>
              <a:rPr lang="en-US" sz="1600" dirty="0"/>
              <a:t>x ) </a:t>
            </a:r>
            <a:r>
              <a:rPr lang="en-US" sz="1600" u="sng" dirty="0" smtClean="0"/>
              <a:t>and</a:t>
            </a:r>
            <a:r>
              <a:rPr lang="en-US" sz="1600" dirty="0" smtClean="0"/>
              <a:t> ( </a:t>
            </a:r>
            <a:r>
              <a:rPr lang="en-US" sz="1600" dirty="0" err="1" smtClean="0"/>
              <a:t>i</a:t>
            </a:r>
            <a:r>
              <a:rPr lang="en-US" sz="1600" dirty="0" smtClean="0"/>
              <a:t> &lt;= N )</a:t>
            </a:r>
            <a:r>
              <a:rPr lang="en-US" sz="1600" u="sng" dirty="0" smtClean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 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+ 1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if</a:t>
            </a:r>
            <a:r>
              <a:rPr lang="en-US" sz="1600" dirty="0" smtClean="0">
                <a:sym typeface="Wingdings" panose="05000000000000000000" pitchFamily="2" charset="2"/>
              </a:rPr>
              <a:t> ( tab[ 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] = x ) </a:t>
            </a:r>
            <a:r>
              <a:rPr lang="en-US" sz="1600" u="sng" dirty="0" smtClean="0">
                <a:sym typeface="Wingdings" panose="05000000000000000000" pitchFamily="2" charset="2"/>
              </a:rPr>
              <a:t>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output</a:t>
            </a:r>
            <a:r>
              <a:rPr lang="en-US" sz="1600" dirty="0" smtClean="0">
                <a:sym typeface="Wingdings" panose="05000000000000000000" pitchFamily="2" charset="2"/>
              </a:rPr>
              <a:t>( tab [ 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] )		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//found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else</a:t>
            </a:r>
            <a:endParaRPr lang="en-US" sz="1600" u="sng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	</a:t>
            </a:r>
            <a:r>
              <a:rPr lang="en-US" sz="1600" u="sng" dirty="0">
                <a:sym typeface="Wingdings" panose="05000000000000000000" pitchFamily="2" charset="2"/>
              </a:rPr>
              <a:t>output</a:t>
            </a:r>
            <a:r>
              <a:rPr lang="en-US" sz="1600" dirty="0">
                <a:sym typeface="Wingdings" panose="05000000000000000000" pitchFamily="2" charset="2"/>
              </a:rPr>
              <a:t>( not found )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3570351" y="1608324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(Sequential Search)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8764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Put a sentinel ( the searched value ) at the end of array</a:t>
            </a:r>
          </a:p>
          <a:p>
            <a:pPr lvl="1"/>
            <a:r>
              <a:rPr lang="en-US" dirty="0" smtClean="0"/>
              <a:t>Read each element until the value found</a:t>
            </a:r>
          </a:p>
          <a:p>
            <a:pPr lvl="1"/>
            <a:r>
              <a:rPr lang="en-US" dirty="0" smtClean="0"/>
              <a:t>Example X = 6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Number using a sentinel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0596" y="4924028"/>
          <a:ext cx="762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100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9316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H="1" flipV="1">
            <a:off x="713396" y="4093749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165704" y="4642055"/>
            <a:ext cx="1" cy="84175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1020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H="1" flipV="1">
            <a:off x="1355100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646258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97" name="Straight Arrow Connector 96"/>
          <p:cNvCxnSpPr>
            <a:endCxn id="96" idx="2"/>
          </p:cNvCxnSpPr>
          <p:nvPr/>
        </p:nvCxnSpPr>
        <p:spPr>
          <a:xfrm flipH="1" flipV="1">
            <a:off x="2030338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697686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109" name="Straight Arrow Connector 108"/>
          <p:cNvCxnSpPr>
            <a:endCxn id="108" idx="2"/>
          </p:cNvCxnSpPr>
          <p:nvPr/>
        </p:nvCxnSpPr>
        <p:spPr>
          <a:xfrm flipH="1" flipV="1">
            <a:off x="6081766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372924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111" name="Straight Arrow Connector 110"/>
          <p:cNvCxnSpPr>
            <a:endCxn id="110" idx="2"/>
          </p:cNvCxnSpPr>
          <p:nvPr/>
        </p:nvCxnSpPr>
        <p:spPr>
          <a:xfrm flipH="1" flipV="1">
            <a:off x="6757004" y="4103178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14276" y="4272723"/>
            <a:ext cx="1721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. 	. 	.	.</a:t>
            </a:r>
            <a:endParaRPr lang="id-ID" sz="2400" dirty="0"/>
          </a:p>
        </p:txBody>
      </p:sp>
      <p:sp>
        <p:nvSpPr>
          <p:cNvPr id="11" name="Rectangle 10"/>
          <p:cNvSpPr/>
          <p:nvPr/>
        </p:nvSpPr>
        <p:spPr>
          <a:xfrm>
            <a:off x="7319691" y="4930894"/>
            <a:ext cx="322524" cy="3539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700" dirty="0"/>
              <a:t>6</a:t>
            </a:r>
            <a:endParaRPr lang="id-ID" sz="17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801779" y="4642055"/>
            <a:ext cx="1" cy="84175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76580" y="3764624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>
          <a:xfrm flipH="1" flipV="1">
            <a:off x="7360660" y="4103178"/>
            <a:ext cx="254714" cy="845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06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8" grpId="1"/>
      <p:bldP spid="19" grpId="0"/>
      <p:bldP spid="19" grpId="1"/>
      <p:bldP spid="96" grpId="0"/>
      <p:bldP spid="96" grpId="1"/>
      <p:bldP spid="108" grpId="0"/>
      <p:bldP spid="108" grpId="1"/>
      <p:bldP spid="110" grpId="0"/>
      <p:bldP spid="110" grpId="1"/>
      <p:bldP spid="9" grpId="0"/>
      <p:bldP spid="11" grpId="0" animBg="1"/>
      <p:bldP spid="23" grpId="0"/>
      <p:bldP spid="2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570351" y="1608324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(Sequential Search using Sentinel)</a:t>
            </a:r>
            <a:endParaRPr lang="id-ID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4622800" cy="4250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u="sng" dirty="0">
                <a:solidFill>
                  <a:schemeClr val="tx1"/>
                </a:solidFill>
              </a:rPr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tab 		: array[1..100] of </a:t>
            </a:r>
            <a:r>
              <a:rPr lang="en-US" sz="1600" u="sng" dirty="0">
                <a:solidFill>
                  <a:schemeClr val="tx1"/>
                </a:solidFill>
              </a:rPr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, N 		: </a:t>
            </a:r>
            <a:r>
              <a:rPr lang="en-US" sz="1600" u="sng" dirty="0">
                <a:solidFill>
                  <a:schemeClr val="tx1"/>
                </a:solidFill>
              </a:rPr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found	: </a:t>
            </a:r>
            <a:r>
              <a:rPr lang="en-US" sz="1600" u="sng" dirty="0" err="1">
                <a:solidFill>
                  <a:schemeClr val="tx1"/>
                </a:solidFill>
              </a:rPr>
              <a:t>boolean</a:t>
            </a:r>
            <a:endParaRPr lang="en-US" sz="1600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u="sng" dirty="0">
                <a:solidFill>
                  <a:schemeClr val="tx1"/>
                </a:solidFill>
              </a:rPr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tab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 {5, 3, 7, 7, 8, 1, 9, 4, 4, 2}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 1;	N 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	x 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6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			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//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find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6</a:t>
            </a: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tab[ N+1 ]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//{5, 3, 7, 7, 8, 1, 9, 4, 4,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2, 6}</a:t>
            </a: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174036" y="3525520"/>
            <a:ext cx="3804031" cy="270256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while</a:t>
            </a:r>
            <a:r>
              <a:rPr lang="en-US" sz="1800" dirty="0" smtClean="0"/>
              <a:t> </a:t>
            </a:r>
            <a:r>
              <a:rPr lang="en-US" sz="1800" dirty="0"/>
              <a:t>( tab[ </a:t>
            </a:r>
            <a:r>
              <a:rPr lang="en-US" sz="1800" dirty="0" err="1"/>
              <a:t>i</a:t>
            </a:r>
            <a:r>
              <a:rPr lang="en-US" sz="1800" dirty="0"/>
              <a:t> ] ≠</a:t>
            </a:r>
            <a:r>
              <a:rPr lang="en-US" sz="1800" dirty="0" smtClean="0"/>
              <a:t> </a:t>
            </a:r>
            <a:r>
              <a:rPr lang="en-US" sz="1800" dirty="0"/>
              <a:t>x ) </a:t>
            </a:r>
            <a:r>
              <a:rPr lang="en-US" sz="1800" u="sng" dirty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</a:t>
            </a:r>
            <a:r>
              <a:rPr lang="en-US" sz="1800" dirty="0" err="1">
                <a:sym typeface="Wingdings" panose="05000000000000000000" pitchFamily="2" charset="2"/>
              </a:rPr>
              <a:t>i</a:t>
            </a:r>
            <a:r>
              <a:rPr lang="en-US" sz="1800" dirty="0">
                <a:sym typeface="Wingdings" panose="05000000000000000000" pitchFamily="2" charset="2"/>
              </a:rPr>
              <a:t>  </a:t>
            </a:r>
            <a:r>
              <a:rPr lang="en-US" sz="1800" dirty="0" err="1">
                <a:sym typeface="Wingdings" panose="05000000000000000000" pitchFamily="2" charset="2"/>
              </a:rPr>
              <a:t>i</a:t>
            </a:r>
            <a:r>
              <a:rPr lang="en-US" sz="1800" dirty="0">
                <a:sym typeface="Wingdings" panose="05000000000000000000" pitchFamily="2" charset="2"/>
              </a:rPr>
              <a:t> + 1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u="sng" dirty="0">
                <a:sym typeface="Wingdings" panose="05000000000000000000" pitchFamily="2" charset="2"/>
              </a:rPr>
              <a:t>if</a:t>
            </a:r>
            <a:r>
              <a:rPr lang="en-US" sz="1800" dirty="0">
                <a:sym typeface="Wingdings" panose="05000000000000000000" pitchFamily="2" charset="2"/>
              </a:rPr>
              <a:t> ( </a:t>
            </a:r>
            <a:r>
              <a:rPr lang="en-US" sz="1800" dirty="0" err="1" smtClean="0">
                <a:sym typeface="Wingdings" panose="05000000000000000000" pitchFamily="2" charset="2"/>
              </a:rPr>
              <a:t>i</a:t>
            </a:r>
            <a:r>
              <a:rPr lang="en-US" sz="1800" dirty="0" smtClean="0">
                <a:sym typeface="Wingdings" panose="05000000000000000000" pitchFamily="2" charset="2"/>
              </a:rPr>
              <a:t> ≤ N </a:t>
            </a:r>
            <a:r>
              <a:rPr lang="en-US" sz="1800" dirty="0">
                <a:sym typeface="Wingdings" panose="05000000000000000000" pitchFamily="2" charset="2"/>
              </a:rPr>
              <a:t>) </a:t>
            </a:r>
            <a:r>
              <a:rPr lang="en-US" sz="1800" u="sng" dirty="0">
                <a:sym typeface="Wingdings" panose="05000000000000000000" pitchFamily="2" charset="2"/>
              </a:rPr>
              <a:t>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	</a:t>
            </a:r>
            <a:r>
              <a:rPr lang="en-US" sz="1800" u="sng" dirty="0">
                <a:sym typeface="Wingdings" panose="05000000000000000000" pitchFamily="2" charset="2"/>
              </a:rPr>
              <a:t>output</a:t>
            </a:r>
            <a:r>
              <a:rPr lang="en-US" sz="1800" dirty="0">
                <a:sym typeface="Wingdings" panose="05000000000000000000" pitchFamily="2" charset="2"/>
              </a:rPr>
              <a:t>( tab [ </a:t>
            </a:r>
            <a:r>
              <a:rPr lang="en-US" sz="1800" dirty="0" err="1">
                <a:sym typeface="Wingdings" panose="05000000000000000000" pitchFamily="2" charset="2"/>
              </a:rPr>
              <a:t>i</a:t>
            </a:r>
            <a:r>
              <a:rPr lang="en-US" sz="1800" dirty="0">
                <a:sym typeface="Wingdings" panose="05000000000000000000" pitchFamily="2" charset="2"/>
              </a:rPr>
              <a:t> ] 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u="sng" dirty="0" smtClean="0">
                <a:sym typeface="Wingdings" panose="05000000000000000000" pitchFamily="2" charset="2"/>
              </a:rPr>
              <a:t>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	</a:t>
            </a:r>
            <a:r>
              <a:rPr lang="en-US" sz="1800" u="sng" dirty="0" smtClean="0">
                <a:sym typeface="Wingdings" panose="05000000000000000000" pitchFamily="2" charset="2"/>
              </a:rPr>
              <a:t>output</a:t>
            </a:r>
            <a:r>
              <a:rPr lang="en-US" sz="1800" dirty="0" smtClean="0">
                <a:sym typeface="Wingdings" panose="05000000000000000000" pitchFamily="2" charset="2"/>
              </a:rPr>
              <a:t>( not found )</a:t>
            </a:r>
            <a:endParaRPr lang="en-US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863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 animBg="1"/>
      <p:bldP spid="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Read each element until the value is greater or equal to the searched value</a:t>
            </a:r>
          </a:p>
          <a:p>
            <a:pPr lvl="1"/>
            <a:r>
              <a:rPr lang="en-US" dirty="0" smtClean="0"/>
              <a:t>Example x = 6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an Ordered Value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66516"/>
              </p:ext>
            </p:extLst>
          </p:nvPr>
        </p:nvGraphicFramePr>
        <p:xfrm>
          <a:off x="810596" y="4924028"/>
          <a:ext cx="762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100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9316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H="1" flipV="1">
            <a:off x="713396" y="4093749"/>
            <a:ext cx="254714" cy="7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165704" y="4642055"/>
            <a:ext cx="1" cy="84175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78464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31" name="Straight Arrow Connector 30"/>
          <p:cNvCxnSpPr>
            <a:endCxn id="30" idx="2"/>
          </p:cNvCxnSpPr>
          <p:nvPr/>
        </p:nvCxnSpPr>
        <p:spPr>
          <a:xfrm flipH="1" flipV="1">
            <a:off x="1362544" y="4093749"/>
            <a:ext cx="254714" cy="799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627612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 flipH="1" flipV="1">
            <a:off x="2011692" y="4093749"/>
            <a:ext cx="254714" cy="8146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76760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>
          <a:xfrm flipH="1" flipV="1">
            <a:off x="2660840" y="4093749"/>
            <a:ext cx="254714" cy="830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29676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H="1" flipV="1">
            <a:off x="3313756" y="4093749"/>
            <a:ext cx="254714" cy="830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82592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23" name="Straight Arrow Connector 22"/>
          <p:cNvCxnSpPr>
            <a:endCxn id="22" idx="2"/>
          </p:cNvCxnSpPr>
          <p:nvPr/>
        </p:nvCxnSpPr>
        <p:spPr>
          <a:xfrm flipH="1" flipV="1">
            <a:off x="3966672" y="4093749"/>
            <a:ext cx="254714" cy="830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35508" y="375519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6</a:t>
            </a:r>
            <a:endParaRPr lang="id-ID" sz="1600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H="1" flipV="1">
            <a:off x="4619588" y="4093749"/>
            <a:ext cx="254714" cy="830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8163" y="4485591"/>
            <a:ext cx="16578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429332" y="3849000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No need to </a:t>
            </a:r>
          </a:p>
          <a:p>
            <a:pPr algn="ctr"/>
            <a:r>
              <a:rPr lang="en-US" sz="1600" dirty="0" smtClean="0"/>
              <a:t>search the rest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677065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8" grpId="1"/>
      <p:bldP spid="30" grpId="0"/>
      <p:bldP spid="30" grpId="1"/>
      <p:bldP spid="32" grpId="0"/>
      <p:bldP spid="32" grpId="1"/>
      <p:bldP spid="34" grpId="0"/>
      <p:bldP spid="34" grpId="1"/>
      <p:bldP spid="19" grpId="0"/>
      <p:bldP spid="19" grpId="1"/>
      <p:bldP spid="22" grpId="0"/>
      <p:bldP spid="22" grpId="1"/>
      <p:bldP spid="24" grpId="0"/>
      <p:bldP spid="24" grpId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Dictionary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table : array[ 1 .. 10 ] of </a:t>
            </a:r>
            <a:r>
              <a:rPr lang="en-US" u="sng" dirty="0" smtClean="0"/>
              <a:t>integer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arr_char</a:t>
            </a:r>
            <a:r>
              <a:rPr lang="en-US" dirty="0" smtClean="0"/>
              <a:t> : array[ 1.. 26 ] of </a:t>
            </a:r>
            <a:r>
              <a:rPr lang="en-US" u="sng" dirty="0" smtClean="0"/>
              <a:t>char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twenties : array[ 20 .. 29 ] of </a:t>
            </a:r>
            <a:r>
              <a:rPr lang="en-US" u="sng" dirty="0" smtClean="0"/>
              <a:t>real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811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an Ordered Value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8326438" cy="43317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600" dirty="0"/>
              <a:t>tab 		: array[1..100] of </a:t>
            </a:r>
            <a:r>
              <a:rPr lang="en-US" sz="16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err="1"/>
              <a:t>i</a:t>
            </a:r>
            <a:r>
              <a:rPr lang="en-US" sz="1600" dirty="0"/>
              <a:t>, N 		: </a:t>
            </a:r>
            <a:r>
              <a:rPr lang="en-US" sz="16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found	: </a:t>
            </a:r>
            <a:r>
              <a:rPr lang="en-US" sz="1600" u="sng" dirty="0" err="1"/>
              <a:t>boolean</a:t>
            </a:r>
            <a:endParaRPr lang="en-US" sz="1600" u="sng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tab </a:t>
            </a:r>
            <a:r>
              <a:rPr lang="en-US" sz="1600" dirty="0">
                <a:sym typeface="Wingdings" panose="05000000000000000000" pitchFamily="2" charset="2"/>
              </a:rPr>
              <a:t> </a:t>
            </a:r>
            <a:r>
              <a:rPr lang="en-US" sz="1600" dirty="0" smtClean="0">
                <a:sym typeface="Wingdings" panose="05000000000000000000" pitchFamily="2" charset="2"/>
              </a:rPr>
              <a:t>{1, 2, 3, 4, 4, 5, 7, 7, 8, 9}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 1;	N 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x  8			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// find 8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u="sng" dirty="0" smtClean="0"/>
              <a:t>while</a:t>
            </a:r>
            <a:r>
              <a:rPr lang="en-US" sz="1600" dirty="0" smtClean="0"/>
              <a:t> ( tab</a:t>
            </a:r>
            <a:r>
              <a:rPr lang="en-US" sz="1600" dirty="0"/>
              <a:t>[ </a:t>
            </a:r>
            <a:r>
              <a:rPr lang="en-US" sz="1600" dirty="0" err="1"/>
              <a:t>i</a:t>
            </a:r>
            <a:r>
              <a:rPr lang="en-US" sz="1600" dirty="0"/>
              <a:t> ] </a:t>
            </a:r>
            <a:r>
              <a:rPr lang="en-US" sz="1600" dirty="0" smtClean="0"/>
              <a:t>&lt; </a:t>
            </a:r>
            <a:r>
              <a:rPr lang="en-US" sz="1600" dirty="0"/>
              <a:t>x ) </a:t>
            </a:r>
            <a:r>
              <a:rPr lang="en-US" sz="1600" u="sng" dirty="0" smtClean="0"/>
              <a:t>and</a:t>
            </a:r>
            <a:r>
              <a:rPr lang="en-US" sz="1600" dirty="0" smtClean="0"/>
              <a:t> ( </a:t>
            </a:r>
            <a:r>
              <a:rPr lang="en-US" sz="1600" dirty="0" err="1" smtClean="0"/>
              <a:t>i</a:t>
            </a:r>
            <a:r>
              <a:rPr lang="en-US" sz="1600" dirty="0" smtClean="0"/>
              <a:t> &lt;= N )</a:t>
            </a:r>
            <a:r>
              <a:rPr lang="en-US" sz="1600" u="sng" dirty="0" smtClean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 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+ 1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if</a:t>
            </a:r>
            <a:r>
              <a:rPr lang="en-US" sz="1600" dirty="0" smtClean="0">
                <a:sym typeface="Wingdings" panose="05000000000000000000" pitchFamily="2" charset="2"/>
              </a:rPr>
              <a:t> ( tab[ 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] = x ) </a:t>
            </a:r>
            <a:r>
              <a:rPr lang="en-US" sz="1600" u="sng" dirty="0" smtClean="0">
                <a:sym typeface="Wingdings" panose="05000000000000000000" pitchFamily="2" charset="2"/>
              </a:rPr>
              <a:t>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output</a:t>
            </a:r>
            <a:r>
              <a:rPr lang="en-US" sz="1600" dirty="0" smtClean="0">
                <a:sym typeface="Wingdings" panose="05000000000000000000" pitchFamily="2" charset="2"/>
              </a:rPr>
              <a:t>( tab [ </a:t>
            </a:r>
            <a:r>
              <a:rPr lang="en-US" sz="16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]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else</a:t>
            </a:r>
            <a:endParaRPr lang="en-US" sz="1600" u="sng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	</a:t>
            </a:r>
            <a:r>
              <a:rPr lang="en-US" sz="1600" u="sng" dirty="0">
                <a:sym typeface="Wingdings" panose="05000000000000000000" pitchFamily="2" charset="2"/>
              </a:rPr>
              <a:t>output</a:t>
            </a:r>
            <a:r>
              <a:rPr lang="en-US" sz="1600" dirty="0">
                <a:sym typeface="Wingdings" panose="05000000000000000000" pitchFamily="2" charset="2"/>
              </a:rPr>
              <a:t>( not found )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589023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: </a:t>
            </a:r>
          </a:p>
          <a:p>
            <a:pPr lvl="1"/>
            <a:r>
              <a:rPr lang="en-US" dirty="0" smtClean="0"/>
              <a:t>Assume the array is ordered by ascending</a:t>
            </a:r>
          </a:p>
          <a:p>
            <a:pPr lvl="1"/>
            <a:r>
              <a:rPr lang="en-US" dirty="0" smtClean="0"/>
              <a:t>Look at the middle value of the array</a:t>
            </a:r>
          </a:p>
          <a:p>
            <a:pPr lvl="1"/>
            <a:r>
              <a:rPr lang="en-US" dirty="0" smtClean="0"/>
              <a:t>If the searched value is less than the middle value, then the value, if any, must be at the first half of the array; discard the second half</a:t>
            </a:r>
            <a:r>
              <a:rPr lang="en-US" dirty="0"/>
              <a:t> of the array</a:t>
            </a:r>
            <a:endParaRPr lang="en-US" dirty="0" smtClean="0"/>
          </a:p>
          <a:p>
            <a:pPr lvl="1"/>
            <a:r>
              <a:rPr lang="en-US" dirty="0"/>
              <a:t>If the searched value is </a:t>
            </a:r>
            <a:r>
              <a:rPr lang="en-US" dirty="0" smtClean="0"/>
              <a:t>greater than </a:t>
            </a:r>
            <a:r>
              <a:rPr lang="en-US" dirty="0"/>
              <a:t>the middle value, then the value, if any, must be at the </a:t>
            </a:r>
            <a:r>
              <a:rPr lang="en-US" dirty="0" smtClean="0"/>
              <a:t>second half </a:t>
            </a:r>
            <a:r>
              <a:rPr lang="en-US" dirty="0"/>
              <a:t>of the </a:t>
            </a:r>
            <a:r>
              <a:rPr lang="en-US" dirty="0" smtClean="0"/>
              <a:t>array; discard the first half of the array</a:t>
            </a:r>
            <a:endParaRPr lang="id-ID" dirty="0"/>
          </a:p>
          <a:p>
            <a:pPr lvl="1"/>
            <a:r>
              <a:rPr lang="en-US" dirty="0" smtClean="0"/>
              <a:t>Repeat the process until the value found or the array is exhausted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462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51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16076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68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51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10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dle index		= ( 1 + 10 ) div 2 = </a:t>
            </a:r>
            <a:r>
              <a:rPr lang="en-US" dirty="0">
                <a:solidFill>
                  <a:srgbClr val="FF0000"/>
                </a:solidFill>
              </a:rPr>
              <a:t>5</a:t>
            </a:r>
            <a:endParaRPr lang="id-ID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 &gt; middle </a:t>
            </a:r>
            <a:r>
              <a:rPr lang="en-US" dirty="0" smtClean="0">
                <a:sym typeface="Wingdings" panose="05000000000000000000" pitchFamily="2" charset="2"/>
              </a:rPr>
              <a:t> the value, if any, must be at the second half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bottom index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 middle + 1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46842"/>
              </p:ext>
            </p:extLst>
          </p:nvPr>
        </p:nvGraphicFramePr>
        <p:xfrm>
          <a:off x="1446369" y="525277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843996" y="4486715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51</a:t>
            </a:r>
            <a:endParaRPr lang="id-ID" sz="1600" dirty="0"/>
          </a:p>
        </p:txBody>
      </p:sp>
      <p:cxnSp>
        <p:nvCxnSpPr>
          <p:cNvPr id="27" name="Straight Arrow Connector 26"/>
          <p:cNvCxnSpPr>
            <a:endCxn id="26" idx="2"/>
          </p:cNvCxnSpPr>
          <p:nvPr/>
        </p:nvCxnSpPr>
        <p:spPr>
          <a:xfrm flipV="1">
            <a:off x="4292998" y="4825269"/>
            <a:ext cx="0" cy="376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35274"/>
              </p:ext>
            </p:extLst>
          </p:nvPr>
        </p:nvGraphicFramePr>
        <p:xfrm>
          <a:off x="1446369" y="525277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42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51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10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dle index		= ( </a:t>
            </a:r>
            <a:r>
              <a:rPr lang="en-US" dirty="0" smtClean="0"/>
              <a:t>6 </a:t>
            </a:r>
            <a:r>
              <a:rPr lang="en-US" dirty="0"/>
              <a:t>+ 10 ) div 2 = </a:t>
            </a:r>
            <a:r>
              <a:rPr lang="en-US" dirty="0">
                <a:solidFill>
                  <a:srgbClr val="FF0000"/>
                </a:solidFill>
              </a:rPr>
              <a:t>8</a:t>
            </a:r>
            <a:endParaRPr lang="id-ID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 &lt; middle </a:t>
            </a:r>
            <a:r>
              <a:rPr lang="en-US" dirty="0" smtClean="0">
                <a:sym typeface="Wingdings" panose="05000000000000000000" pitchFamily="2" charset="2"/>
              </a:rPr>
              <a:t> the value, if any, must be at the first half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New top index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middle - 1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96685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5774396" y="4486715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51</a:t>
            </a:r>
            <a:endParaRPr lang="id-ID" sz="1600" dirty="0"/>
          </a:p>
        </p:txBody>
      </p:sp>
      <p:cxnSp>
        <p:nvCxnSpPr>
          <p:cNvPr id="27" name="Straight Arrow Connector 26"/>
          <p:cNvCxnSpPr>
            <a:endCxn id="26" idx="2"/>
          </p:cNvCxnSpPr>
          <p:nvPr/>
        </p:nvCxnSpPr>
        <p:spPr>
          <a:xfrm flipV="1">
            <a:off x="6223398" y="4825269"/>
            <a:ext cx="0" cy="376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70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51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7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dle index		= ( </a:t>
            </a:r>
            <a:r>
              <a:rPr lang="en-US" dirty="0" smtClean="0"/>
              <a:t>6 </a:t>
            </a:r>
            <a:r>
              <a:rPr lang="en-US" dirty="0"/>
              <a:t>+ </a:t>
            </a:r>
            <a:r>
              <a:rPr lang="en-US" dirty="0" smtClean="0"/>
              <a:t>7 </a:t>
            </a:r>
            <a:r>
              <a:rPr lang="en-US" dirty="0"/>
              <a:t>) div 2 =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id-ID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 = middle </a:t>
            </a:r>
            <a:r>
              <a:rPr lang="en-US" dirty="0" smtClean="0">
                <a:sym typeface="Wingdings" panose="05000000000000000000" pitchFamily="2" charset="2"/>
              </a:rPr>
              <a:t> value found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11895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id-ID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4520160" y="4486715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51</a:t>
            </a:r>
            <a:endParaRPr lang="id-ID" sz="1600" dirty="0"/>
          </a:p>
        </p:txBody>
      </p:sp>
      <p:cxnSp>
        <p:nvCxnSpPr>
          <p:cNvPr id="27" name="Straight Arrow Connector 26"/>
          <p:cNvCxnSpPr>
            <a:endCxn id="26" idx="2"/>
          </p:cNvCxnSpPr>
          <p:nvPr/>
        </p:nvCxnSpPr>
        <p:spPr>
          <a:xfrm flipV="1">
            <a:off x="4969162" y="4825269"/>
            <a:ext cx="0" cy="376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37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25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10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dle index		= ( 1 + 10 ) div 2 = </a:t>
            </a:r>
            <a:r>
              <a:rPr lang="en-US" dirty="0">
                <a:solidFill>
                  <a:srgbClr val="FF0000"/>
                </a:solidFill>
              </a:rPr>
              <a:t>5</a:t>
            </a:r>
            <a:endParaRPr lang="id-ID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 &lt; middle </a:t>
            </a:r>
            <a:r>
              <a:rPr lang="en-US" dirty="0" smtClean="0">
                <a:sym typeface="Wingdings" panose="05000000000000000000" pitchFamily="2" charset="2"/>
              </a:rPr>
              <a:t> the value, if any, must be at the first half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New Top index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middle - 1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98369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803356" y="4486715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25</a:t>
            </a:r>
            <a:endParaRPr lang="id-ID" sz="1600" dirty="0"/>
          </a:p>
        </p:txBody>
      </p:sp>
      <p:cxnSp>
        <p:nvCxnSpPr>
          <p:cNvPr id="27" name="Straight Arrow Connector 26"/>
          <p:cNvCxnSpPr>
            <a:endCxn id="26" idx="2"/>
          </p:cNvCxnSpPr>
          <p:nvPr/>
        </p:nvCxnSpPr>
        <p:spPr>
          <a:xfrm flipV="1">
            <a:off x="4252358" y="4825269"/>
            <a:ext cx="0" cy="376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07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25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4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dle index		= ( 1 + </a:t>
            </a:r>
            <a:r>
              <a:rPr lang="en-US" dirty="0" smtClean="0"/>
              <a:t>4 </a:t>
            </a:r>
            <a:r>
              <a:rPr lang="en-US" dirty="0"/>
              <a:t>) div 2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id-ID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 &gt; middle </a:t>
            </a:r>
            <a:r>
              <a:rPr lang="en-US" dirty="0" smtClean="0">
                <a:sym typeface="Wingdings" panose="05000000000000000000" pitchFamily="2" charset="2"/>
              </a:rPr>
              <a:t> the value, if any, must be at the second half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New Bottom index  middle + 1</a:t>
            </a:r>
            <a:endParaRPr lang="id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21250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004656" y="4486715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25</a:t>
            </a:r>
            <a:endParaRPr lang="id-ID" sz="1600" dirty="0"/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2453658" y="4825269"/>
            <a:ext cx="0" cy="376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1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25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4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dle index		= ( </a:t>
            </a:r>
            <a:r>
              <a:rPr lang="en-US" dirty="0" smtClean="0"/>
              <a:t>3 </a:t>
            </a:r>
            <a:r>
              <a:rPr lang="en-US" dirty="0"/>
              <a:t>+ </a:t>
            </a:r>
            <a:r>
              <a:rPr lang="en-US" dirty="0" smtClean="0"/>
              <a:t>4 </a:t>
            </a:r>
            <a:r>
              <a:rPr lang="en-US" dirty="0"/>
              <a:t>) div 2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id-ID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 &lt; middle </a:t>
            </a:r>
            <a:r>
              <a:rPr lang="en-US" dirty="0" smtClean="0">
                <a:sym typeface="Wingdings" panose="05000000000000000000" pitchFamily="2" charset="2"/>
              </a:rPr>
              <a:t> the value, if any, must be at the first half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New Top index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middle - 1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00117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53296" y="4486715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25</a:t>
            </a:r>
            <a:endParaRPr lang="id-ID" sz="1600" dirty="0"/>
          </a:p>
        </p:txBody>
      </p:sp>
      <p:cxnSp>
        <p:nvCxnSpPr>
          <p:cNvPr id="13" name="Straight Arrow Connector 12"/>
          <p:cNvCxnSpPr>
            <a:endCxn id="12" idx="2"/>
          </p:cNvCxnSpPr>
          <p:nvPr/>
        </p:nvCxnSpPr>
        <p:spPr>
          <a:xfrm flipV="1">
            <a:off x="3002298" y="4825269"/>
            <a:ext cx="0" cy="376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71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25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dle index		= ( </a:t>
            </a:r>
            <a:r>
              <a:rPr lang="en-US" dirty="0" smtClean="0"/>
              <a:t>3 </a:t>
            </a:r>
            <a:r>
              <a:rPr lang="en-US" dirty="0"/>
              <a:t>+ </a:t>
            </a:r>
            <a:r>
              <a:rPr lang="en-US" dirty="0" smtClean="0"/>
              <a:t>3 </a:t>
            </a:r>
            <a:r>
              <a:rPr lang="en-US" dirty="0"/>
              <a:t>) div 2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id-ID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 &lt; middle </a:t>
            </a:r>
            <a:r>
              <a:rPr lang="en-US" dirty="0" smtClean="0">
                <a:sym typeface="Wingdings" panose="05000000000000000000" pitchFamily="2" charset="2"/>
              </a:rPr>
              <a:t> the value, if any, must be at the first half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New Top index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middle - 1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89206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53296" y="4486715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 = 25</a:t>
            </a:r>
            <a:endParaRPr lang="id-ID" sz="1600" dirty="0"/>
          </a:p>
        </p:txBody>
      </p:sp>
      <p:cxnSp>
        <p:nvCxnSpPr>
          <p:cNvPr id="13" name="Straight Arrow Connector 12"/>
          <p:cNvCxnSpPr>
            <a:endCxn id="12" idx="2"/>
          </p:cNvCxnSpPr>
          <p:nvPr/>
        </p:nvCxnSpPr>
        <p:spPr>
          <a:xfrm flipV="1">
            <a:off x="3002298" y="4825269"/>
            <a:ext cx="0" cy="376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57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Dictionary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tab_i</a:t>
            </a:r>
            <a:r>
              <a:rPr lang="en-US" dirty="0" smtClean="0"/>
              <a:t> : array[1..5] of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tab_c</a:t>
            </a:r>
            <a:r>
              <a:rPr lang="en-US" dirty="0" smtClean="0"/>
              <a:t> </a:t>
            </a:r>
            <a:r>
              <a:rPr lang="en-US" dirty="0"/>
              <a:t>: array[1..5] of </a:t>
            </a:r>
            <a:r>
              <a:rPr lang="en-US" u="sng" dirty="0" smtClean="0"/>
              <a:t>char</a:t>
            </a:r>
            <a:endParaRPr lang="en-US" u="sng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Algorithm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tab_i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 smtClean="0"/>
              <a:t> {0, 0, 0, 0, 0}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tab_c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 smtClean="0"/>
              <a:t> {‘a’, ‘</a:t>
            </a:r>
            <a:r>
              <a:rPr lang="en-US" dirty="0" err="1" smtClean="0"/>
              <a:t>i</a:t>
            </a:r>
            <a:r>
              <a:rPr lang="en-US" dirty="0" smtClean="0"/>
              <a:t>’, ‘u’, ‘e’, ‘o’}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46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x = 25</a:t>
            </a:r>
          </a:p>
          <a:p>
            <a:pPr lvl="1"/>
            <a:r>
              <a:rPr lang="en-US" dirty="0" smtClean="0"/>
              <a:t>Bottom index 	=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  <a:p>
            <a:pPr lvl="1"/>
            <a:r>
              <a:rPr lang="en-US" dirty="0" smtClean="0"/>
              <a:t>Top index 		= 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</a:p>
          <a:p>
            <a:pPr lvl="1"/>
            <a:r>
              <a:rPr lang="en-US" dirty="0" smtClean="0"/>
              <a:t>Top &lt; bottom, array exhausted, value not found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69476"/>
              </p:ext>
            </p:extLst>
          </p:nvPr>
        </p:nvGraphicFramePr>
        <p:xfrm>
          <a:off x="1449996" y="5249148"/>
          <a:ext cx="6350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id-ID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d-ID" sz="1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161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8326438" cy="43317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600" dirty="0"/>
              <a:t>tab 		</a:t>
            </a:r>
            <a:r>
              <a:rPr lang="en-US" sz="1600" dirty="0" smtClean="0"/>
              <a:t>	</a:t>
            </a:r>
            <a:r>
              <a:rPr lang="en-US" sz="1600" dirty="0"/>
              <a:t>	</a:t>
            </a:r>
            <a:r>
              <a:rPr lang="en-US" sz="1600" dirty="0" smtClean="0"/>
              <a:t>: </a:t>
            </a:r>
            <a:r>
              <a:rPr lang="en-US" sz="1600" dirty="0"/>
              <a:t>array[1..100] of </a:t>
            </a:r>
            <a:r>
              <a:rPr lang="en-US" sz="1600" u="sng" dirty="0" smtClean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N		</a:t>
            </a:r>
            <a:r>
              <a:rPr lang="en-US" sz="1600" dirty="0"/>
              <a:t>	</a:t>
            </a:r>
            <a:r>
              <a:rPr lang="en-US" sz="1600" dirty="0" smtClean="0"/>
              <a:t>	: </a:t>
            </a:r>
            <a:r>
              <a:rPr lang="en-US" sz="1600" u="sng" dirty="0" smtClean="0"/>
              <a:t>integer</a:t>
            </a:r>
            <a:endParaRPr lang="en-US" sz="16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top, </a:t>
            </a:r>
            <a:r>
              <a:rPr lang="en-US" sz="1600" dirty="0" err="1" smtClean="0"/>
              <a:t>btm</a:t>
            </a:r>
            <a:r>
              <a:rPr lang="en-US" sz="1600" dirty="0" smtClean="0"/>
              <a:t>, mid	: </a:t>
            </a:r>
            <a:r>
              <a:rPr lang="en-US" sz="1600" u="sng" dirty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found	</a:t>
            </a:r>
            <a:r>
              <a:rPr lang="en-US" sz="1600" dirty="0" smtClean="0"/>
              <a:t>		: </a:t>
            </a:r>
            <a:r>
              <a:rPr lang="en-US" sz="1600" u="sng" dirty="0" err="1"/>
              <a:t>boolean</a:t>
            </a:r>
            <a:endParaRPr lang="en-US" sz="1600" u="sng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u="sng" dirty="0"/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tab </a:t>
            </a:r>
            <a:r>
              <a:rPr lang="en-US" sz="1600" dirty="0">
                <a:sym typeface="Wingdings" panose="05000000000000000000" pitchFamily="2" charset="2"/>
              </a:rPr>
              <a:t> </a:t>
            </a:r>
            <a:r>
              <a:rPr lang="en-US" sz="1600" dirty="0" smtClean="0">
                <a:sym typeface="Wingdings" panose="05000000000000000000" pitchFamily="2" charset="2"/>
              </a:rPr>
              <a:t>{1, 2, 3, 4, 4, 5, 7, 7, 8, 9}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	N  10; 	x  8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// find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top </a:t>
            </a:r>
            <a:r>
              <a:rPr lang="en-US" sz="1600" dirty="0">
                <a:sym typeface="Wingdings" panose="05000000000000000000" pitchFamily="2" charset="2"/>
              </a:rPr>
              <a:t> </a:t>
            </a:r>
            <a:r>
              <a:rPr lang="en-US" sz="1600" dirty="0" smtClean="0">
                <a:sym typeface="Wingdings" panose="05000000000000000000" pitchFamily="2" charset="2"/>
              </a:rPr>
              <a:t>N;</a:t>
            </a: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dirty="0" err="1" smtClean="0">
                <a:sym typeface="Wingdings" panose="05000000000000000000" pitchFamily="2" charset="2"/>
              </a:rPr>
              <a:t>btm</a:t>
            </a:r>
            <a:r>
              <a:rPr lang="en-US" sz="1600" dirty="0" smtClean="0">
                <a:sym typeface="Wingdings" panose="05000000000000000000" pitchFamily="2" charset="2"/>
              </a:rPr>
              <a:t>  </a:t>
            </a:r>
            <a:r>
              <a:rPr lang="en-US" sz="1600" dirty="0">
                <a:sym typeface="Wingdings" panose="05000000000000000000" pitchFamily="2" charset="2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	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u="sng" dirty="0" smtClean="0"/>
              <a:t>while</a:t>
            </a:r>
            <a:r>
              <a:rPr lang="en-US" sz="1600" dirty="0" smtClean="0"/>
              <a:t> ( top ≥ </a:t>
            </a:r>
            <a:r>
              <a:rPr lang="en-US" sz="1600" dirty="0" err="1" smtClean="0"/>
              <a:t>btm</a:t>
            </a:r>
            <a:r>
              <a:rPr lang="en-US" sz="1600" dirty="0" smtClean="0"/>
              <a:t> ) </a:t>
            </a:r>
            <a:r>
              <a:rPr lang="en-US" sz="1600" u="sng" dirty="0" smtClean="0"/>
              <a:t>and</a:t>
            </a:r>
            <a:r>
              <a:rPr lang="en-US" sz="1600" dirty="0" smtClean="0"/>
              <a:t> ( not found ) </a:t>
            </a:r>
            <a:r>
              <a:rPr lang="en-US" sz="1600" u="sng" dirty="0" smtClean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mid  ( top + </a:t>
            </a:r>
            <a:r>
              <a:rPr lang="en-US" sz="1600" dirty="0" err="1" smtClean="0">
                <a:sym typeface="Wingdings" panose="05000000000000000000" pitchFamily="2" charset="2"/>
              </a:rPr>
              <a:t>btm</a:t>
            </a:r>
            <a:r>
              <a:rPr lang="en-US" sz="1600" dirty="0" smtClean="0">
                <a:sym typeface="Wingdings" panose="05000000000000000000" pitchFamily="2" charset="2"/>
              </a:rPr>
              <a:t> ) div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u="sng" dirty="0" smtClean="0">
                <a:sym typeface="Wingdings" panose="05000000000000000000" pitchFamily="2" charset="2"/>
              </a:rPr>
              <a:t>depend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u="sng" dirty="0" smtClean="0">
                <a:sym typeface="Wingdings" panose="05000000000000000000" pitchFamily="2" charset="2"/>
              </a:rPr>
              <a:t>on</a:t>
            </a:r>
            <a:r>
              <a:rPr lang="en-US" sz="1600" dirty="0" smtClean="0">
                <a:sym typeface="Wingdings" panose="05000000000000000000" pitchFamily="2" charset="2"/>
              </a:rPr>
              <a:t> ( tab[ mid ]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	x = tab[ mid ]	: found  true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	x &lt; tab[ mid ] 	: top  mid –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	x &gt; tab[ mid ]	: </a:t>
            </a:r>
            <a:r>
              <a:rPr lang="en-US" sz="1600" dirty="0" err="1" smtClean="0">
                <a:sym typeface="Wingdings" panose="05000000000000000000" pitchFamily="2" charset="2"/>
              </a:rPr>
              <a:t>btm</a:t>
            </a:r>
            <a:r>
              <a:rPr lang="en-US" sz="1600" dirty="0" smtClean="0">
                <a:sym typeface="Wingdings" panose="05000000000000000000" pitchFamily="2" charset="2"/>
              </a:rPr>
              <a:t>   mid + 1</a:t>
            </a:r>
          </a:p>
        </p:txBody>
      </p:sp>
    </p:spTree>
    <p:extLst>
      <p:ext uri="{BB962C8B-B14F-4D97-AF65-F5344CB8AC3E}">
        <p14:creationId xmlns:p14="http://schemas.microsoft.com/office/powerpoint/2010/main" val="990504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7" y="2456779"/>
            <a:ext cx="2453290" cy="2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46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algorithm (procedure/function) on a </a:t>
            </a:r>
            <a:r>
              <a:rPr lang="en-US" dirty="0" smtClean="0"/>
              <a:t>paper according to the rule below</a:t>
            </a:r>
            <a:endParaRPr lang="en-US" dirty="0"/>
          </a:p>
          <a:p>
            <a:pPr lvl="1"/>
            <a:r>
              <a:rPr lang="en-US" dirty="0" smtClean="0"/>
              <a:t>Handwrite your algorithm</a:t>
            </a:r>
            <a:endParaRPr lang="id-ID" dirty="0"/>
          </a:p>
          <a:p>
            <a:r>
              <a:rPr lang="en-US" dirty="0" smtClean="0"/>
              <a:t>X </a:t>
            </a:r>
            <a:r>
              <a:rPr lang="en-US" dirty="0" smtClean="0"/>
              <a:t>is Your student id minus the last digit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d-ID" dirty="0" smtClean="0"/>
              <a:t>1301144</a:t>
            </a:r>
            <a:r>
              <a:rPr lang="en-US" dirty="0" smtClean="0"/>
              <a:t>35</a:t>
            </a:r>
            <a:r>
              <a:rPr lang="id-ID" dirty="0" smtClean="0"/>
              <a:t>6</a:t>
            </a:r>
            <a:r>
              <a:rPr lang="en-US" dirty="0" smtClean="0"/>
              <a:t>, </a:t>
            </a:r>
            <a:r>
              <a:rPr lang="en-US" dirty="0" smtClean="0">
                <a:sym typeface="Wingdings" panose="05000000000000000000" pitchFamily="2" charset="2"/>
              </a:rPr>
              <a:t> x = </a:t>
            </a:r>
            <a:r>
              <a:rPr lang="id-ID" dirty="0" smtClean="0"/>
              <a:t>130114435</a:t>
            </a:r>
            <a:endParaRPr lang="en-US" dirty="0" smtClean="0"/>
          </a:p>
          <a:p>
            <a:r>
              <a:rPr lang="en-US" dirty="0"/>
              <a:t>Y = X Mod </a:t>
            </a:r>
            <a:r>
              <a:rPr lang="en-US" dirty="0" smtClean="0"/>
              <a:t>3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A6A8-A83A-469A-BFA7-7298187FC97E}" type="datetime1">
              <a:rPr lang="id-ID" smtClean="0"/>
              <a:t>03/04/2015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4199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Y = 0</a:t>
            </a:r>
          </a:p>
          <a:p>
            <a:pPr lvl="1"/>
            <a:r>
              <a:rPr lang="en-US" dirty="0" smtClean="0"/>
              <a:t>Do task 1</a:t>
            </a:r>
          </a:p>
          <a:p>
            <a:r>
              <a:rPr lang="en-US" dirty="0" smtClean="0"/>
              <a:t>If Y = 1</a:t>
            </a:r>
          </a:p>
          <a:p>
            <a:pPr lvl="1"/>
            <a:r>
              <a:rPr lang="en-US" dirty="0" smtClean="0"/>
              <a:t>Do task 2</a:t>
            </a:r>
          </a:p>
          <a:p>
            <a:r>
              <a:rPr lang="en-US" dirty="0" smtClean="0"/>
              <a:t>If Y = 2</a:t>
            </a:r>
          </a:p>
          <a:p>
            <a:pPr lvl="1"/>
            <a:r>
              <a:rPr lang="en-US" dirty="0" smtClean="0"/>
              <a:t>Do task 3</a:t>
            </a:r>
            <a:endParaRPr lang="id-ID" dirty="0"/>
          </a:p>
          <a:p>
            <a:pPr lvl="1"/>
            <a:endParaRPr lang="id-ID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A6A8-A83A-469A-BFA7-7298187FC97E}" type="datetime1">
              <a:rPr lang="id-ID" smtClean="0"/>
              <a:t>03/04/2015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82258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Dictionary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tab : array[1..20] of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: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Algorithm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u="sng" dirty="0" smtClean="0"/>
              <a:t>traversal</a:t>
            </a:r>
            <a:r>
              <a:rPr lang="en-US" dirty="0" smtClean="0"/>
              <a:t> [1..20]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tab[ </a:t>
            </a:r>
            <a:r>
              <a:rPr lang="en-US" dirty="0" err="1" smtClean="0"/>
              <a:t>i</a:t>
            </a:r>
            <a:r>
              <a:rPr lang="en-US" dirty="0" smtClean="0"/>
              <a:t> ] </a:t>
            </a:r>
            <a:r>
              <a:rPr lang="en-US" dirty="0" smtClean="0">
                <a:sym typeface="Wingdings" panose="05000000000000000000" pitchFamily="2" charset="2"/>
              </a:rPr>
              <a:t> 0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2330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Algorithm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table[3] </a:t>
            </a:r>
            <a:r>
              <a:rPr lang="en-US" dirty="0" smtClean="0">
                <a:sym typeface="Wingdings" panose="05000000000000000000" pitchFamily="2" charset="2"/>
              </a:rPr>
              <a:t> 100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input</a:t>
            </a:r>
            <a:r>
              <a:rPr lang="en-US" dirty="0" smtClean="0"/>
              <a:t>( </a:t>
            </a:r>
            <a:r>
              <a:rPr lang="en-US" dirty="0" err="1" smtClean="0"/>
              <a:t>arr_char</a:t>
            </a:r>
            <a:r>
              <a:rPr lang="en-US" dirty="0" smtClean="0"/>
              <a:t>[2] 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110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Dictionary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tab 	: array[1..20] of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		: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Algorithm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u="sng" dirty="0" smtClean="0"/>
              <a:t>traversal</a:t>
            </a:r>
            <a:r>
              <a:rPr lang="en-US" dirty="0" smtClean="0"/>
              <a:t> [1..20]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input</a:t>
            </a:r>
            <a:r>
              <a:rPr lang="en-US" dirty="0" smtClean="0"/>
              <a:t>(</a:t>
            </a:r>
            <a:r>
              <a:rPr lang="en-US" dirty="0"/>
              <a:t> </a:t>
            </a:r>
            <a:r>
              <a:rPr lang="en-US" dirty="0" smtClean="0"/>
              <a:t>tab[ </a:t>
            </a:r>
            <a:r>
              <a:rPr lang="en-US" dirty="0" err="1" smtClean="0"/>
              <a:t>i</a:t>
            </a:r>
            <a:r>
              <a:rPr lang="en-US" dirty="0" smtClean="0"/>
              <a:t> ] 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951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/>
              <a:t>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tab 	: array[1..20] of </a:t>
            </a:r>
            <a:r>
              <a:rPr lang="en-US" sz="2000" u="sng" dirty="0" smtClean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i</a:t>
            </a:r>
            <a:r>
              <a:rPr lang="en-US" sz="2000" dirty="0" smtClean="0"/>
              <a:t>		: </a:t>
            </a:r>
            <a:r>
              <a:rPr lang="en-US" sz="2000" u="sng" dirty="0" smtClean="0"/>
              <a:t>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lagi</a:t>
            </a:r>
            <a:r>
              <a:rPr lang="en-US" sz="2000" dirty="0" smtClean="0"/>
              <a:t>		: </a:t>
            </a:r>
            <a:r>
              <a:rPr lang="en-US" sz="2000" u="sng" dirty="0" smtClean="0"/>
              <a:t>char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/>
              <a:t>Algorithm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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repeat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u="sng" dirty="0" smtClean="0"/>
              <a:t>input</a:t>
            </a:r>
            <a:r>
              <a:rPr lang="en-US" sz="2000" dirty="0" smtClean="0"/>
              <a:t>(</a:t>
            </a:r>
            <a:r>
              <a:rPr lang="en-US" sz="2000" dirty="0"/>
              <a:t> </a:t>
            </a:r>
            <a:r>
              <a:rPr lang="en-US" sz="2000" dirty="0" smtClean="0"/>
              <a:t>tab[ </a:t>
            </a:r>
            <a:r>
              <a:rPr lang="en-US" sz="2000" dirty="0" err="1" smtClean="0"/>
              <a:t>i</a:t>
            </a:r>
            <a:r>
              <a:rPr lang="en-US" sz="2000" dirty="0" smtClean="0"/>
              <a:t> ]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u="sng" dirty="0" smtClean="0"/>
              <a:t>output</a:t>
            </a:r>
            <a:r>
              <a:rPr lang="en-US" sz="2000" dirty="0" smtClean="0"/>
              <a:t>( ‘input </a:t>
            </a:r>
            <a:r>
              <a:rPr lang="en-US" sz="2000" dirty="0" err="1" smtClean="0"/>
              <a:t>lagi</a:t>
            </a:r>
            <a:r>
              <a:rPr lang="en-US" sz="2000" dirty="0" smtClean="0"/>
              <a:t>? [y/n] ); </a:t>
            </a:r>
            <a:r>
              <a:rPr lang="en-US" sz="2000" u="sng" dirty="0" smtClean="0"/>
              <a:t>input</a:t>
            </a:r>
            <a:r>
              <a:rPr lang="en-US" sz="2000" dirty="0" smtClean="0"/>
              <a:t>( </a:t>
            </a:r>
            <a:r>
              <a:rPr lang="en-US" sz="2000" dirty="0" err="1" smtClean="0"/>
              <a:t>lagi</a:t>
            </a:r>
            <a:r>
              <a:rPr lang="en-US" sz="2000" dirty="0" smtClean="0"/>
              <a:t>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  <a:r>
              <a:rPr lang="en-US" sz="2000" dirty="0"/>
              <a:t>		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>
                <a:sym typeface="Wingdings" panose="05000000000000000000" pitchFamily="2" charset="2"/>
              </a:rPr>
              <a:t> </a:t>
            </a:r>
            <a:r>
              <a:rPr lang="en-US" sz="2000" dirty="0" err="1" smtClean="0">
                <a:sym typeface="Wingdings" panose="05000000000000000000" pitchFamily="2" charset="2"/>
              </a:rPr>
              <a:t>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+ </a:t>
            </a:r>
            <a:r>
              <a:rPr lang="en-US" sz="2000" dirty="0" smtClean="0">
                <a:sym typeface="Wingdings" panose="05000000000000000000" pitchFamily="2" charset="2"/>
              </a:rPr>
              <a:t>1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u="sng" dirty="0" smtClean="0"/>
              <a:t>until</a:t>
            </a:r>
            <a:r>
              <a:rPr lang="en-US" sz="2000" dirty="0" smtClean="0"/>
              <a:t> ( </a:t>
            </a:r>
            <a:r>
              <a:rPr lang="en-US" sz="2000" dirty="0" err="1" smtClean="0"/>
              <a:t>lagi</a:t>
            </a:r>
            <a:r>
              <a:rPr lang="en-US" sz="2000" dirty="0" smtClean="0"/>
              <a:t> = ‘n’ )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520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Dictionary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tab 	: array[1..20] of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		: </a:t>
            </a:r>
            <a:r>
              <a:rPr lang="en-US" u="sng" dirty="0" smtClean="0"/>
              <a:t>integer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Algorithm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u="sng" dirty="0" smtClean="0"/>
              <a:t>traversal</a:t>
            </a:r>
            <a:r>
              <a:rPr lang="en-US" dirty="0" smtClean="0"/>
              <a:t> [1..20]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output</a:t>
            </a:r>
            <a:r>
              <a:rPr lang="en-US" dirty="0" smtClean="0"/>
              <a:t>( tab[ </a:t>
            </a:r>
            <a:r>
              <a:rPr lang="en-US" dirty="0" err="1" smtClean="0"/>
              <a:t>i</a:t>
            </a:r>
            <a:r>
              <a:rPr lang="en-US" dirty="0" smtClean="0"/>
              <a:t> ] 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an Array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8237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3129</TotalTime>
  <Words>1341</Words>
  <Application>Microsoft Office PowerPoint</Application>
  <PresentationFormat>On-screen Show (4:3)</PresentationFormat>
  <Paragraphs>856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Aharoni</vt:lpstr>
      <vt:lpstr>Arial</vt:lpstr>
      <vt:lpstr>Berlin Sans FB Demi</vt:lpstr>
      <vt:lpstr>Brush Script Std</vt:lpstr>
      <vt:lpstr>Calibri</vt:lpstr>
      <vt:lpstr>Lucida Grande</vt:lpstr>
      <vt:lpstr>Verdana</vt:lpstr>
      <vt:lpstr>Wingdings</vt:lpstr>
      <vt:lpstr>template_informatika_slide</vt:lpstr>
      <vt:lpstr>KUG1C3 Dasar Algoritma dan Pemrograman</vt:lpstr>
      <vt:lpstr>Array</vt:lpstr>
      <vt:lpstr>Creating an Array</vt:lpstr>
      <vt:lpstr>Initializing an Array</vt:lpstr>
      <vt:lpstr>Initializing an Array</vt:lpstr>
      <vt:lpstr>Assigning Array</vt:lpstr>
      <vt:lpstr>Assigning Array</vt:lpstr>
      <vt:lpstr>Assigning Array</vt:lpstr>
      <vt:lpstr>Output an Array</vt:lpstr>
      <vt:lpstr>Output an Array</vt:lpstr>
      <vt:lpstr>Calculate the Total</vt:lpstr>
      <vt:lpstr>Count the element of an Array</vt:lpstr>
      <vt:lpstr>Count the element of an array</vt:lpstr>
      <vt:lpstr>Count the element of an array</vt:lpstr>
      <vt:lpstr>Count the element of an array</vt:lpstr>
      <vt:lpstr>KUG1C3 Dasar Algoritma dan Pemrograman</vt:lpstr>
      <vt:lpstr>Find the maximum / minimum</vt:lpstr>
      <vt:lpstr>Find the maximum / minimum</vt:lpstr>
      <vt:lpstr>Find the maximum / minimum</vt:lpstr>
      <vt:lpstr>Find Where is the maximum / minimum</vt:lpstr>
      <vt:lpstr>Find Where is the maximum / minimum</vt:lpstr>
      <vt:lpstr>Find a Number</vt:lpstr>
      <vt:lpstr>Find a Number</vt:lpstr>
      <vt:lpstr>Find a Number</vt:lpstr>
      <vt:lpstr>Find a Number</vt:lpstr>
      <vt:lpstr>Find a Number</vt:lpstr>
      <vt:lpstr>Find a Number using a sentinel</vt:lpstr>
      <vt:lpstr>Sentinel Search</vt:lpstr>
      <vt:lpstr>Searching in an Ordered Value</vt:lpstr>
      <vt:lpstr>Searching in an Ordered Value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Question?</vt:lpstr>
      <vt:lpstr>Home Task</vt:lpstr>
      <vt:lpstr>Home Task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undeed</cp:lastModifiedBy>
  <cp:revision>406</cp:revision>
  <dcterms:created xsi:type="dcterms:W3CDTF">2012-11-14T18:53:32Z</dcterms:created>
  <dcterms:modified xsi:type="dcterms:W3CDTF">2015-04-03T06:57:35Z</dcterms:modified>
</cp:coreProperties>
</file>