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274" r:id="rId4"/>
    <p:sldId id="275" r:id="rId5"/>
    <p:sldId id="276" r:id="rId6"/>
    <p:sldId id="277" r:id="rId7"/>
    <p:sldId id="278" r:id="rId8"/>
    <p:sldId id="282" r:id="rId9"/>
    <p:sldId id="260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81" r:id="rId19"/>
    <p:sldId id="272" r:id="rId20"/>
    <p:sldId id="273" r:id="rId21"/>
    <p:sldId id="286" r:id="rId22"/>
    <p:sldId id="287" r:id="rId23"/>
    <p:sldId id="288" r:id="rId24"/>
    <p:sldId id="289" r:id="rId25"/>
    <p:sldId id="283" r:id="rId26"/>
    <p:sldId id="285" r:id="rId27"/>
    <p:sldId id="258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96" autoAdjust="0"/>
  </p:normalViewPr>
  <p:slideViewPr>
    <p:cSldViewPr snapToGrid="0" snapToObjects="1">
      <p:cViewPr varScale="1">
        <p:scale>
          <a:sx n="63" d="100"/>
          <a:sy n="63" d="100"/>
        </p:scale>
        <p:origin x="1308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/>
              <a:t>Selamat</a:t>
            </a:r>
            <a:r>
              <a:rPr lang="en-US" sz="1200" dirty="0" smtClean="0"/>
              <a:t> </a:t>
            </a:r>
            <a:r>
              <a:rPr lang="en-US" sz="1200" dirty="0" err="1" smtClean="0"/>
              <a:t>datang</a:t>
            </a:r>
            <a:r>
              <a:rPr lang="en-US" sz="1200" dirty="0" smtClean="0"/>
              <a:t> </a:t>
            </a:r>
            <a:r>
              <a:rPr lang="en-US" sz="1200" dirty="0" err="1" smtClean="0"/>
              <a:t>pada</a:t>
            </a:r>
            <a:r>
              <a:rPr lang="en-US" sz="1200" dirty="0" smtClean="0"/>
              <a:t> video </a:t>
            </a:r>
            <a:r>
              <a:rPr lang="en-US" sz="1200" dirty="0" err="1" smtClean="0"/>
              <a:t>pembelajaran</a:t>
            </a:r>
            <a:r>
              <a:rPr lang="en-US" sz="1200" dirty="0" smtClean="0"/>
              <a:t> </a:t>
            </a:r>
            <a:r>
              <a:rPr lang="en-US" sz="1200" dirty="0" err="1" smtClean="0"/>
              <a:t>materi</a:t>
            </a:r>
            <a:r>
              <a:rPr lang="en-US" sz="1200" dirty="0" smtClean="0"/>
              <a:t> </a:t>
            </a:r>
            <a:r>
              <a:rPr lang="en-US" sz="1200" dirty="0" err="1" smtClean="0"/>
              <a:t>matakuliah</a:t>
            </a:r>
            <a:r>
              <a:rPr lang="en-US" sz="1200" dirty="0" smtClean="0"/>
              <a:t> </a:t>
            </a:r>
            <a:r>
              <a:rPr lang="en-US" sz="1200" dirty="0" err="1" smtClean="0"/>
              <a:t>dasar</a:t>
            </a:r>
            <a:r>
              <a:rPr lang="en-US" sz="1200" dirty="0" smtClean="0"/>
              <a:t> </a:t>
            </a:r>
            <a:r>
              <a:rPr lang="en-US" sz="1200" dirty="0" err="1" smtClean="0"/>
              <a:t>algoritma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pemrograman</a:t>
            </a:r>
            <a:r>
              <a:rPr lang="en-US" sz="1200" dirty="0" smtClean="0"/>
              <a:t> </a:t>
            </a:r>
            <a:r>
              <a:rPr lang="en-US" sz="1200" dirty="0" err="1" smtClean="0"/>
              <a:t>fakultas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informatika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universitas</a:t>
            </a:r>
            <a:r>
              <a:rPr lang="en-US" sz="1200" baseline="0" dirty="0" smtClean="0"/>
              <a:t> Telkom</a:t>
            </a:r>
          </a:p>
          <a:p>
            <a:r>
              <a:rPr lang="en-US" sz="1200" baseline="0" dirty="0" smtClean="0"/>
              <a:t>Kali </a:t>
            </a:r>
            <a:r>
              <a:rPr lang="en-US" sz="1200" baseline="0" dirty="0" err="1" smtClean="0"/>
              <a:t>ini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kita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akan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mempelajari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tentang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Tipe</a:t>
            </a:r>
            <a:r>
              <a:rPr lang="en-US" sz="1200" baseline="0" dirty="0" smtClean="0"/>
              <a:t> Data </a:t>
            </a:r>
            <a:r>
              <a:rPr lang="en-US" sz="1200" baseline="0" dirty="0" err="1" smtClean="0"/>
              <a:t>Lanjutan</a:t>
            </a:r>
            <a:endParaRPr lang="en-US" sz="1200" baseline="0" dirty="0" smtClean="0"/>
          </a:p>
          <a:p>
            <a:r>
              <a:rPr lang="en-US" sz="1200" baseline="0" dirty="0" smtClean="0"/>
              <a:t>Mari </a:t>
            </a:r>
            <a:r>
              <a:rPr lang="en-US" sz="1200" baseline="0" dirty="0" err="1" smtClean="0"/>
              <a:t>kita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mulai</a:t>
            </a:r>
            <a:r>
              <a:rPr lang="en-US" sz="1200" baseline="0" dirty="0" smtClean="0"/>
              <a:t> [</a:t>
            </a:r>
            <a:r>
              <a:rPr lang="en-US" sz="1200" baseline="0" dirty="0" err="1" smtClean="0"/>
              <a:t>klik</a:t>
            </a:r>
            <a:r>
              <a:rPr lang="en-US" sz="1200" baseline="0" dirty="0" smtClean="0"/>
              <a:t> next slide]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57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Dari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,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pelajari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terdapat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jenis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tipe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dasar</a:t>
            </a:r>
            <a:r>
              <a:rPr lang="en-US" baseline="0" dirty="0" smtClean="0"/>
              <a:t> : Boolean, integer, real,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character</a:t>
            </a:r>
          </a:p>
          <a:p>
            <a:r>
              <a:rPr lang="en-US" baseline="0" dirty="0" smtClean="0"/>
              <a:t>Kali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pelajari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tipe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lanjutan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yaitu</a:t>
            </a:r>
            <a:r>
              <a:rPr lang="en-US" baseline="0" dirty="0" smtClean="0"/>
              <a:t> enumerated data </a:t>
            </a:r>
            <a:r>
              <a:rPr lang="en-US" baseline="0" dirty="0" err="1" smtClean="0"/>
              <a:t>tipe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record data 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45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Enumerated data type </a:t>
            </a:r>
            <a:r>
              <a:rPr lang="en-US" dirty="0" err="1" smtClean="0"/>
              <a:t>merupakan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tipe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daya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terdiri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sekumpulan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elemen</a:t>
            </a:r>
            <a:endParaRPr lang="en-US" baseline="0" dirty="0" smtClean="0"/>
          </a:p>
          <a:p>
            <a:r>
              <a:rPr lang="en-US" baseline="0" dirty="0" smtClean="0"/>
              <a:t>Variable </a:t>
            </a:r>
            <a:r>
              <a:rPr lang="en-US" baseline="0" dirty="0" err="1" smtClean="0"/>
              <a:t>enumerasi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nilai-nilai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telah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ditentukan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sebelumnya</a:t>
            </a:r>
            <a:endParaRPr lang="en-US" baseline="0" dirty="0" smtClean="0"/>
          </a:p>
          <a:p>
            <a:r>
              <a:rPr lang="en-US" baseline="0" dirty="0" err="1" smtClean="0"/>
              <a:t>Perhatikan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ilustrasi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berikut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5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,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remi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jenis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kartu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menyimpan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kartu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tipe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enumerasi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berisi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keriting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wajik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hati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sekop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3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Kini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variable </a:t>
            </a:r>
            <a:r>
              <a:rPr lang="en-US" dirty="0" err="1" smtClean="0"/>
              <a:t>bertipe</a:t>
            </a:r>
            <a:r>
              <a:rPr lang="en-US" dirty="0" smtClean="0"/>
              <a:t> </a:t>
            </a:r>
            <a:r>
              <a:rPr lang="en-US" dirty="0" err="1" smtClean="0"/>
              <a:t>enumerasi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endParaRPr lang="en-US" dirty="0" smtClean="0"/>
          </a:p>
          <a:p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pilihan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telah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ditentukan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sebelumnya</a:t>
            </a:r>
            <a:endParaRPr lang="en-US" baseline="0" dirty="0" smtClean="0"/>
          </a:p>
          <a:p>
            <a:r>
              <a:rPr lang="en-US" baseline="0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mengisi</a:t>
            </a:r>
            <a:r>
              <a:rPr lang="en-US" baseline="0" dirty="0" smtClean="0"/>
              <a:t> variable </a:t>
            </a:r>
            <a:r>
              <a:rPr lang="en-US" baseline="0" dirty="0" err="1" smtClean="0"/>
              <a:t>enumerasi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lain,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variable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menghasilkan</a:t>
            </a:r>
            <a:r>
              <a:rPr lang="en-US" baseline="0" dirty="0" smtClean="0"/>
              <a:t>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52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mempermudah</a:t>
            </a:r>
            <a:r>
              <a:rPr lang="en-US" dirty="0" smtClean="0"/>
              <a:t> </a:t>
            </a:r>
            <a:r>
              <a:rPr lang="en-US" dirty="0" err="1" smtClean="0"/>
              <a:t>pengaksesa</a:t>
            </a:r>
            <a:r>
              <a:rPr lang="en-US" dirty="0" smtClean="0"/>
              <a:t> data </a:t>
            </a:r>
            <a:r>
              <a:rPr lang="en-US" dirty="0" err="1" smtClean="0"/>
              <a:t>enumerasi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beberapa</a:t>
            </a:r>
            <a:r>
              <a:rPr lang="en-US" baseline="0" dirty="0" smtClean="0"/>
              <a:t> kata </a:t>
            </a:r>
            <a:r>
              <a:rPr lang="en-US" baseline="0" dirty="0" err="1" smtClean="0"/>
              <a:t>kunci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gunakan</a:t>
            </a:r>
            <a:endParaRPr lang="en-US" baseline="0" dirty="0" smtClean="0"/>
          </a:p>
          <a:p>
            <a:r>
              <a:rPr lang="en-US" baseline="0" dirty="0" smtClean="0"/>
              <a:t>First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mengakses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pertama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tipe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enumerasi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Last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mengakses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terakhir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tipe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enumerasi</a:t>
            </a:r>
            <a:endParaRPr lang="en-US" baseline="0" dirty="0" smtClean="0"/>
          </a:p>
          <a:p>
            <a:r>
              <a:rPr lang="en-US" dirty="0" smtClean="0"/>
              <a:t>Predecessor </a:t>
            </a:r>
            <a:r>
              <a:rPr lang="en-US" dirty="0" err="1" smtClean="0"/>
              <a:t>dan</a:t>
            </a:r>
            <a:r>
              <a:rPr lang="en-US" dirty="0" smtClean="0"/>
              <a:t> Successor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sesudah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1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61DBC4B-18FA-4641-AED3-09167062A95C}" type="datetime1">
              <a:rPr lang="en-US" smtClean="0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8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6975-30F2-B74D-B90F-E83C4C9562E7}" type="datetime1">
              <a:rPr lang="en-US" smtClean="0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4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A678-D006-7B41-A446-6998EA1314C2}" type="datetime1">
              <a:rPr lang="en-US" smtClean="0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F2DA-4C0E-AF48-AAE7-6B5FD0673F17}" type="datetime1">
              <a:rPr lang="en-US" smtClean="0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548A-BD02-5246-9AB8-6847FF416924}" type="datetime1">
              <a:rPr lang="en-US" smtClean="0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9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2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AE4D-9F18-48CE-B6F6-2B22F0B29E1A}" type="datetimeFigureOut">
              <a:rPr lang="id-ID" smtClean="0"/>
              <a:t>29/01/2015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11FC-4EAD-4BE5-9F04-74D04A4AFB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34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9DE922-2F34-1241-8A40-1B6D2996FA4E}" type="datetime1">
              <a:rPr lang="en-US" smtClean="0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3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erlin Sans FB Demi" panose="020E0802020502020306" pitchFamily="34" charset="0"/>
                <a:cs typeface="Aharoni" panose="02010803020104030203" pitchFamily="2" charset="-79"/>
              </a:rPr>
              <a:t>KUG1C3</a:t>
            </a:r>
            <a:r>
              <a:rPr lang="en-US" dirty="0" smtClean="0">
                <a:latin typeface="Berlin Sans FB Demi" panose="020E0802020502020306" pitchFamily="34" charset="0"/>
                <a:cs typeface="Aharoni" panose="02010803020104030203" pitchFamily="2" charset="-79"/>
              </a:rPr>
              <a:t/>
            </a:r>
            <a:br>
              <a:rPr lang="en-US" dirty="0" smtClean="0">
                <a:latin typeface="Berlin Sans FB Demi" panose="020E0802020502020306" pitchFamily="34" charset="0"/>
                <a:cs typeface="Aharoni" panose="02010803020104030203" pitchFamily="2" charset="-79"/>
              </a:rPr>
            </a:br>
            <a:r>
              <a:rPr lang="en-US" dirty="0" err="1" smtClean="0">
                <a:latin typeface="Berlin Sans FB Demi" panose="020E0802020502020306" pitchFamily="34" charset="0"/>
                <a:cs typeface="Aharoni" panose="02010803020104030203" pitchFamily="2" charset="-79"/>
              </a:rPr>
              <a:t>Dasar</a:t>
            </a:r>
            <a:r>
              <a:rPr lang="en-US" dirty="0" smtClean="0">
                <a:latin typeface="Berlin Sans FB Demi" panose="020E0802020502020306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Berlin Sans FB Demi" panose="020E0802020502020306" pitchFamily="34" charset="0"/>
                <a:cs typeface="Aharoni" panose="02010803020104030203" pitchFamily="2" charset="-79"/>
              </a:rPr>
              <a:t>Algoritma</a:t>
            </a:r>
            <a:r>
              <a:rPr lang="en-US" dirty="0">
                <a:latin typeface="Berlin Sans FB Demi" panose="020E0802020502020306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Berlin Sans FB Demi" panose="020E0802020502020306" pitchFamily="34" charset="0"/>
                <a:cs typeface="Aharoni" panose="02010803020104030203" pitchFamily="2" charset="-79"/>
              </a:rPr>
              <a:t>dan</a:t>
            </a:r>
            <a:r>
              <a:rPr lang="en-US" dirty="0">
                <a:latin typeface="Berlin Sans FB Demi" panose="020E0802020502020306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Berlin Sans FB Demi" panose="020E0802020502020306" pitchFamily="34" charset="0"/>
                <a:cs typeface="Aharoni" panose="02010803020104030203" pitchFamily="2" charset="-79"/>
              </a:rPr>
              <a:t>Pemrograman</a:t>
            </a:r>
            <a:endParaRPr lang="en-US" dirty="0"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8" name="Title 9"/>
          <p:cNvSpPr txBox="1">
            <a:spLocks/>
          </p:cNvSpPr>
          <p:nvPr/>
        </p:nvSpPr>
        <p:spPr bwMode="auto">
          <a:xfrm>
            <a:off x="3786187" y="3450467"/>
            <a:ext cx="4757737" cy="163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3200" b="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Enumeration and Record Data Type</a:t>
            </a:r>
            <a:endParaRPr lang="en-US" sz="3200" b="0" dirty="0">
              <a:ln w="0"/>
              <a:effectLst>
                <a:reflection blurRad="6350" stA="53000" endA="300" endPos="35500" dir="5400000" sy="-90000" algn="bl" rotWithShape="0"/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9129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Student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7656"/>
            <a:ext cx="4032000" cy="414850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Let’s say we want to store a student data that has the properties : </a:t>
            </a:r>
          </a:p>
          <a:p>
            <a:pPr lvl="1"/>
            <a:r>
              <a:rPr lang="en-US" sz="2400" dirty="0" smtClean="0"/>
              <a:t>id</a:t>
            </a:r>
          </a:p>
          <a:p>
            <a:pPr lvl="1"/>
            <a:r>
              <a:rPr lang="en-US" sz="2400" dirty="0" smtClean="0"/>
              <a:t>name</a:t>
            </a:r>
          </a:p>
          <a:p>
            <a:pPr lvl="1"/>
            <a:r>
              <a:rPr lang="en-US" sz="2400" dirty="0" smtClean="0"/>
              <a:t>age</a:t>
            </a:r>
          </a:p>
          <a:p>
            <a:pPr lvl="1"/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89200" y="1977656"/>
            <a:ext cx="4197599" cy="41485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38163" algn="l"/>
              </a:tabLst>
            </a:pPr>
            <a:r>
              <a:rPr lang="en-US" b="1" dirty="0" smtClean="0">
                <a:solidFill>
                  <a:srgbClr val="0000FF"/>
                </a:solidFill>
                <a:highlight>
                  <a:srgbClr val="FFFFFF"/>
                </a:highlight>
              </a:rPr>
              <a:t>dictionary</a:t>
            </a: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id </a:t>
            </a:r>
            <a:r>
              <a:rPr lang="id-ID" b="1" dirty="0" smtClean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r>
              <a:rPr lang="id-ID" dirty="0" smtClean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string</a:t>
            </a: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name</a:t>
            </a:r>
            <a:r>
              <a:rPr lang="id-ID" dirty="0" smtClean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id-ID" b="1" dirty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string</a:t>
            </a: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age </a:t>
            </a:r>
            <a:r>
              <a:rPr lang="id-ID" b="1" dirty="0" smtClean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r>
              <a:rPr lang="id-ID" dirty="0" smtClean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integer</a:t>
            </a:r>
          </a:p>
          <a:p>
            <a:pPr marL="0" indent="0">
              <a:buNone/>
              <a:tabLst>
                <a:tab pos="538163" algn="l"/>
              </a:tabLst>
            </a:pP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en-US" b="1" dirty="0" smtClean="0">
                <a:solidFill>
                  <a:srgbClr val="0000FF"/>
                </a:solidFill>
                <a:highlight>
                  <a:srgbClr val="FFFFFF"/>
                </a:highlight>
              </a:rPr>
              <a:t>Algorithm</a:t>
            </a: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id </a:t>
            </a:r>
            <a:r>
              <a:rPr lang="en-US" b="1" dirty="0" smtClean="0">
                <a:solidFill>
                  <a:srgbClr val="00008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 3101501</a:t>
            </a: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name</a:t>
            </a: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b="1" dirty="0" smtClean="0">
                <a:solidFill>
                  <a:srgbClr val="00008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 Andy</a:t>
            </a: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age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 </a:t>
            </a:r>
            <a:r>
              <a:rPr lang="en-US" b="1" dirty="0" smtClean="0">
                <a:solidFill>
                  <a:srgbClr val="00008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19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 </a:t>
            </a: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06" y="4846916"/>
            <a:ext cx="1157288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Students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7656"/>
            <a:ext cx="4032000" cy="414850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Now, supposedly we have 2 students to store</a:t>
            </a:r>
          </a:p>
          <a:p>
            <a:r>
              <a:rPr lang="en-US" dirty="0" smtClean="0"/>
              <a:t>We need 2 variable for each properties</a:t>
            </a:r>
            <a:endParaRPr lang="en-US" sz="2000" dirty="0" smtClean="0"/>
          </a:p>
          <a:p>
            <a:pPr lvl="1"/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89200" y="1977656"/>
            <a:ext cx="4197599" cy="41485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38163" algn="l"/>
              </a:tabLst>
            </a:pPr>
            <a:r>
              <a:rPr lang="en-US" sz="2000" b="1" dirty="0" smtClean="0">
                <a:solidFill>
                  <a:srgbClr val="0000FF"/>
                </a:solidFill>
                <a:highlight>
                  <a:srgbClr val="FFFFFF"/>
                </a:highlight>
              </a:rPr>
              <a:t>dictionary</a:t>
            </a:r>
            <a:endParaRPr lang="id-ID" sz="2000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sz="2000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id1 </a:t>
            </a:r>
            <a:r>
              <a:rPr lang="id-ID" sz="2000" b="1" dirty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r>
              <a:rPr lang="id-ID" sz="2000" dirty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string</a:t>
            </a:r>
            <a:endParaRPr lang="id-ID" sz="2000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sz="2000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</a:rPr>
              <a:t>id2 </a:t>
            </a:r>
            <a:r>
              <a:rPr lang="id-ID" sz="2000" b="1" dirty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r>
              <a:rPr lang="id-ID" sz="2000" dirty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</a:rPr>
              <a:t>string</a:t>
            </a:r>
            <a:endParaRPr lang="id-ID" sz="2000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endParaRPr lang="id-ID" sz="2000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sz="2000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name1</a:t>
            </a:r>
            <a:r>
              <a:rPr lang="id-ID" sz="2000" dirty="0" smtClean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id-ID" sz="2000" b="1" dirty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r>
              <a:rPr lang="id-ID" sz="2000" dirty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string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sz="2000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</a:rPr>
              <a:t>name2</a:t>
            </a:r>
            <a:r>
              <a:rPr lang="id-ID" sz="2000" dirty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id-ID" sz="2000" b="1" dirty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r>
              <a:rPr lang="id-ID" sz="2000" dirty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</a:rPr>
              <a:t>string</a:t>
            </a:r>
            <a:endParaRPr lang="id-ID" sz="2000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endParaRPr lang="id-ID" sz="2000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sz="2000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age1 </a:t>
            </a:r>
            <a:r>
              <a:rPr lang="id-ID" sz="2000" b="1" dirty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r>
              <a:rPr lang="id-ID" sz="2000" dirty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integer</a:t>
            </a:r>
            <a:r>
              <a:rPr lang="id-ID" sz="2000" dirty="0" smtClean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endParaRPr lang="en-US" sz="2000" dirty="0" smtClean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age2 </a:t>
            </a:r>
            <a:r>
              <a:rPr lang="id-ID" sz="2000" b="1" dirty="0" smtClean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r>
              <a:rPr lang="id-ID" sz="2000" dirty="0" smtClean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integer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US" sz="2000" b="1" dirty="0" smtClean="0">
                <a:solidFill>
                  <a:srgbClr val="0000FF"/>
                </a:solidFill>
                <a:highlight>
                  <a:srgbClr val="FFFFFF"/>
                </a:highlight>
              </a:rPr>
              <a:t>…</a:t>
            </a:r>
            <a:endParaRPr lang="en-US" sz="2000" b="1" dirty="0">
              <a:solidFill>
                <a:srgbClr val="0000FF"/>
              </a:solidFill>
              <a:highlight>
                <a:srgbClr val="FFFFFF"/>
              </a:highligh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465" y="4846916"/>
            <a:ext cx="1157288" cy="1157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06" y="4846916"/>
            <a:ext cx="1157288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6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Students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7656"/>
            <a:ext cx="4032000" cy="414850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Then we store each data of the 2 students</a:t>
            </a:r>
          </a:p>
          <a:p>
            <a:r>
              <a:rPr lang="en-US" dirty="0" smtClean="0"/>
              <a:t>Notice the difficulty in managing a separate variables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89200" y="1977656"/>
            <a:ext cx="4197599" cy="41485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38163" algn="l"/>
              </a:tabLst>
            </a:pPr>
            <a:r>
              <a:rPr lang="en-US" sz="2000" b="1" dirty="0" smtClean="0">
                <a:solidFill>
                  <a:srgbClr val="0000FF"/>
                </a:solidFill>
                <a:highlight>
                  <a:srgbClr val="FFFFFF"/>
                </a:highlight>
              </a:rPr>
              <a:t>…</a:t>
            </a:r>
          </a:p>
          <a:p>
            <a:pPr marL="0" indent="0">
              <a:buNone/>
              <a:tabLst>
                <a:tab pos="538163" algn="l"/>
              </a:tabLst>
            </a:pPr>
            <a:endParaRPr lang="en-US" sz="2000" b="1" dirty="0" smtClean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en-US" sz="2000" b="1" dirty="0" smtClean="0">
                <a:solidFill>
                  <a:srgbClr val="0000FF"/>
                </a:solidFill>
                <a:highlight>
                  <a:srgbClr val="FFFFFF"/>
                </a:highlight>
              </a:rPr>
              <a:t>Algorithm</a:t>
            </a:r>
            <a:endParaRPr lang="id-ID" sz="2000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sz="2000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id1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 </a:t>
            </a:r>
            <a:r>
              <a:rPr lang="en-US" sz="2000" b="1" dirty="0" smtClean="0">
                <a:solidFill>
                  <a:srgbClr val="00008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3101501</a:t>
            </a:r>
            <a:endParaRPr lang="id-ID" sz="2000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sz="2000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name1</a:t>
            </a:r>
            <a:r>
              <a:rPr lang="id-ID" sz="2000" dirty="0" smtClean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 Andy</a:t>
            </a:r>
            <a:endParaRPr lang="id-ID" sz="2000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sz="2000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age1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 19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 </a:t>
            </a:r>
            <a:endParaRPr lang="id-ID" sz="2000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endParaRPr lang="id-ID" sz="2000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sz="2000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id2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 </a:t>
            </a:r>
            <a:r>
              <a:rPr lang="en-US" sz="2000" b="1" dirty="0" smtClean="0">
                <a:solidFill>
                  <a:srgbClr val="00008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3101502</a:t>
            </a:r>
            <a:endParaRPr lang="id-ID" sz="2000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sz="2000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name2</a:t>
            </a:r>
            <a:r>
              <a:rPr lang="id-ID" sz="2000" dirty="0" smtClean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 </a:t>
            </a:r>
            <a:r>
              <a:rPr lang="en-US" sz="2000" b="1" dirty="0" smtClean="0">
                <a:solidFill>
                  <a:srgbClr val="00008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Mark</a:t>
            </a:r>
            <a:endParaRPr lang="id-ID" sz="2000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sz="2000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age2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 19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 </a:t>
            </a:r>
            <a:endParaRPr lang="id-ID" sz="2000" dirty="0">
              <a:solidFill>
                <a:srgbClr val="808080"/>
              </a:solidFill>
              <a:highlight>
                <a:srgbClr val="FFFFFF"/>
              </a:highligh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465" y="4846916"/>
            <a:ext cx="1157288" cy="1157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06" y="4846916"/>
            <a:ext cx="1157288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4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Type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7656"/>
            <a:ext cx="4032000" cy="414850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Thus we can group the properties and collect it into a single custom type called ‘student’</a:t>
            </a:r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89200" y="1977656"/>
            <a:ext cx="4197599" cy="41485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38163" algn="l"/>
              </a:tabLst>
            </a:pPr>
            <a:r>
              <a:rPr lang="en-US" b="1" dirty="0" smtClean="0">
                <a:solidFill>
                  <a:srgbClr val="0000FF"/>
                </a:solidFill>
                <a:highlight>
                  <a:srgbClr val="FFFFFF"/>
                </a:highlight>
              </a:rPr>
              <a:t>Type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student &lt;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id </a:t>
            </a:r>
            <a:r>
              <a:rPr lang="id-ID" b="1" dirty="0" smtClean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r>
              <a:rPr lang="id-ID" dirty="0" smtClean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string,</a:t>
            </a: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name</a:t>
            </a:r>
            <a:r>
              <a:rPr lang="id-ID" dirty="0" smtClean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id-ID" b="1" dirty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string,</a:t>
            </a: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age </a:t>
            </a:r>
            <a:r>
              <a:rPr lang="id-ID" b="1" dirty="0" smtClean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r>
              <a:rPr lang="id-ID" dirty="0" smtClean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integer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&gt;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06" y="4846916"/>
            <a:ext cx="1157288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3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Type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7656"/>
            <a:ext cx="4032000" cy="414850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Now we have a new record data type called student</a:t>
            </a:r>
          </a:p>
          <a:p>
            <a:r>
              <a:rPr lang="en-US" sz="2800" dirty="0" smtClean="0"/>
              <a:t>To store students’ data, we just need to create a student variable</a:t>
            </a:r>
          </a:p>
          <a:p>
            <a:pPr lvl="1"/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89200" y="1977656"/>
            <a:ext cx="4197599" cy="41485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38163" algn="l"/>
              </a:tabLst>
            </a:pPr>
            <a:r>
              <a:rPr lang="en-US" b="1" dirty="0" smtClean="0">
                <a:solidFill>
                  <a:srgbClr val="0000FF"/>
                </a:solidFill>
                <a:highlight>
                  <a:srgbClr val="FFFFFF"/>
                </a:highlight>
              </a:rPr>
              <a:t>Type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student &lt;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id </a:t>
            </a:r>
            <a:r>
              <a:rPr lang="id-ID" b="1" dirty="0" smtClean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r>
              <a:rPr lang="id-ID" dirty="0" smtClean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string,</a:t>
            </a: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name</a:t>
            </a:r>
            <a:r>
              <a:rPr lang="id-ID" dirty="0" smtClean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id-ID" b="1" dirty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string,</a:t>
            </a: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age </a:t>
            </a:r>
            <a:r>
              <a:rPr lang="id-ID" b="1" dirty="0" smtClean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r>
              <a:rPr lang="id-ID" dirty="0" smtClean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integer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&gt;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</a:rPr>
              <a:t>dictionary</a:t>
            </a: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s1 </a:t>
            </a:r>
            <a:r>
              <a:rPr lang="id-ID" b="1" dirty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student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06" y="4846916"/>
            <a:ext cx="1157288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Type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7656"/>
            <a:ext cx="4032000" cy="414850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Variable s1 is automatically having elements of id, name, and age</a:t>
            </a:r>
          </a:p>
          <a:p>
            <a:r>
              <a:rPr lang="en-US" sz="2800" dirty="0" smtClean="0"/>
              <a:t>To access the element we use dot (.)</a:t>
            </a:r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89200" y="1977656"/>
            <a:ext cx="4197599" cy="41485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  <a:highlight>
                  <a:srgbClr val="FFFFFF"/>
                </a:highlight>
              </a:rPr>
              <a:t>dictionary</a:t>
            </a: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s1 </a:t>
            </a:r>
            <a:r>
              <a:rPr lang="id-ID" b="1" dirty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student</a:t>
            </a:r>
          </a:p>
          <a:p>
            <a:pPr marL="0" indent="0">
              <a:buNone/>
              <a:tabLst>
                <a:tab pos="538163" algn="l"/>
              </a:tabLst>
            </a:pP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</a:rPr>
              <a:t>Algorithm</a:t>
            </a: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s1.id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 3101501</a:t>
            </a: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s1.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name</a:t>
            </a:r>
            <a:r>
              <a:rPr lang="id-ID" dirty="0" smtClean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 Andy</a:t>
            </a: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s1.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age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 19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 </a:t>
            </a: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06" y="4846916"/>
            <a:ext cx="1157288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2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Students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7656"/>
            <a:ext cx="4032000" cy="414850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Now if we want to store 2 data students, we can just create new variable for student2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89200" y="1977656"/>
            <a:ext cx="4197599" cy="41485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0000FF"/>
                </a:solidFill>
                <a:highlight>
                  <a:srgbClr val="FFFFFF"/>
                </a:highlight>
              </a:rPr>
              <a:t>dictionary</a:t>
            </a:r>
            <a:endParaRPr lang="id-ID" sz="2000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s1,s2 </a:t>
            </a:r>
            <a:r>
              <a:rPr lang="id-ID" sz="2000" b="1" dirty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r>
              <a:rPr lang="id-ID" sz="2000" dirty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</a:rPr>
              <a:t>student</a:t>
            </a:r>
          </a:p>
          <a:p>
            <a:pPr marL="0" indent="0">
              <a:buNone/>
              <a:tabLst>
                <a:tab pos="538163" algn="l"/>
              </a:tabLst>
            </a:pPr>
            <a:endParaRPr lang="id-ID" sz="2000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en-US" sz="2000" b="1" dirty="0" smtClean="0">
                <a:solidFill>
                  <a:srgbClr val="0000FF"/>
                </a:solidFill>
                <a:highlight>
                  <a:srgbClr val="FFFFFF"/>
                </a:highlight>
              </a:rPr>
              <a:t>Algorithm</a:t>
            </a:r>
            <a:endParaRPr lang="id-ID" sz="2000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sz="2000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</a:rPr>
              <a:t>s1.id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 3101501</a:t>
            </a:r>
            <a:endParaRPr lang="id-ID" sz="2000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sz="2000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</a:rPr>
              <a:t>s1.name</a:t>
            </a:r>
            <a:r>
              <a:rPr lang="id-ID" sz="2000" dirty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 Andy</a:t>
            </a:r>
            <a:endParaRPr lang="id-ID" sz="2000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sz="2000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</a:rPr>
              <a:t>s1.age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 19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 </a:t>
            </a:r>
            <a:endParaRPr lang="en-US" sz="2000" dirty="0" smtClean="0">
              <a:solidFill>
                <a:srgbClr val="000000"/>
              </a:solidFill>
              <a:highlight>
                <a:srgbClr val="FFFFFF"/>
              </a:highlight>
              <a:sym typeface="Wingdings" panose="05000000000000000000" pitchFamily="2" charset="2"/>
            </a:endParaRPr>
          </a:p>
          <a:p>
            <a:pPr marL="0" indent="0">
              <a:buNone/>
              <a:tabLst>
                <a:tab pos="538163" algn="l"/>
              </a:tabLst>
            </a:pPr>
            <a:endParaRPr lang="id-ID" sz="2000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sz="2000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s2.id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 3101502</a:t>
            </a:r>
            <a:endParaRPr lang="id-ID" sz="2000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sz="2000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</a:rPr>
              <a:t>s2.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name</a:t>
            </a:r>
            <a:r>
              <a:rPr lang="id-ID" sz="2000" dirty="0" smtClean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 Mark</a:t>
            </a:r>
            <a:endParaRPr lang="id-ID" sz="2000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sz="2000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</a:rPr>
              <a:t>s2.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age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 19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 </a:t>
            </a:r>
            <a:endParaRPr lang="id-ID" sz="2000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endParaRPr lang="id-ID" sz="2000" dirty="0">
              <a:solidFill>
                <a:srgbClr val="808080"/>
              </a:solidFill>
              <a:highlight>
                <a:srgbClr val="FFFFFF"/>
              </a:highligh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465" y="4846916"/>
            <a:ext cx="1157288" cy="1157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06" y="4846916"/>
            <a:ext cx="1157288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6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Record Data Type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7656"/>
            <a:ext cx="4032000" cy="414850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dirty="0"/>
              <a:t>We can also create a nested record data type so a record data type can contain another record data type</a:t>
            </a:r>
          </a:p>
          <a:p>
            <a:pPr lvl="1"/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89200" y="1977656"/>
            <a:ext cx="4197599" cy="41485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38163" algn="l"/>
              </a:tabLst>
            </a:pPr>
            <a:r>
              <a:rPr lang="en-US" b="1" dirty="0" smtClean="0">
                <a:solidFill>
                  <a:srgbClr val="0000FF"/>
                </a:solidFill>
                <a:highlight>
                  <a:srgbClr val="FFFFFF"/>
                </a:highlight>
              </a:rPr>
              <a:t>Type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student &lt;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id </a:t>
            </a:r>
            <a:r>
              <a:rPr lang="id-ID" b="1" dirty="0" smtClean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r>
              <a:rPr lang="id-ID" dirty="0" smtClean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string,</a:t>
            </a: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name</a:t>
            </a:r>
            <a:r>
              <a:rPr lang="id-ID" dirty="0" smtClean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id-ID" b="1" dirty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string,</a:t>
            </a: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age </a:t>
            </a:r>
            <a:r>
              <a:rPr lang="id-ID" b="1" dirty="0" smtClean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r>
              <a:rPr lang="id-ID" dirty="0" smtClean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integer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&gt;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06" y="4846916"/>
            <a:ext cx="1157288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2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Record Data Type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7656"/>
            <a:ext cx="4032000" cy="414850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Supposed we want to store the birthdate of the student</a:t>
            </a:r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89200" y="1977656"/>
            <a:ext cx="4197599" cy="41485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38163" algn="l"/>
              </a:tabLst>
            </a:pPr>
            <a:r>
              <a:rPr lang="en-US" b="1" dirty="0" smtClean="0">
                <a:solidFill>
                  <a:srgbClr val="0000FF"/>
                </a:solidFill>
                <a:highlight>
                  <a:srgbClr val="FFFFFF"/>
                </a:highlight>
              </a:rPr>
              <a:t>Type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student &lt;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id </a:t>
            </a:r>
            <a:r>
              <a:rPr lang="id-ID" b="1" dirty="0" smtClean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r>
              <a:rPr lang="id-ID" dirty="0" smtClean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string,</a:t>
            </a: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name</a:t>
            </a:r>
            <a:r>
              <a:rPr lang="id-ID" dirty="0" smtClean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id-ID" b="1" dirty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string,</a:t>
            </a: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age </a:t>
            </a:r>
            <a:r>
              <a:rPr lang="id-ID" b="1" dirty="0" smtClean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r>
              <a:rPr lang="id-ID" dirty="0" smtClean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integer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	&gt;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</a:rPr>
              <a:t>day_birth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 : integer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</a:rPr>
              <a:t>month_birth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 : integer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</a:rPr>
              <a:t>year_birth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 : integer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&gt;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06" y="4846916"/>
            <a:ext cx="1157288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5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Record Data Type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7656"/>
            <a:ext cx="4032000" cy="414850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We can collect the element of birthdate into another record data type</a:t>
            </a:r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89200" y="1977656"/>
            <a:ext cx="4197599" cy="414850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538163" algn="l"/>
              </a:tabLst>
            </a:pPr>
            <a:r>
              <a:rPr lang="en-US" b="1" dirty="0" smtClean="0">
                <a:solidFill>
                  <a:srgbClr val="0000FF"/>
                </a:solidFill>
                <a:highlight>
                  <a:srgbClr val="FFFFFF"/>
                </a:highlight>
              </a:rPr>
              <a:t>Type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date &lt; </a:t>
            </a:r>
          </a:p>
          <a:p>
            <a:pPr marL="0" indent="0">
              <a:spcBef>
                <a:spcPts val="0"/>
              </a:spcBef>
              <a:buNone/>
              <a:tabLst>
                <a:tab pos="538163" algn="l"/>
              </a:tabLst>
            </a:pP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	day, month, year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: </a:t>
            </a:r>
            <a:endParaRPr lang="en-US" dirty="0" smtClean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0"/>
              </a:spcBef>
              <a:buNone/>
              <a:tabLst>
                <a:tab pos="538163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	integer</a:t>
            </a:r>
          </a:p>
          <a:p>
            <a:pPr marL="0" indent="0">
              <a:spcBef>
                <a:spcPts val="0"/>
              </a:spcBef>
              <a:buNone/>
              <a:tabLst>
                <a:tab pos="538163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&gt;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0"/>
              </a:spcBef>
              <a:buNone/>
              <a:tabLst>
                <a:tab pos="538163" algn="l"/>
              </a:tabLst>
            </a:pPr>
            <a:endParaRPr lang="en-US" b="1" dirty="0" smtClean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0"/>
              </a:spcBef>
              <a:buNone/>
              <a:tabLst>
                <a:tab pos="538163" algn="l"/>
              </a:tabLst>
            </a:pPr>
            <a:r>
              <a:rPr lang="en-US" b="1" dirty="0" smtClean="0">
                <a:solidFill>
                  <a:srgbClr val="0000FF"/>
                </a:solidFill>
                <a:highlight>
                  <a:srgbClr val="FFFFFF"/>
                </a:highlight>
              </a:rPr>
              <a:t>Type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student &lt;</a:t>
            </a:r>
          </a:p>
          <a:p>
            <a:pPr marL="0" indent="0">
              <a:spcBef>
                <a:spcPts val="0"/>
              </a:spcBef>
              <a:buNone/>
              <a:tabLst>
                <a:tab pos="538163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id </a:t>
            </a:r>
            <a:r>
              <a:rPr lang="id-ID" b="1" dirty="0" smtClean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r>
              <a:rPr lang="id-ID" dirty="0" smtClean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string,</a:t>
            </a: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0"/>
              </a:spcBef>
              <a:buNone/>
              <a:tabLst>
                <a:tab pos="538163" algn="l"/>
              </a:tabLst>
            </a:pP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name</a:t>
            </a:r>
            <a:r>
              <a:rPr lang="id-ID" dirty="0" smtClean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id-ID" b="1" dirty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string,</a:t>
            </a: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0"/>
              </a:spcBef>
              <a:buNone/>
              <a:tabLst>
                <a:tab pos="538163" algn="l"/>
              </a:tabLst>
            </a:pP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age </a:t>
            </a:r>
            <a:r>
              <a:rPr lang="id-ID" b="1" dirty="0" smtClean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r>
              <a:rPr lang="id-ID" dirty="0" smtClean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integer,</a:t>
            </a:r>
          </a:p>
          <a:p>
            <a:pPr marL="0" indent="0">
              <a:spcBef>
                <a:spcPts val="0"/>
              </a:spcBef>
              <a:buNone/>
              <a:tabLst>
                <a:tab pos="538163" algn="l"/>
              </a:tabLst>
            </a:pPr>
            <a:endParaRPr lang="en-US" dirty="0" smtClean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0"/>
              </a:spcBef>
              <a:buNone/>
              <a:tabLst>
                <a:tab pos="538163" algn="l"/>
              </a:tabLst>
            </a:pP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	birthdate : date</a:t>
            </a:r>
          </a:p>
          <a:p>
            <a:pPr marL="0" indent="0">
              <a:spcBef>
                <a:spcPts val="0"/>
              </a:spcBef>
              <a:buNone/>
              <a:tabLst>
                <a:tab pos="538163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&gt;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06" y="4846916"/>
            <a:ext cx="1157288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5760" y="1977656"/>
            <a:ext cx="4265234" cy="2387867"/>
          </a:xfrm>
          <a:prstGeom prst="roundRect">
            <a:avLst>
              <a:gd name="adj" fmla="val 9255"/>
            </a:avLst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Logic / Boolean</a:t>
            </a:r>
          </a:p>
          <a:p>
            <a:r>
              <a:rPr lang="en-US" dirty="0" smtClean="0"/>
              <a:t>Integer</a:t>
            </a:r>
          </a:p>
          <a:p>
            <a:r>
              <a:rPr lang="en-US" dirty="0" smtClean="0"/>
              <a:t>Real</a:t>
            </a:r>
          </a:p>
          <a:p>
            <a:r>
              <a:rPr lang="en-US" dirty="0" smtClean="0"/>
              <a:t>Character</a:t>
            </a:r>
          </a:p>
          <a:p>
            <a:r>
              <a:rPr lang="en-US" dirty="0" smtClean="0"/>
              <a:t>Enumerated data type</a:t>
            </a:r>
          </a:p>
          <a:p>
            <a:r>
              <a:rPr lang="en-US" dirty="0" smtClean="0"/>
              <a:t>Record data type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Variable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30994" y="3059668"/>
            <a:ext cx="3129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/>
              <a:t>Primitive Data Type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40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uiExpand="1" build="p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Record Data Type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7656"/>
            <a:ext cx="4032000" cy="414850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Then we can use the same principle to access the birthdate</a:t>
            </a:r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89200" y="1977656"/>
            <a:ext cx="4465614" cy="41485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  <a:highlight>
                  <a:srgbClr val="FFFFFF"/>
                </a:highlight>
              </a:rPr>
              <a:t>dictionary</a:t>
            </a: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346075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s1 </a:t>
            </a:r>
            <a:r>
              <a:rPr lang="id-ID" b="1" dirty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student</a:t>
            </a:r>
          </a:p>
          <a:p>
            <a:pPr marL="0" indent="0">
              <a:buNone/>
              <a:tabLst>
                <a:tab pos="346075" algn="l"/>
              </a:tabLst>
            </a:pP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346075" algn="l"/>
              </a:tabLst>
            </a:pP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</a:rPr>
              <a:t>Algorithm</a:t>
            </a: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346075" algn="l"/>
              </a:tabLst>
            </a:pP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s1.name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 </a:t>
            </a:r>
            <a:r>
              <a:rPr lang="en-US" b="1" dirty="0" smtClean="0">
                <a:solidFill>
                  <a:srgbClr val="00008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Andy</a:t>
            </a:r>
          </a:p>
          <a:p>
            <a:pPr marL="0" indent="0">
              <a:buNone/>
              <a:tabLst>
                <a:tab pos="346075" algn="l"/>
              </a:tabLst>
            </a:pP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346075" algn="l"/>
              </a:tabLst>
            </a:pP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s1.birthdate.day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 16</a:t>
            </a: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346075" algn="l"/>
              </a:tabLst>
            </a:pP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s1.birthdate.month </a:t>
            </a:r>
            <a:r>
              <a:rPr lang="en-US" b="1" dirty="0" smtClean="0">
                <a:solidFill>
                  <a:srgbClr val="00008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 04</a:t>
            </a: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346075" algn="l"/>
              </a:tabLst>
            </a:pP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06" y="4846916"/>
            <a:ext cx="1157288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Definisikan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bentukan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 </a:t>
            </a:r>
            <a:r>
              <a:rPr lang="en-US" dirty="0" err="1" smtClean="0"/>
              <a:t>roda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yang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KB4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Tahun</a:t>
            </a:r>
            <a:endParaRPr lang="en-US" dirty="0" smtClean="0"/>
          </a:p>
          <a:p>
            <a:pPr lvl="1"/>
            <a:r>
              <a:rPr lang="en-US" dirty="0" err="1" smtClean="0"/>
              <a:t>Merk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‘</a:t>
            </a:r>
            <a:r>
              <a:rPr lang="en-US" dirty="0" err="1" smtClean="0"/>
              <a:t>toyota</a:t>
            </a:r>
            <a:r>
              <a:rPr lang="en-US" dirty="0" smtClean="0"/>
              <a:t>’, ‘</a:t>
            </a:r>
            <a:r>
              <a:rPr lang="en-US" dirty="0" err="1" smtClean="0"/>
              <a:t>honda</a:t>
            </a:r>
            <a:r>
              <a:rPr lang="en-US" dirty="0" smtClean="0"/>
              <a:t>’, ‘</a:t>
            </a:r>
            <a:r>
              <a:rPr lang="en-US" dirty="0" err="1" smtClean="0"/>
              <a:t>hyundai</a:t>
            </a:r>
            <a:r>
              <a:rPr lang="en-US" dirty="0" smtClean="0"/>
              <a:t>’, ‘</a:t>
            </a:r>
            <a:r>
              <a:rPr lang="en-US" dirty="0" err="1" smtClean="0"/>
              <a:t>suzuki</a:t>
            </a:r>
            <a:r>
              <a:rPr lang="en-US" dirty="0" smtClean="0"/>
              <a:t>’.</a:t>
            </a:r>
          </a:p>
          <a:p>
            <a:pPr lvl="1"/>
            <a:r>
              <a:rPr lang="en-US" dirty="0" smtClean="0"/>
              <a:t>Model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91A6-A54D-4D11-AC5E-CF0A0CC5F63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6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Definisikan</a:t>
            </a:r>
            <a:r>
              <a:rPr lang="en-US" sz="2000" dirty="0" smtClean="0"/>
              <a:t> </a:t>
            </a: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 err="1" smtClean="0"/>
              <a:t>bentukan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pegawai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diberi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PEG </a:t>
            </a: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 err="1" smtClean="0"/>
              <a:t>Nama</a:t>
            </a:r>
            <a:endParaRPr lang="en-US" sz="2000" dirty="0" smtClean="0"/>
          </a:p>
          <a:p>
            <a:pPr lvl="1"/>
            <a:r>
              <a:rPr lang="en-US" sz="2000" dirty="0" err="1" smtClean="0"/>
              <a:t>Jabatan</a:t>
            </a:r>
            <a:r>
              <a:rPr lang="en-US" sz="2000" dirty="0" smtClean="0"/>
              <a:t> </a:t>
            </a:r>
            <a:r>
              <a:rPr lang="en-US" sz="2000" dirty="0" err="1" smtClean="0"/>
              <a:t>fungsional</a:t>
            </a:r>
            <a:r>
              <a:rPr lang="en-US" sz="2000" dirty="0" smtClean="0"/>
              <a:t>: (AA, </a:t>
            </a:r>
            <a:r>
              <a:rPr lang="en-US" sz="2000" dirty="0" err="1" smtClean="0"/>
              <a:t>Lektor</a:t>
            </a:r>
            <a:r>
              <a:rPr lang="en-US" sz="2000" dirty="0" smtClean="0"/>
              <a:t>, </a:t>
            </a:r>
            <a:r>
              <a:rPr lang="en-US" sz="2000" dirty="0" err="1" smtClean="0"/>
              <a:t>Lektor</a:t>
            </a:r>
            <a:r>
              <a:rPr lang="en-US" sz="2000" dirty="0" smtClean="0"/>
              <a:t> </a:t>
            </a:r>
            <a:r>
              <a:rPr lang="en-US" sz="2000" dirty="0" err="1" smtClean="0"/>
              <a:t>kepala</a:t>
            </a:r>
            <a:r>
              <a:rPr lang="en-US" sz="2000" dirty="0" smtClean="0"/>
              <a:t>, Guru </a:t>
            </a:r>
            <a:r>
              <a:rPr lang="en-US" sz="2000" dirty="0" err="1" smtClean="0"/>
              <a:t>besar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NIP</a:t>
            </a:r>
          </a:p>
          <a:p>
            <a:pPr lvl="1"/>
            <a:r>
              <a:rPr lang="en-US" sz="2000" dirty="0" err="1" smtClean="0"/>
              <a:t>Tanggal</a:t>
            </a:r>
            <a:r>
              <a:rPr lang="en-US" sz="2000" dirty="0" smtClean="0"/>
              <a:t> </a:t>
            </a:r>
            <a:r>
              <a:rPr lang="en-US" sz="2000" dirty="0" err="1" smtClean="0"/>
              <a:t>lahir</a:t>
            </a:r>
            <a:r>
              <a:rPr lang="en-US" sz="2000" dirty="0" smtClean="0"/>
              <a:t>, yang </a:t>
            </a: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endParaRPr lang="en-US" sz="2000" dirty="0" smtClean="0"/>
          </a:p>
          <a:p>
            <a:pPr lvl="2"/>
            <a:r>
              <a:rPr lang="en-US" sz="2000" dirty="0" err="1" smtClean="0"/>
              <a:t>Tanggal</a:t>
            </a:r>
            <a:endParaRPr lang="en-US" sz="2000" dirty="0" smtClean="0"/>
          </a:p>
          <a:p>
            <a:pPr lvl="2"/>
            <a:r>
              <a:rPr lang="en-US" sz="2000" dirty="0" err="1" smtClean="0"/>
              <a:t>Bulan</a:t>
            </a:r>
            <a:r>
              <a:rPr lang="en-US" sz="2000" dirty="0" smtClean="0"/>
              <a:t> </a:t>
            </a:r>
          </a:p>
          <a:p>
            <a:pPr lvl="2"/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endParaRPr lang="id-ID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91A6-A54D-4D11-AC5E-CF0A0CC5F63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1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Didefinisikan</a:t>
            </a:r>
            <a:r>
              <a:rPr lang="en-US" sz="2400" dirty="0" smtClean="0"/>
              <a:t> </a:t>
            </a:r>
            <a:r>
              <a:rPr lang="en-US" sz="2400" dirty="0" err="1" smtClean="0"/>
              <a:t>tipe</a:t>
            </a:r>
            <a:r>
              <a:rPr lang="en-US" sz="2400" dirty="0" smtClean="0"/>
              <a:t> </a:t>
            </a:r>
            <a:r>
              <a:rPr lang="en-US" sz="2400" dirty="0" err="1" smtClean="0"/>
              <a:t>bentukan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mewakili</a:t>
            </a:r>
            <a:r>
              <a:rPr lang="en-US" sz="2400" dirty="0" smtClean="0"/>
              <a:t> </a:t>
            </a:r>
            <a:r>
              <a:rPr lang="en-US" sz="2400" dirty="0" err="1" smtClean="0"/>
              <a:t>tanggal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kalender</a:t>
            </a:r>
            <a:r>
              <a:rPr lang="en-US" sz="2400" dirty="0" smtClean="0"/>
              <a:t> </a:t>
            </a:r>
            <a:r>
              <a:rPr lang="en-US" sz="2400" dirty="0" err="1" smtClean="0"/>
              <a:t>Masehi</a:t>
            </a:r>
            <a:r>
              <a:rPr lang="en-US" sz="2400" dirty="0" smtClean="0"/>
              <a:t>. </a:t>
            </a:r>
            <a:r>
              <a:rPr lang="en-US" sz="2400" dirty="0" err="1" smtClean="0"/>
              <a:t>Tanggal</a:t>
            </a:r>
            <a:r>
              <a:rPr lang="en-US" sz="2400" dirty="0" smtClean="0"/>
              <a:t> </a:t>
            </a:r>
            <a:r>
              <a:rPr lang="en-US" sz="2400" dirty="0" err="1" smtClean="0"/>
              <a:t>dinyatakan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tanggal</a:t>
            </a:r>
            <a:r>
              <a:rPr lang="en-US" sz="2400" dirty="0" smtClean="0"/>
              <a:t>, </a:t>
            </a:r>
            <a:r>
              <a:rPr lang="en-US" sz="2400" dirty="0" err="1" smtClean="0"/>
              <a:t>bulan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. </a:t>
            </a:r>
            <a:r>
              <a:rPr lang="en-US" sz="2400" dirty="0" err="1" smtClean="0"/>
              <a:t>Misalkan</a:t>
            </a:r>
            <a:r>
              <a:rPr lang="en-US" sz="2400" dirty="0" smtClean="0"/>
              <a:t> </a:t>
            </a:r>
            <a:r>
              <a:rPr lang="en-US" sz="2400" dirty="0" err="1" smtClean="0"/>
              <a:t>tipe</a:t>
            </a:r>
            <a:r>
              <a:rPr lang="en-US" sz="2400" dirty="0" smtClean="0"/>
              <a:t> </a:t>
            </a:r>
            <a:r>
              <a:rPr lang="en-US" sz="2400" dirty="0" err="1" smtClean="0"/>
              <a:t>bentukan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diberi</a:t>
            </a:r>
            <a:r>
              <a:rPr lang="en-US" sz="2400" dirty="0" smtClean="0"/>
              <a:t> </a:t>
            </a:r>
            <a:r>
              <a:rPr lang="en-US" sz="2400" dirty="0" err="1" smtClean="0"/>
              <a:t>nama</a:t>
            </a:r>
            <a:r>
              <a:rPr lang="en-US" sz="2400" dirty="0" smtClean="0"/>
              <a:t> TGL.</a:t>
            </a:r>
          </a:p>
          <a:p>
            <a:pPr lvl="1"/>
            <a:r>
              <a:rPr lang="en-US" sz="2400" dirty="0" err="1" smtClean="0"/>
              <a:t>Tanggal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domain [1..31]</a:t>
            </a:r>
          </a:p>
          <a:p>
            <a:pPr lvl="1"/>
            <a:r>
              <a:rPr lang="en-US" sz="2400" dirty="0" err="1" smtClean="0"/>
              <a:t>Bulan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domain [1..12]</a:t>
            </a:r>
          </a:p>
          <a:p>
            <a:pPr lvl="1"/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domain &gt; 0</a:t>
            </a:r>
            <a:endParaRPr lang="id-ID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91A6-A54D-4D11-AC5E-CF0A0CC5F63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1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 smtClean="0"/>
              <a:t>Didefinisikan</a:t>
            </a:r>
            <a:r>
              <a:rPr lang="en-US" sz="2400" dirty="0" smtClean="0"/>
              <a:t> </a:t>
            </a:r>
            <a:r>
              <a:rPr lang="en-US" sz="2400" dirty="0" err="1" smtClean="0"/>
              <a:t>tipe</a:t>
            </a:r>
            <a:r>
              <a:rPr lang="en-US" sz="2400" dirty="0" smtClean="0"/>
              <a:t> </a:t>
            </a:r>
            <a:r>
              <a:rPr lang="en-US" sz="2400" dirty="0" err="1" smtClean="0"/>
              <a:t>bentukan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jadwal</a:t>
            </a:r>
            <a:r>
              <a:rPr lang="en-US" sz="2400" dirty="0" smtClean="0"/>
              <a:t> </a:t>
            </a:r>
            <a:r>
              <a:rPr lang="en-US" sz="2400" dirty="0" err="1" smtClean="0"/>
              <a:t>kereta</a:t>
            </a:r>
            <a:r>
              <a:rPr lang="en-US" sz="2400" dirty="0" smtClean="0"/>
              <a:t> </a:t>
            </a:r>
            <a:r>
              <a:rPr lang="en-US" sz="2400" dirty="0" err="1" smtClean="0"/>
              <a:t>api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 smtClean="0"/>
              <a:t>No KA</a:t>
            </a:r>
          </a:p>
          <a:p>
            <a:pPr lvl="1"/>
            <a:r>
              <a:rPr lang="en-US" sz="2400" dirty="0" smtClean="0"/>
              <a:t>Kota </a:t>
            </a:r>
            <a:r>
              <a:rPr lang="en-US" sz="2400" dirty="0" err="1" smtClean="0"/>
              <a:t>asal</a:t>
            </a:r>
            <a:endParaRPr lang="en-US" sz="2400" dirty="0" smtClean="0"/>
          </a:p>
          <a:p>
            <a:pPr lvl="1"/>
            <a:r>
              <a:rPr lang="en-US" sz="2400" dirty="0" smtClean="0"/>
              <a:t>Jam </a:t>
            </a:r>
            <a:r>
              <a:rPr lang="en-US" sz="2400" dirty="0" err="1" smtClean="0"/>
              <a:t>keberangkatan</a:t>
            </a:r>
            <a:endParaRPr lang="en-US" sz="2400" dirty="0" smtClean="0"/>
          </a:p>
          <a:p>
            <a:pPr lvl="1"/>
            <a:r>
              <a:rPr lang="en-US" sz="2400" dirty="0" smtClean="0"/>
              <a:t>Kota </a:t>
            </a:r>
            <a:r>
              <a:rPr lang="en-US" sz="2400" dirty="0" err="1" smtClean="0"/>
              <a:t>tujuan</a:t>
            </a:r>
            <a:endParaRPr lang="en-US" sz="2400" dirty="0" smtClean="0"/>
          </a:p>
          <a:p>
            <a:pPr lvl="1"/>
            <a:r>
              <a:rPr lang="en-US" sz="2400" dirty="0" smtClean="0"/>
              <a:t>Jam </a:t>
            </a:r>
            <a:r>
              <a:rPr lang="en-US" sz="2400" dirty="0" err="1" smtClean="0"/>
              <a:t>kedatangan</a:t>
            </a:r>
            <a:endParaRPr lang="en-US" sz="2400" dirty="0" smtClean="0"/>
          </a:p>
          <a:p>
            <a:r>
              <a:rPr lang="en-US" sz="2400" dirty="0" smtClean="0"/>
              <a:t>Jam </a:t>
            </a:r>
            <a:r>
              <a:rPr lang="en-US" sz="2400" dirty="0" err="1" smtClean="0"/>
              <a:t>keberangkatan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kedatangan</a:t>
            </a:r>
            <a:r>
              <a:rPr lang="en-US" sz="2400" dirty="0" smtClean="0"/>
              <a:t> </a:t>
            </a:r>
            <a:r>
              <a:rPr lang="en-US" sz="2400" dirty="0" err="1" smtClean="0"/>
              <a:t>dinyatakan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jam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menit</a:t>
            </a:r>
            <a:r>
              <a:rPr lang="en-US" sz="2400" dirty="0" smtClean="0"/>
              <a:t>.</a:t>
            </a:r>
            <a:endParaRPr lang="id-ID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91A6-A54D-4D11-AC5E-CF0A0CC5F63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8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87" y="2456779"/>
            <a:ext cx="2453290" cy="245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4251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Create a record data type to store Train Data that stores</a:t>
            </a:r>
          </a:p>
          <a:p>
            <a:pPr lvl="1"/>
            <a:r>
              <a:rPr lang="en-US" sz="1600" dirty="0" smtClean="0"/>
              <a:t>Train name</a:t>
            </a:r>
          </a:p>
          <a:p>
            <a:pPr lvl="1"/>
            <a:r>
              <a:rPr lang="en-US" sz="1600" dirty="0" smtClean="0"/>
              <a:t>Departure station</a:t>
            </a:r>
          </a:p>
          <a:p>
            <a:pPr lvl="1"/>
            <a:r>
              <a:rPr lang="en-US" sz="1600" dirty="0" smtClean="0"/>
              <a:t>Destination station</a:t>
            </a:r>
          </a:p>
          <a:p>
            <a:pPr lvl="1"/>
            <a:r>
              <a:rPr lang="en-US" sz="1600" dirty="0" smtClean="0"/>
              <a:t>Time departure</a:t>
            </a:r>
          </a:p>
          <a:p>
            <a:pPr lvl="1"/>
            <a:r>
              <a:rPr lang="en-US" sz="1600" dirty="0" smtClean="0"/>
              <a:t>Time arrival</a:t>
            </a:r>
          </a:p>
          <a:p>
            <a:r>
              <a:rPr lang="en-US" sz="2000" dirty="0" smtClean="0"/>
              <a:t>Time is also a record data type that stores</a:t>
            </a:r>
          </a:p>
          <a:p>
            <a:pPr lvl="1"/>
            <a:r>
              <a:rPr lang="en-US" sz="1600" dirty="0" smtClean="0"/>
              <a:t>Hour</a:t>
            </a:r>
            <a:r>
              <a:rPr lang="en-US" sz="1600" dirty="0"/>
              <a:t> </a:t>
            </a:r>
            <a:r>
              <a:rPr lang="en-US" sz="1600" dirty="0" smtClean="0"/>
              <a:t>and minute</a:t>
            </a:r>
            <a:endParaRPr lang="en-US" sz="1600" dirty="0"/>
          </a:p>
          <a:p>
            <a:r>
              <a:rPr lang="en-US" sz="2000" dirty="0" smtClean="0"/>
              <a:t>Write on whiteboard on the next meeting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63" y="4284663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6028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5786438"/>
            <a:ext cx="8326438" cy="728662"/>
          </a:xfrm>
          <a:prstGeom prst="rect">
            <a:avLst/>
          </a:prstGeom>
        </p:spPr>
        <p:txBody>
          <a:bodyPr/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Credits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M</a:t>
            </a:r>
            <a:r>
              <a:rPr lang="en-US" sz="1400" dirty="0" smtClean="0"/>
              <a:t>usic : </a:t>
            </a:r>
            <a:r>
              <a:rPr lang="en-US" sz="1400" dirty="0" err="1" smtClean="0"/>
              <a:t>Yonezawa</a:t>
            </a:r>
            <a:r>
              <a:rPr lang="en-US" sz="1400" dirty="0" smtClean="0"/>
              <a:t> </a:t>
            </a:r>
            <a:r>
              <a:rPr lang="en-US" sz="1400" dirty="0" err="1" smtClean="0"/>
              <a:t>Madoka</a:t>
            </a:r>
            <a:r>
              <a:rPr lang="en-US" sz="1400" dirty="0" smtClean="0"/>
              <a:t> - </a:t>
            </a:r>
            <a:r>
              <a:rPr lang="en-US" sz="1400" dirty="0" err="1" smtClean="0"/>
              <a:t>Oui</a:t>
            </a:r>
            <a:r>
              <a:rPr lang="en-US" sz="1400" dirty="0" smtClean="0"/>
              <a:t>! Ai </a:t>
            </a:r>
            <a:r>
              <a:rPr lang="en-US" sz="1400" dirty="0" err="1" smtClean="0"/>
              <a:t>Kotoba</a:t>
            </a:r>
            <a:r>
              <a:rPr lang="en-US" sz="1400" dirty="0" smtClean="0"/>
              <a:t> (Instrumental)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6628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 collection of ordered items</a:t>
            </a:r>
          </a:p>
          <a:p>
            <a:r>
              <a:rPr lang="en-US" dirty="0" smtClean="0"/>
              <a:t>a </a:t>
            </a:r>
            <a:r>
              <a:rPr lang="en-US" dirty="0"/>
              <a:t>data type consisting of a set of named values called </a:t>
            </a:r>
            <a:r>
              <a:rPr lang="en-US" dirty="0" smtClean="0"/>
              <a:t>elements</a:t>
            </a:r>
          </a:p>
          <a:p>
            <a:r>
              <a:rPr lang="en-US" dirty="0"/>
              <a:t>Enumerated data type variables can only assume values which have been previously </a:t>
            </a:r>
            <a:r>
              <a:rPr lang="en-US" dirty="0" smtClean="0"/>
              <a:t>declared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Enumerated Data Type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1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Deck of Card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7656"/>
            <a:ext cx="4032000" cy="414850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000" dirty="0"/>
              <a:t>For example, the four suits in a deck of playing cards may be four enumerators named CLUB, DIAMOND, HEART, SPADE, belonging to an enumerated type named suit</a:t>
            </a:r>
            <a:endParaRPr lang="en-US" sz="20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89200" y="1977656"/>
            <a:ext cx="4197599" cy="41485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38163" algn="l"/>
              </a:tabLst>
            </a:pPr>
            <a:r>
              <a:rPr lang="en-US" b="1" dirty="0" smtClean="0">
                <a:solidFill>
                  <a:srgbClr val="0000FF"/>
                </a:solidFill>
                <a:highlight>
                  <a:srgbClr val="FFFFFF"/>
                </a:highlight>
              </a:rPr>
              <a:t>type</a:t>
            </a: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741363" algn="l"/>
              </a:tabLst>
            </a:pPr>
            <a:r>
              <a:rPr lang="id-ID" dirty="0" smtClean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suit : (club, </a:t>
            </a:r>
          </a:p>
          <a:p>
            <a:pPr marL="0" indent="0">
              <a:buNone/>
              <a:tabLst>
                <a:tab pos="1608138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	diamond, </a:t>
            </a:r>
          </a:p>
          <a:p>
            <a:pPr marL="0" indent="0">
              <a:buNone/>
              <a:tabLst>
                <a:tab pos="1608138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	heart, </a:t>
            </a:r>
          </a:p>
          <a:p>
            <a:pPr marL="0" indent="0">
              <a:buNone/>
              <a:tabLst>
                <a:tab pos="1608138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	spade)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573" y="4652219"/>
            <a:ext cx="1332055" cy="133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6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Deck of Card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7656"/>
            <a:ext cx="4032000" cy="414850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card variable can only be assigned with the value from the value previously designed</a:t>
            </a: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89200" y="1977656"/>
            <a:ext cx="4197599" cy="41485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38163" algn="l"/>
              </a:tabLst>
            </a:pPr>
            <a:r>
              <a:rPr lang="en-US" b="1" dirty="0" smtClean="0">
                <a:solidFill>
                  <a:srgbClr val="0000FF"/>
                </a:solidFill>
                <a:highlight>
                  <a:srgbClr val="FFFFFF"/>
                </a:highlight>
              </a:rPr>
              <a:t>type</a:t>
            </a: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suit : (club, diamond, 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		heart, spade)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US" b="1" dirty="0" smtClean="0">
                <a:solidFill>
                  <a:srgbClr val="0000FF"/>
                </a:solidFill>
                <a:highlight>
                  <a:srgbClr val="FFFFFF"/>
                </a:highlight>
              </a:rPr>
              <a:t>dictionary</a:t>
            </a: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card1 : suit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card2 : suit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US" b="1" dirty="0" smtClean="0">
                <a:solidFill>
                  <a:srgbClr val="0000FF"/>
                </a:solidFill>
                <a:highlight>
                  <a:srgbClr val="FFFFFF"/>
                </a:highlight>
              </a:rPr>
              <a:t>algorithm</a:t>
            </a: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card1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 club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card2  spade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card1  clover 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//error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573" y="4652219"/>
            <a:ext cx="1332055" cy="133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Enumeration Keyword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977656"/>
            <a:ext cx="8326438" cy="4054844"/>
          </a:xfrm>
        </p:spPr>
        <p:txBody>
          <a:bodyPr/>
          <a:lstStyle/>
          <a:p>
            <a:r>
              <a:rPr lang="en-US" dirty="0" smtClean="0"/>
              <a:t>To easily access the enumeration value, there are several keyword that can be used</a:t>
            </a:r>
          </a:p>
          <a:p>
            <a:r>
              <a:rPr lang="en-US" sz="1800" dirty="0" smtClean="0"/>
              <a:t>First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Return the first value of enumerated type</a:t>
            </a:r>
          </a:p>
          <a:p>
            <a:r>
              <a:rPr lang="en-US" sz="1800" dirty="0" smtClean="0"/>
              <a:t>Last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Return the last value of enumerated type</a:t>
            </a:r>
          </a:p>
          <a:p>
            <a:r>
              <a:rPr lang="en-US" sz="1800" dirty="0" err="1" smtClean="0"/>
              <a:t>Succ</a:t>
            </a:r>
            <a:r>
              <a:rPr lang="en-US" sz="1800" dirty="0" smtClean="0"/>
              <a:t>(element)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Return the next value from an element (successor)</a:t>
            </a:r>
          </a:p>
          <a:p>
            <a:r>
              <a:rPr lang="en-US" sz="1800" dirty="0" err="1" smtClean="0"/>
              <a:t>Pred</a:t>
            </a:r>
            <a:r>
              <a:rPr lang="en-US" sz="1800" dirty="0" smtClean="0"/>
              <a:t>(element)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Return the previous value of an element (predecessor)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786A-E86A-402A-A5E0-B1EA285A6D4F}" type="datetime1">
              <a:rPr lang="id-ID" smtClean="0"/>
              <a:t>29/01/2015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11FC-4EAD-4BE5-9F04-74D04A4AFB7C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968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Day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7656"/>
            <a:ext cx="4032000" cy="414850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000" dirty="0"/>
              <a:t>For example, </a:t>
            </a:r>
            <a:r>
              <a:rPr lang="en-US" sz="2000" dirty="0" smtClean="0"/>
              <a:t>we have an enumerated type of day</a:t>
            </a:r>
          </a:p>
          <a:p>
            <a:r>
              <a:rPr lang="en-US" sz="2000" dirty="0"/>
              <a:t>We can easily access the value with the keyword</a:t>
            </a:r>
          </a:p>
          <a:p>
            <a:endParaRPr lang="en-US" sz="20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89200" y="1977656"/>
            <a:ext cx="4197599" cy="41485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38163" algn="l"/>
              </a:tabLst>
            </a:pPr>
            <a:r>
              <a:rPr lang="en-US" b="1" dirty="0" smtClean="0">
                <a:solidFill>
                  <a:srgbClr val="0000FF"/>
                </a:solidFill>
                <a:highlight>
                  <a:srgbClr val="FFFFFF"/>
                </a:highlight>
              </a:rPr>
              <a:t>type</a:t>
            </a:r>
            <a:endParaRPr lang="id-ID" dirty="0">
              <a:solidFill>
                <a:srgbClr val="808080"/>
              </a:solidFill>
              <a:highlight>
                <a:srgbClr val="FFFFFF"/>
              </a:highlight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id-ID" dirty="0">
                <a:solidFill>
                  <a:srgbClr val="80808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days: (Sunday, 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		Monday, 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		Tuesday,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		Wednesday, 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		Thursday,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			Friday,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</a:rPr>
              <a:t>		Saturday)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11" y="3992563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8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Enumeration Example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794591"/>
              </p:ext>
            </p:extLst>
          </p:nvPr>
        </p:nvGraphicFramePr>
        <p:xfrm>
          <a:off x="389907" y="1997023"/>
          <a:ext cx="6125193" cy="427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5193"/>
              </a:tblGrid>
              <a:tr h="336550">
                <a:tc>
                  <a:txBody>
                    <a:bodyPr/>
                    <a:lstStyle/>
                    <a:p>
                      <a:r>
                        <a:rPr lang="en-US" b="1" u="sng" dirty="0" err="1" smtClean="0"/>
                        <a:t>Try_enumeration</a:t>
                      </a:r>
                      <a:endParaRPr lang="en-US" b="1" u="sng" dirty="0"/>
                    </a:p>
                  </a:txBody>
                  <a:tcPr/>
                </a:tc>
              </a:tr>
              <a:tr h="1628140"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Type </a:t>
                      </a:r>
                      <a:endParaRPr lang="en-US" b="0" u="none" dirty="0" smtClean="0"/>
                    </a:p>
                    <a:p>
                      <a:r>
                        <a:rPr lang="en-US" b="0" u="none" dirty="0" smtClean="0"/>
                        <a:t>	</a:t>
                      </a:r>
                      <a:r>
                        <a:rPr lang="en-US" b="0" u="none" dirty="0" err="1" smtClean="0"/>
                        <a:t>day_name</a:t>
                      </a:r>
                      <a:r>
                        <a:rPr lang="en-US" b="0" u="none" baseline="0" dirty="0" smtClean="0"/>
                        <a:t> : (Monday, Tuesday, Wednesday, </a:t>
                      </a:r>
                    </a:p>
                    <a:p>
                      <a:r>
                        <a:rPr lang="en-US" b="0" u="none" baseline="0" dirty="0" smtClean="0"/>
                        <a:t>			Thursday, Friday, Saturday, Sunday)</a:t>
                      </a:r>
                      <a:endParaRPr lang="en-US" b="1" u="sng" dirty="0" smtClean="0"/>
                    </a:p>
                    <a:p>
                      <a:r>
                        <a:rPr lang="en-US" b="1" u="sng" dirty="0" smtClean="0"/>
                        <a:t>Dictionary</a:t>
                      </a:r>
                    </a:p>
                    <a:p>
                      <a:r>
                        <a:rPr lang="en-US" dirty="0" smtClean="0"/>
                        <a:t>	day : </a:t>
                      </a:r>
                      <a:r>
                        <a:rPr lang="en-US" dirty="0" err="1" smtClean="0"/>
                        <a:t>day_name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Algorithm</a:t>
                      </a:r>
                    </a:p>
                    <a:p>
                      <a:endParaRPr lang="en-US" b="1" u="sng" dirty="0" smtClean="0"/>
                    </a:p>
                    <a:p>
                      <a:endParaRPr lang="en-US" b="1" u="sng" dirty="0" smtClean="0"/>
                    </a:p>
                    <a:p>
                      <a:endParaRPr lang="en-US" b="1" u="sng" dirty="0" smtClean="0"/>
                    </a:p>
                    <a:p>
                      <a:endParaRPr lang="en-US" b="1" u="sng" dirty="0" smtClean="0"/>
                    </a:p>
                    <a:p>
                      <a:endParaRPr lang="en-US" b="1" u="sng" dirty="0" smtClean="0"/>
                    </a:p>
                    <a:p>
                      <a:endParaRPr lang="en-US" b="1" u="sng" dirty="0" smtClean="0"/>
                    </a:p>
                    <a:p>
                      <a:endParaRPr lang="en-US" b="1" u="sng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518325"/>
              </p:ext>
            </p:extLst>
          </p:nvPr>
        </p:nvGraphicFramePr>
        <p:xfrm>
          <a:off x="6643687" y="3554413"/>
          <a:ext cx="2047876" cy="27320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7876"/>
              </a:tblGrid>
              <a:tr h="446087"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</a:tr>
              <a:tr h="122409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89907" y="42551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	day </a:t>
            </a:r>
            <a:r>
              <a:rPr lang="en-US" dirty="0">
                <a:sym typeface="Wingdings" panose="05000000000000000000" pitchFamily="2" charset="2"/>
              </a:rPr>
              <a:t> Wednesday</a:t>
            </a:r>
            <a:endParaRPr lang="en-US" dirty="0"/>
          </a:p>
          <a:p>
            <a:r>
              <a:rPr lang="en-US" dirty="0"/>
              <a:t>	output(day)</a:t>
            </a:r>
            <a:endParaRPr lang="en-US" b="1" u="sng" dirty="0"/>
          </a:p>
          <a:p>
            <a:r>
              <a:rPr lang="en-US" dirty="0"/>
              <a:t>	output( </a:t>
            </a:r>
            <a:r>
              <a:rPr lang="en-US" dirty="0" err="1"/>
              <a:t>succ</a:t>
            </a:r>
            <a:r>
              <a:rPr lang="en-US" dirty="0"/>
              <a:t>(day) )</a:t>
            </a:r>
          </a:p>
          <a:p>
            <a:r>
              <a:rPr lang="en-US" dirty="0"/>
              <a:t>	output( </a:t>
            </a:r>
            <a:r>
              <a:rPr lang="en-US" dirty="0" err="1"/>
              <a:t>pred</a:t>
            </a:r>
            <a:r>
              <a:rPr lang="en-US" dirty="0"/>
              <a:t>(day) )</a:t>
            </a:r>
          </a:p>
          <a:p>
            <a:endParaRPr lang="en-US" dirty="0"/>
          </a:p>
          <a:p>
            <a:r>
              <a:rPr lang="en-US" dirty="0"/>
              <a:t>	output( first( </a:t>
            </a:r>
            <a:r>
              <a:rPr lang="en-US" dirty="0" err="1"/>
              <a:t>day_name</a:t>
            </a:r>
            <a:r>
              <a:rPr lang="en-US" dirty="0"/>
              <a:t>) )</a:t>
            </a:r>
          </a:p>
          <a:p>
            <a:r>
              <a:rPr lang="en-US" dirty="0"/>
              <a:t>	output( last( </a:t>
            </a:r>
            <a:r>
              <a:rPr lang="en-US" dirty="0" err="1"/>
              <a:t>day_name</a:t>
            </a:r>
            <a:r>
              <a:rPr lang="en-US" dirty="0"/>
              <a:t>) )</a:t>
            </a:r>
          </a:p>
        </p:txBody>
      </p:sp>
      <p:sp>
        <p:nvSpPr>
          <p:cNvPr id="3" name="Rectangle 2"/>
          <p:cNvSpPr/>
          <p:nvPr/>
        </p:nvSpPr>
        <p:spPr>
          <a:xfrm>
            <a:off x="6643687" y="3968599"/>
            <a:ext cx="16468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Wednesday </a:t>
            </a:r>
          </a:p>
          <a:p>
            <a:r>
              <a:rPr lang="en-US" dirty="0"/>
              <a:t>Thursday</a:t>
            </a:r>
          </a:p>
          <a:p>
            <a:r>
              <a:rPr lang="en-US" dirty="0" smtClean="0"/>
              <a:t>Tuesday</a:t>
            </a:r>
            <a:endParaRPr lang="en-US" dirty="0"/>
          </a:p>
          <a:p>
            <a:endParaRPr lang="en-US" dirty="0"/>
          </a:p>
          <a:p>
            <a:r>
              <a:rPr lang="en-US" dirty="0"/>
              <a:t>Monday</a:t>
            </a:r>
          </a:p>
          <a:p>
            <a:r>
              <a:rPr lang="en-US" dirty="0"/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254147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Custom data type to store multiple type of variables in a single variable</a:t>
            </a:r>
          </a:p>
          <a:p>
            <a:r>
              <a:rPr lang="en-US" dirty="0" smtClean="0"/>
              <a:t>Used for collects or grouping variables into a particular structure that </a:t>
            </a:r>
            <a:r>
              <a:rPr lang="en-US" dirty="0"/>
              <a:t>can contain</a:t>
            </a:r>
          </a:p>
          <a:p>
            <a:pPr lvl="1"/>
            <a:r>
              <a:rPr lang="en-US" dirty="0"/>
              <a:t>Heterogeneous Data</a:t>
            </a:r>
          </a:p>
          <a:p>
            <a:pPr lvl="1"/>
            <a:r>
              <a:rPr lang="en-US" dirty="0"/>
              <a:t>Multiple Components</a:t>
            </a:r>
          </a:p>
          <a:p>
            <a:pPr lvl="1"/>
            <a:r>
              <a:rPr lang="en-US" dirty="0"/>
              <a:t>Various </a:t>
            </a:r>
            <a:r>
              <a:rPr lang="en-US" dirty="0" smtClean="0"/>
              <a:t>Types</a:t>
            </a:r>
          </a:p>
          <a:p>
            <a:r>
              <a:rPr lang="en-US" dirty="0" smtClean="0"/>
              <a:t>For better understanding, let’s see the illustration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Data Type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5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1536</TotalTime>
  <Words>933</Words>
  <Application>Microsoft Office PowerPoint</Application>
  <PresentationFormat>On-screen Show (4:3)</PresentationFormat>
  <Paragraphs>293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Lucida Grande</vt:lpstr>
      <vt:lpstr>ＭＳ Ｐゴシック</vt:lpstr>
      <vt:lpstr>Aharoni</vt:lpstr>
      <vt:lpstr>Arial</vt:lpstr>
      <vt:lpstr>Berlin Sans FB Demi</vt:lpstr>
      <vt:lpstr>Brush Script Std</vt:lpstr>
      <vt:lpstr>Calibri</vt:lpstr>
      <vt:lpstr>Verdana</vt:lpstr>
      <vt:lpstr>Wingdings</vt:lpstr>
      <vt:lpstr>template_informatika_slide</vt:lpstr>
      <vt:lpstr>KUG1C3 Dasar Algoritma dan Pemrograman</vt:lpstr>
      <vt:lpstr>Types of Variable</vt:lpstr>
      <vt:lpstr>Enumerated Data Type</vt:lpstr>
      <vt:lpstr>A Deck of Card</vt:lpstr>
      <vt:lpstr>A Deck of Card</vt:lpstr>
      <vt:lpstr>Enumeration Keyword</vt:lpstr>
      <vt:lpstr>List of Day</vt:lpstr>
      <vt:lpstr>Enumeration Example</vt:lpstr>
      <vt:lpstr>Record Data Type</vt:lpstr>
      <vt:lpstr>A Student</vt:lpstr>
      <vt:lpstr>2 Students</vt:lpstr>
      <vt:lpstr>2 Students</vt:lpstr>
      <vt:lpstr>Student Type</vt:lpstr>
      <vt:lpstr>Student Type</vt:lpstr>
      <vt:lpstr>Student Type</vt:lpstr>
      <vt:lpstr>2 Students</vt:lpstr>
      <vt:lpstr>Nested Record Data Type</vt:lpstr>
      <vt:lpstr>Nested Record Data Type</vt:lpstr>
      <vt:lpstr>Nested Record Data Type</vt:lpstr>
      <vt:lpstr>Nested Record Data Type</vt:lpstr>
      <vt:lpstr>Latihan</vt:lpstr>
      <vt:lpstr>Latihan</vt:lpstr>
      <vt:lpstr>Latihan</vt:lpstr>
      <vt:lpstr>Latihan</vt:lpstr>
      <vt:lpstr>Question?</vt:lpstr>
      <vt:lpstr>Home Task</vt:lpstr>
      <vt:lpstr>PowerPoint Presentation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anditya arifianto</cp:lastModifiedBy>
  <cp:revision>155</cp:revision>
  <dcterms:created xsi:type="dcterms:W3CDTF">2012-11-14T18:53:32Z</dcterms:created>
  <dcterms:modified xsi:type="dcterms:W3CDTF">2015-01-29T00:46:16Z</dcterms:modified>
</cp:coreProperties>
</file>